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4"/>
  </p:notesMasterIdLst>
  <p:handoutMasterIdLst>
    <p:handoutMasterId r:id="rId75"/>
  </p:handoutMasterIdLst>
  <p:sldIdLst>
    <p:sldId id="284" r:id="rId2"/>
    <p:sldId id="368" r:id="rId3"/>
    <p:sldId id="375" r:id="rId4"/>
    <p:sldId id="376" r:id="rId5"/>
    <p:sldId id="378" r:id="rId6"/>
    <p:sldId id="379" r:id="rId7"/>
    <p:sldId id="380" r:id="rId8"/>
    <p:sldId id="381" r:id="rId9"/>
    <p:sldId id="382" r:id="rId10"/>
    <p:sldId id="383" r:id="rId11"/>
    <p:sldId id="400" r:id="rId12"/>
    <p:sldId id="384" r:id="rId13"/>
    <p:sldId id="385" r:id="rId14"/>
    <p:sldId id="386" r:id="rId15"/>
    <p:sldId id="387" r:id="rId16"/>
    <p:sldId id="388" r:id="rId17"/>
    <p:sldId id="389" r:id="rId18"/>
    <p:sldId id="392" r:id="rId19"/>
    <p:sldId id="393" r:id="rId20"/>
    <p:sldId id="394" r:id="rId21"/>
    <p:sldId id="396" r:id="rId22"/>
    <p:sldId id="399" r:id="rId23"/>
    <p:sldId id="435" r:id="rId24"/>
    <p:sldId id="402" r:id="rId25"/>
    <p:sldId id="404" r:id="rId26"/>
    <p:sldId id="406" r:id="rId27"/>
    <p:sldId id="429" r:id="rId28"/>
    <p:sldId id="430" r:id="rId29"/>
    <p:sldId id="409" r:id="rId30"/>
    <p:sldId id="431" r:id="rId31"/>
    <p:sldId id="411" r:id="rId32"/>
    <p:sldId id="447" r:id="rId33"/>
    <p:sldId id="448" r:id="rId34"/>
    <p:sldId id="449" r:id="rId35"/>
    <p:sldId id="450" r:id="rId36"/>
    <p:sldId id="451" r:id="rId37"/>
    <p:sldId id="452" r:id="rId38"/>
    <p:sldId id="453" r:id="rId39"/>
    <p:sldId id="454" r:id="rId40"/>
    <p:sldId id="455" r:id="rId41"/>
    <p:sldId id="405" r:id="rId42"/>
    <p:sldId id="352" r:id="rId43"/>
    <p:sldId id="266" r:id="rId44"/>
    <p:sldId id="267" r:id="rId45"/>
    <p:sldId id="268" r:id="rId46"/>
    <p:sldId id="269" r:id="rId47"/>
    <p:sldId id="270" r:id="rId48"/>
    <p:sldId id="272" r:id="rId49"/>
    <p:sldId id="273" r:id="rId50"/>
    <p:sldId id="274" r:id="rId51"/>
    <p:sldId id="275" r:id="rId52"/>
    <p:sldId id="276" r:id="rId53"/>
    <p:sldId id="277" r:id="rId54"/>
    <p:sldId id="342" r:id="rId55"/>
    <p:sldId id="279" r:id="rId56"/>
    <p:sldId id="280" r:id="rId57"/>
    <p:sldId id="281" r:id="rId58"/>
    <p:sldId id="351" r:id="rId59"/>
    <p:sldId id="371" r:id="rId60"/>
    <p:sldId id="372" r:id="rId61"/>
    <p:sldId id="353" r:id="rId62"/>
    <p:sldId id="359" r:id="rId63"/>
    <p:sldId id="360" r:id="rId64"/>
    <p:sldId id="361" r:id="rId65"/>
    <p:sldId id="362" r:id="rId66"/>
    <p:sldId id="363" r:id="rId67"/>
    <p:sldId id="364" r:id="rId68"/>
    <p:sldId id="365" r:id="rId69"/>
    <p:sldId id="366" r:id="rId70"/>
    <p:sldId id="367" r:id="rId71"/>
    <p:sldId id="282" r:id="rId72"/>
    <p:sldId id="283" r:id="rId73"/>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76"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76"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76"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76"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76"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76"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76"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76"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76" charset="-128"/>
        <a:cs typeface="+mn-cs"/>
      </a:defRPr>
    </a:lvl9pPr>
  </p:defaultTextStyle>
  <p:extLst>
    <p:ext uri="{EFAFB233-063F-42B5-8137-9DF3F51BA10A}">
      <p15:sldGuideLst xmlns:p15="http://schemas.microsoft.com/office/powerpoint/2012/main">
        <p15:guide id="1" orient="horz" pos="1632" userDrawn="1">
          <p15:clr>
            <a:srgbClr val="A4A3A4"/>
          </p15:clr>
        </p15:guide>
        <p15:guide id="2" orient="horz" pos="1872" userDrawn="1">
          <p15:clr>
            <a:srgbClr val="A4A3A4"/>
          </p15:clr>
        </p15:guide>
        <p15:guide id="3" orient="horz" pos="1344" userDrawn="1">
          <p15:clr>
            <a:srgbClr val="A4A3A4"/>
          </p15:clr>
        </p15:guide>
        <p15:guide id="4" orient="horz" pos="2208" userDrawn="1">
          <p15:clr>
            <a:srgbClr val="A4A3A4"/>
          </p15:clr>
        </p15:guide>
        <p15:guide id="5" orient="horz" pos="768" userDrawn="1">
          <p15:clr>
            <a:srgbClr val="A4A3A4"/>
          </p15:clr>
        </p15:guide>
        <p15:guide id="6" pos="6997" userDrawn="1">
          <p15:clr>
            <a:srgbClr val="A4A3A4"/>
          </p15:clr>
        </p15:guide>
        <p15:guide id="7" pos="704" userDrawn="1">
          <p15:clr>
            <a:srgbClr val="A4A3A4"/>
          </p15:clr>
        </p15:guide>
        <p15:guide id="8" pos="597"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00759A"/>
    <a:srgbClr val="8CCBD0"/>
    <a:srgbClr val="039797"/>
    <a:srgbClr val="01B3AF"/>
    <a:srgbClr val="019999"/>
    <a:srgbClr val="00808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85" autoAdjust="0"/>
    <p:restoredTop sz="82031" autoAdjust="0"/>
  </p:normalViewPr>
  <p:slideViewPr>
    <p:cSldViewPr>
      <p:cViewPr>
        <p:scale>
          <a:sx n="40" d="100"/>
          <a:sy n="40" d="100"/>
        </p:scale>
        <p:origin x="1296" y="30"/>
      </p:cViewPr>
      <p:guideLst>
        <p:guide orient="horz" pos="1632"/>
        <p:guide orient="horz" pos="1872"/>
        <p:guide orient="horz" pos="1344"/>
        <p:guide orient="horz" pos="2208"/>
        <p:guide orient="horz" pos="768"/>
        <p:guide pos="6997"/>
        <p:guide pos="704"/>
        <p:guide pos="597"/>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p:scale>
          <a:sx n="50" d="100"/>
          <a:sy n="50" d="100"/>
        </p:scale>
        <p:origin x="-2870" y="-5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91427" tIns="45713" rIns="91427" bIns="45713" rtlCol="0"/>
          <a:lstStyle>
            <a:lvl1pPr algn="l">
              <a:defRPr sz="1200">
                <a:latin typeface="Arial" charset="0"/>
                <a:ea typeface="ＭＳ Ｐゴシック" pitchFamily="34" charset="-128"/>
              </a:defRPr>
            </a:lvl1pPr>
          </a:lstStyle>
          <a:p>
            <a:pPr>
              <a:defRPr/>
            </a:pPr>
            <a:endParaRPr lang="en-US"/>
          </a:p>
        </p:txBody>
      </p:sp>
      <p:sp>
        <p:nvSpPr>
          <p:cNvPr id="3" name="Date Placeholder 2"/>
          <p:cNvSpPr>
            <a:spLocks noGrp="1"/>
          </p:cNvSpPr>
          <p:nvPr>
            <p:ph type="dt" sz="quarter" idx="1"/>
          </p:nvPr>
        </p:nvSpPr>
        <p:spPr>
          <a:xfrm>
            <a:off x="3970735" y="0"/>
            <a:ext cx="3038145" cy="465743"/>
          </a:xfrm>
          <a:prstGeom prst="rect">
            <a:avLst/>
          </a:prstGeom>
        </p:spPr>
        <p:txBody>
          <a:bodyPr vert="horz" lIns="91427" tIns="45713" rIns="91427" bIns="45713" rtlCol="0"/>
          <a:lstStyle>
            <a:lvl1pPr algn="r">
              <a:defRPr sz="1200">
                <a:latin typeface="Arial" charset="0"/>
                <a:ea typeface="ＭＳ Ｐゴシック" pitchFamily="34" charset="-128"/>
              </a:defRPr>
            </a:lvl1pPr>
          </a:lstStyle>
          <a:p>
            <a:pPr>
              <a:defRPr/>
            </a:pPr>
            <a:fld id="{F23D42CA-A08D-46CD-B27E-DB7D8C5F6E20}" type="datetimeFigureOut">
              <a:rPr lang="en-US"/>
              <a:pPr>
                <a:defRPr/>
              </a:pPr>
              <a:t>8/13/2018</a:t>
            </a:fld>
            <a:endParaRPr lang="en-US"/>
          </a:p>
        </p:txBody>
      </p:sp>
      <p:sp>
        <p:nvSpPr>
          <p:cNvPr id="4" name="Footer Placeholder 3"/>
          <p:cNvSpPr>
            <a:spLocks noGrp="1"/>
          </p:cNvSpPr>
          <p:nvPr>
            <p:ph type="ftr" sz="quarter" idx="2"/>
          </p:nvPr>
        </p:nvSpPr>
        <p:spPr>
          <a:xfrm>
            <a:off x="0" y="8829121"/>
            <a:ext cx="3038145" cy="465743"/>
          </a:xfrm>
          <a:prstGeom prst="rect">
            <a:avLst/>
          </a:prstGeom>
        </p:spPr>
        <p:txBody>
          <a:bodyPr vert="horz" lIns="91427" tIns="45713" rIns="91427" bIns="45713" rtlCol="0" anchor="b"/>
          <a:lstStyle>
            <a:lvl1pPr algn="l">
              <a:defRPr sz="1200">
                <a:latin typeface="Arial" charset="0"/>
                <a:ea typeface="ＭＳ Ｐゴシック" pitchFamily="34" charset="-128"/>
              </a:defRPr>
            </a:lvl1pPr>
          </a:lstStyle>
          <a:p>
            <a:pPr>
              <a:defRPr/>
            </a:pPr>
            <a:endParaRPr lang="en-US"/>
          </a:p>
        </p:txBody>
      </p:sp>
      <p:sp>
        <p:nvSpPr>
          <p:cNvPr id="5" name="Slide Number Placeholder 4"/>
          <p:cNvSpPr>
            <a:spLocks noGrp="1"/>
          </p:cNvSpPr>
          <p:nvPr>
            <p:ph type="sldNum" sz="quarter" idx="3"/>
          </p:nvPr>
        </p:nvSpPr>
        <p:spPr>
          <a:xfrm>
            <a:off x="3970735" y="8829121"/>
            <a:ext cx="3038145" cy="465743"/>
          </a:xfrm>
          <a:prstGeom prst="rect">
            <a:avLst/>
          </a:prstGeom>
        </p:spPr>
        <p:txBody>
          <a:bodyPr vert="horz" lIns="91427" tIns="45713" rIns="91427" bIns="45713" rtlCol="0" anchor="b"/>
          <a:lstStyle>
            <a:lvl1pPr algn="r">
              <a:defRPr sz="1200">
                <a:latin typeface="Arial" charset="0"/>
                <a:ea typeface="ＭＳ Ｐゴシック" pitchFamily="34" charset="-128"/>
              </a:defRPr>
            </a:lvl1pPr>
          </a:lstStyle>
          <a:p>
            <a:pPr>
              <a:defRPr/>
            </a:pPr>
            <a:fld id="{041AF6D2-5BCC-4907-9839-B409C2121BF3}" type="slidenum">
              <a:rPr lang="en-US"/>
              <a:pPr>
                <a:defRPr/>
              </a:pPr>
              <a:t>‹#›</a:t>
            </a:fld>
            <a:endParaRPr lang="en-US"/>
          </a:p>
        </p:txBody>
      </p:sp>
    </p:spTree>
    <p:extLst>
      <p:ext uri="{BB962C8B-B14F-4D97-AF65-F5344CB8AC3E}">
        <p14:creationId xmlns:p14="http://schemas.microsoft.com/office/powerpoint/2010/main" val="9964038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8145" cy="46574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lvl1pPr>
              <a:defRPr sz="1200" baseline="-25000">
                <a:latin typeface="Arial" pitchFamily="34" charset="0"/>
                <a:ea typeface="ＭＳ Ｐゴシック" pitchFamily="-76" charset="-128"/>
              </a:defRPr>
            </a:lvl1pPr>
          </a:lstStyle>
          <a:p>
            <a:pPr>
              <a:defRPr/>
            </a:pPr>
            <a:endParaRPr lang="en-US"/>
          </a:p>
        </p:txBody>
      </p:sp>
      <p:sp>
        <p:nvSpPr>
          <p:cNvPr id="6147" name="Rectangle 3"/>
          <p:cNvSpPr>
            <a:spLocks noGrp="1" noChangeArrowheads="1"/>
          </p:cNvSpPr>
          <p:nvPr>
            <p:ph type="dt" idx="1"/>
          </p:nvPr>
        </p:nvSpPr>
        <p:spPr bwMode="auto">
          <a:xfrm>
            <a:off x="3972257" y="0"/>
            <a:ext cx="3038144" cy="46574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lvl1pPr algn="r">
              <a:defRPr sz="1200" baseline="-25000">
                <a:latin typeface="Arial" pitchFamily="34" charset="0"/>
                <a:ea typeface="ＭＳ Ｐゴシック" pitchFamily="-76" charset="-128"/>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407988" y="698500"/>
            <a:ext cx="6194425" cy="3484563"/>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4112" y="4414561"/>
            <a:ext cx="5142177" cy="4183995"/>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30660"/>
            <a:ext cx="3038145" cy="465742"/>
          </a:xfrm>
          <a:prstGeom prst="rect">
            <a:avLst/>
          </a:prstGeom>
          <a:noFill/>
          <a:ln w="9525">
            <a:noFill/>
            <a:miter lim="800000"/>
            <a:headEnd/>
            <a:tailEnd/>
          </a:ln>
        </p:spPr>
        <p:txBody>
          <a:bodyPr vert="horz" wrap="square" lIns="91427" tIns="45713" rIns="91427" bIns="45713" numCol="1" anchor="b" anchorCtr="0" compatLnSpc="1">
            <a:prstTxWarp prst="textNoShape">
              <a:avLst/>
            </a:prstTxWarp>
          </a:bodyPr>
          <a:lstStyle>
            <a:lvl1pPr>
              <a:defRPr sz="1200" baseline="-25000">
                <a:latin typeface="Arial" pitchFamily="34" charset="0"/>
                <a:ea typeface="ＭＳ Ｐゴシック" pitchFamily="-76" charset="-128"/>
              </a:defRPr>
            </a:lvl1pPr>
          </a:lstStyle>
          <a:p>
            <a:pPr>
              <a:defRPr/>
            </a:pPr>
            <a:endParaRPr lang="en-US"/>
          </a:p>
        </p:txBody>
      </p:sp>
      <p:sp>
        <p:nvSpPr>
          <p:cNvPr id="6151" name="Rectangle 7"/>
          <p:cNvSpPr>
            <a:spLocks noGrp="1" noChangeArrowheads="1"/>
          </p:cNvSpPr>
          <p:nvPr>
            <p:ph type="sldNum" sz="quarter" idx="5"/>
          </p:nvPr>
        </p:nvSpPr>
        <p:spPr bwMode="auto">
          <a:xfrm>
            <a:off x="3972257" y="8830660"/>
            <a:ext cx="3038144" cy="465742"/>
          </a:xfrm>
          <a:prstGeom prst="rect">
            <a:avLst/>
          </a:prstGeom>
          <a:noFill/>
          <a:ln w="9525">
            <a:noFill/>
            <a:miter lim="800000"/>
            <a:headEnd/>
            <a:tailEnd/>
          </a:ln>
        </p:spPr>
        <p:txBody>
          <a:bodyPr vert="horz" wrap="square" lIns="91427" tIns="45713" rIns="91427" bIns="45713" numCol="1" anchor="b" anchorCtr="0" compatLnSpc="1">
            <a:prstTxWarp prst="textNoShape">
              <a:avLst/>
            </a:prstTxWarp>
          </a:bodyPr>
          <a:lstStyle>
            <a:lvl1pPr algn="r">
              <a:defRPr sz="1200" baseline="-25000">
                <a:latin typeface="Arial" pitchFamily="34" charset="0"/>
                <a:ea typeface="ＭＳ Ｐゴシック" pitchFamily="-76" charset="-128"/>
              </a:defRPr>
            </a:lvl1pPr>
          </a:lstStyle>
          <a:p>
            <a:pPr>
              <a:defRPr/>
            </a:pPr>
            <a:fld id="{B4663533-E007-4B43-8469-0A75ED9B5808}" type="slidenum">
              <a:rPr lang="en-US"/>
              <a:pPr>
                <a:defRPr/>
              </a:pPr>
              <a:t>‹#›</a:t>
            </a:fld>
            <a:endParaRPr lang="en-US" dirty="0"/>
          </a:p>
        </p:txBody>
      </p:sp>
    </p:spTree>
    <p:extLst>
      <p:ext uri="{BB962C8B-B14F-4D97-AF65-F5344CB8AC3E}">
        <p14:creationId xmlns:p14="http://schemas.microsoft.com/office/powerpoint/2010/main" val="4177693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76"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76"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76"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76"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7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407988" y="698500"/>
            <a:ext cx="6194425" cy="3484563"/>
          </a:xfrm>
          <a:ln/>
        </p:spPr>
      </p:sp>
      <p:sp>
        <p:nvSpPr>
          <p:cNvPr id="38915" name="Notes Placeholder 2"/>
          <p:cNvSpPr>
            <a:spLocks noGrp="1"/>
          </p:cNvSpPr>
          <p:nvPr>
            <p:ph type="body" idx="1"/>
          </p:nvPr>
        </p:nvSpPr>
        <p:spPr>
          <a:noFill/>
          <a:ln/>
        </p:spPr>
        <p:txBody>
          <a:bodyPr/>
          <a:lstStyle/>
          <a:p>
            <a:pPr eaLnBrk="1" hangingPunct="1"/>
            <a:endParaRPr lang="en-US"/>
          </a:p>
        </p:txBody>
      </p:sp>
      <p:sp>
        <p:nvSpPr>
          <p:cNvPr id="38916" name="Slide Number Placeholder 3"/>
          <p:cNvSpPr>
            <a:spLocks noGrp="1"/>
          </p:cNvSpPr>
          <p:nvPr>
            <p:ph type="sldNum" sz="quarter" idx="5"/>
          </p:nvPr>
        </p:nvSpPr>
        <p:spPr>
          <a:noFill/>
        </p:spPr>
        <p:txBody>
          <a:bodyPr/>
          <a:lstStyle/>
          <a:p>
            <a:fld id="{E64A1574-0481-43F9-96C8-6B2F7D56AFC0}" type="slidenum">
              <a:rPr lang="en-US" smtClean="0"/>
              <a:pPr/>
              <a:t>1</a:t>
            </a:fld>
            <a:endParaRPr lang="en-US"/>
          </a:p>
        </p:txBody>
      </p:sp>
    </p:spTree>
    <p:extLst>
      <p:ext uri="{BB962C8B-B14F-4D97-AF65-F5344CB8AC3E}">
        <p14:creationId xmlns:p14="http://schemas.microsoft.com/office/powerpoint/2010/main" val="2515925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85AC51-ADE3-4D38-AAA2-5C83346AF2B2}" type="slidenum">
              <a:rPr lang="en-US" smtClean="0"/>
              <a:t>13</a:t>
            </a:fld>
            <a:endParaRPr lang="en-US"/>
          </a:p>
        </p:txBody>
      </p:sp>
    </p:spTree>
    <p:extLst>
      <p:ext uri="{BB962C8B-B14F-4D97-AF65-F5344CB8AC3E}">
        <p14:creationId xmlns:p14="http://schemas.microsoft.com/office/powerpoint/2010/main" val="3370001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14</a:t>
            </a:fld>
            <a:endParaRPr lang="en-US"/>
          </a:p>
        </p:txBody>
      </p:sp>
    </p:spTree>
    <p:extLst>
      <p:ext uri="{BB962C8B-B14F-4D97-AF65-F5344CB8AC3E}">
        <p14:creationId xmlns:p14="http://schemas.microsoft.com/office/powerpoint/2010/main" val="2256765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15</a:t>
            </a:fld>
            <a:endParaRPr lang="en-US"/>
          </a:p>
        </p:txBody>
      </p:sp>
    </p:spTree>
    <p:extLst>
      <p:ext uri="{BB962C8B-B14F-4D97-AF65-F5344CB8AC3E}">
        <p14:creationId xmlns:p14="http://schemas.microsoft.com/office/powerpoint/2010/main" val="756321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16</a:t>
            </a:fld>
            <a:endParaRPr lang="en-US"/>
          </a:p>
        </p:txBody>
      </p:sp>
    </p:spTree>
    <p:extLst>
      <p:ext uri="{BB962C8B-B14F-4D97-AF65-F5344CB8AC3E}">
        <p14:creationId xmlns:p14="http://schemas.microsoft.com/office/powerpoint/2010/main" val="3421001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17</a:t>
            </a:fld>
            <a:endParaRPr lang="en-US"/>
          </a:p>
        </p:txBody>
      </p:sp>
    </p:spTree>
    <p:extLst>
      <p:ext uri="{BB962C8B-B14F-4D97-AF65-F5344CB8AC3E}">
        <p14:creationId xmlns:p14="http://schemas.microsoft.com/office/powerpoint/2010/main" val="2656128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18</a:t>
            </a:fld>
            <a:endParaRPr lang="en-US"/>
          </a:p>
        </p:txBody>
      </p:sp>
    </p:spTree>
    <p:extLst>
      <p:ext uri="{BB962C8B-B14F-4D97-AF65-F5344CB8AC3E}">
        <p14:creationId xmlns:p14="http://schemas.microsoft.com/office/powerpoint/2010/main" val="3797638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19</a:t>
            </a:fld>
            <a:endParaRPr lang="en-US"/>
          </a:p>
        </p:txBody>
      </p:sp>
    </p:spTree>
    <p:extLst>
      <p:ext uri="{BB962C8B-B14F-4D97-AF65-F5344CB8AC3E}">
        <p14:creationId xmlns:p14="http://schemas.microsoft.com/office/powerpoint/2010/main" val="2367259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20</a:t>
            </a:fld>
            <a:endParaRPr lang="en-US"/>
          </a:p>
        </p:txBody>
      </p:sp>
    </p:spTree>
    <p:extLst>
      <p:ext uri="{BB962C8B-B14F-4D97-AF65-F5344CB8AC3E}">
        <p14:creationId xmlns:p14="http://schemas.microsoft.com/office/powerpoint/2010/main" val="345726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21</a:t>
            </a:fld>
            <a:endParaRPr lang="en-US"/>
          </a:p>
        </p:txBody>
      </p:sp>
    </p:spTree>
    <p:extLst>
      <p:ext uri="{BB962C8B-B14F-4D97-AF65-F5344CB8AC3E}">
        <p14:creationId xmlns:p14="http://schemas.microsoft.com/office/powerpoint/2010/main" val="1301114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22</a:t>
            </a:fld>
            <a:endParaRPr lang="en-US"/>
          </a:p>
        </p:txBody>
      </p:sp>
    </p:spTree>
    <p:extLst>
      <p:ext uri="{BB962C8B-B14F-4D97-AF65-F5344CB8AC3E}">
        <p14:creationId xmlns:p14="http://schemas.microsoft.com/office/powerpoint/2010/main" val="3653634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663533-E007-4B43-8469-0A75ED9B5808}" type="slidenum">
              <a:rPr lang="en-US" smtClean="0"/>
              <a:pPr>
                <a:defRPr/>
              </a:pPr>
              <a:t>2</a:t>
            </a:fld>
            <a:endParaRPr lang="en-US" dirty="0"/>
          </a:p>
        </p:txBody>
      </p:sp>
    </p:spTree>
    <p:extLst>
      <p:ext uri="{BB962C8B-B14F-4D97-AF65-F5344CB8AC3E}">
        <p14:creationId xmlns:p14="http://schemas.microsoft.com/office/powerpoint/2010/main" val="379268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23</a:t>
            </a:fld>
            <a:endParaRPr lang="en-US"/>
          </a:p>
        </p:txBody>
      </p:sp>
    </p:spTree>
    <p:extLst>
      <p:ext uri="{BB962C8B-B14F-4D97-AF65-F5344CB8AC3E}">
        <p14:creationId xmlns:p14="http://schemas.microsoft.com/office/powerpoint/2010/main" val="1898112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24</a:t>
            </a:fld>
            <a:endParaRPr lang="en-US"/>
          </a:p>
        </p:txBody>
      </p:sp>
    </p:spTree>
    <p:extLst>
      <p:ext uri="{BB962C8B-B14F-4D97-AF65-F5344CB8AC3E}">
        <p14:creationId xmlns:p14="http://schemas.microsoft.com/office/powerpoint/2010/main" val="2158121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25</a:t>
            </a:fld>
            <a:endParaRPr lang="en-US"/>
          </a:p>
        </p:txBody>
      </p:sp>
    </p:spTree>
    <p:extLst>
      <p:ext uri="{BB962C8B-B14F-4D97-AF65-F5344CB8AC3E}">
        <p14:creationId xmlns:p14="http://schemas.microsoft.com/office/powerpoint/2010/main" val="650450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A6115E-CB1F-428C-8D56-BB3AE091F8A7}" type="slidenum">
              <a:rPr lang="en-US" altLang="en-US"/>
              <a:pPr/>
              <a:t>26</a:t>
            </a:fld>
            <a:endParaRPr lang="en-US" altLang="en-US"/>
          </a:p>
        </p:txBody>
      </p:sp>
      <p:sp>
        <p:nvSpPr>
          <p:cNvPr id="1503234" name="Rectangle 2"/>
          <p:cNvSpPr>
            <a:spLocks noGrp="1" noRot="1" noChangeAspect="1" noChangeArrowheads="1" noTextEdit="1"/>
          </p:cNvSpPr>
          <p:nvPr>
            <p:ph type="sldImg"/>
          </p:nvPr>
        </p:nvSpPr>
        <p:spPr>
          <a:xfrm>
            <a:off x="330200" y="696913"/>
            <a:ext cx="6197600" cy="3486150"/>
          </a:xfrm>
          <a:ln/>
        </p:spPr>
      </p:sp>
      <p:sp>
        <p:nvSpPr>
          <p:cNvPr id="15032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26234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A6115E-CB1F-428C-8D56-BB3AE091F8A7}" type="slidenum">
              <a:rPr lang="en-US" altLang="en-US"/>
              <a:pPr/>
              <a:t>27</a:t>
            </a:fld>
            <a:endParaRPr lang="en-US" altLang="en-US"/>
          </a:p>
        </p:txBody>
      </p:sp>
      <p:sp>
        <p:nvSpPr>
          <p:cNvPr id="1503234" name="Rectangle 2"/>
          <p:cNvSpPr>
            <a:spLocks noGrp="1" noRot="1" noChangeAspect="1" noChangeArrowheads="1" noTextEdit="1"/>
          </p:cNvSpPr>
          <p:nvPr>
            <p:ph type="sldImg"/>
          </p:nvPr>
        </p:nvSpPr>
        <p:spPr>
          <a:xfrm>
            <a:off x="330200" y="696913"/>
            <a:ext cx="6197600" cy="3486150"/>
          </a:xfrm>
          <a:ln/>
        </p:spPr>
      </p:sp>
      <p:sp>
        <p:nvSpPr>
          <p:cNvPr id="15032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12442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A6115E-CB1F-428C-8D56-BB3AE091F8A7}" type="slidenum">
              <a:rPr lang="en-US" altLang="en-US"/>
              <a:pPr/>
              <a:t>28</a:t>
            </a:fld>
            <a:endParaRPr lang="en-US" altLang="en-US"/>
          </a:p>
        </p:txBody>
      </p:sp>
      <p:sp>
        <p:nvSpPr>
          <p:cNvPr id="1503234" name="Rectangle 2"/>
          <p:cNvSpPr>
            <a:spLocks noGrp="1" noRot="1" noChangeAspect="1" noChangeArrowheads="1" noTextEdit="1"/>
          </p:cNvSpPr>
          <p:nvPr>
            <p:ph type="sldImg"/>
          </p:nvPr>
        </p:nvSpPr>
        <p:spPr>
          <a:xfrm>
            <a:off x="330200" y="696913"/>
            <a:ext cx="6197600" cy="3486150"/>
          </a:xfrm>
          <a:ln/>
        </p:spPr>
      </p:sp>
      <p:sp>
        <p:nvSpPr>
          <p:cNvPr id="15032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3711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B1BD433-C107-4DCA-979A-E9D7CA354EBC}" type="slidenum">
              <a:rPr lang="en-US" altLang="en-US"/>
              <a:pPr/>
              <a:t>29</a:t>
            </a:fld>
            <a:endParaRPr lang="en-US" alt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5556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B1BD433-C107-4DCA-979A-E9D7CA354EBC}" type="slidenum">
              <a:rPr lang="en-US" altLang="en-US"/>
              <a:pPr/>
              <a:t>30</a:t>
            </a:fld>
            <a:endParaRPr lang="en-US" alt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52088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B4FD3-A3F6-4961-9B73-74FBC49A89C8}" type="slidenum">
              <a:rPr lang="en-US" altLang="en-US"/>
              <a:pPr/>
              <a:t>31</a:t>
            </a:fld>
            <a:endParaRPr lang="en-US" altLang="en-US"/>
          </a:p>
        </p:txBody>
      </p:sp>
      <p:sp>
        <p:nvSpPr>
          <p:cNvPr id="41986" name="Rectangle 2"/>
          <p:cNvSpPr>
            <a:spLocks noGrp="1" noRot="1" noChangeAspect="1" noChangeArrowheads="1" noTextEdit="1"/>
          </p:cNvSpPr>
          <p:nvPr>
            <p:ph type="sldImg"/>
          </p:nvPr>
        </p:nvSpPr>
        <p:spPr>
          <a:xfrm>
            <a:off x="330200" y="696913"/>
            <a:ext cx="6197600" cy="3486150"/>
          </a:xfrm>
          <a:ln/>
        </p:spPr>
      </p:sp>
      <p:sp>
        <p:nvSpPr>
          <p:cNvPr id="419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51558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B4FD3-A3F6-4961-9B73-74FBC49A89C8}" type="slidenum">
              <a:rPr lang="en-US" altLang="en-US"/>
              <a:pPr/>
              <a:t>32</a:t>
            </a:fld>
            <a:endParaRPr lang="en-US" altLang="en-US"/>
          </a:p>
        </p:txBody>
      </p:sp>
      <p:sp>
        <p:nvSpPr>
          <p:cNvPr id="41986" name="Rectangle 2"/>
          <p:cNvSpPr>
            <a:spLocks noGrp="1" noRot="1" noChangeAspect="1" noChangeArrowheads="1" noTextEdit="1"/>
          </p:cNvSpPr>
          <p:nvPr>
            <p:ph type="sldImg"/>
          </p:nvPr>
        </p:nvSpPr>
        <p:spPr>
          <a:xfrm>
            <a:off x="330200" y="696913"/>
            <a:ext cx="6197600" cy="3486150"/>
          </a:xfrm>
          <a:ln/>
        </p:spPr>
      </p:sp>
      <p:sp>
        <p:nvSpPr>
          <p:cNvPr id="419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2054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85AC51-ADE3-4D38-AAA2-5C83346AF2B2}" type="slidenum">
              <a:rPr lang="en-US" smtClean="0"/>
              <a:t>5</a:t>
            </a:fld>
            <a:endParaRPr lang="en-US"/>
          </a:p>
        </p:txBody>
      </p:sp>
    </p:spTree>
    <p:extLst>
      <p:ext uri="{BB962C8B-B14F-4D97-AF65-F5344CB8AC3E}">
        <p14:creationId xmlns:p14="http://schemas.microsoft.com/office/powerpoint/2010/main" val="3155071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07988" y="698500"/>
            <a:ext cx="6194425" cy="3484563"/>
          </a:xfrm>
          <a:ln/>
        </p:spPr>
      </p:sp>
      <p:sp>
        <p:nvSpPr>
          <p:cNvPr id="39939" name="Notes Placeholder 2"/>
          <p:cNvSpPr>
            <a:spLocks noGrp="1"/>
          </p:cNvSpPr>
          <p:nvPr>
            <p:ph type="body" idx="1"/>
          </p:nvPr>
        </p:nvSpPr>
        <p:spPr>
          <a:noFill/>
          <a:ln/>
        </p:spPr>
        <p:txBody>
          <a:bodyPr/>
          <a:lstStyle/>
          <a:p>
            <a:endParaRPr lang="en-US"/>
          </a:p>
        </p:txBody>
      </p:sp>
      <p:sp>
        <p:nvSpPr>
          <p:cNvPr id="39940" name="Slide Number Placeholder 3"/>
          <p:cNvSpPr>
            <a:spLocks noGrp="1"/>
          </p:cNvSpPr>
          <p:nvPr>
            <p:ph type="sldNum" sz="quarter" idx="5"/>
          </p:nvPr>
        </p:nvSpPr>
        <p:spPr>
          <a:noFill/>
        </p:spPr>
        <p:txBody>
          <a:bodyPr/>
          <a:lstStyle/>
          <a:p>
            <a:fld id="{33B1D395-B3D5-423E-9B06-92FAD1869933}" type="slidenum">
              <a:rPr lang="en-US" smtClean="0"/>
              <a:pPr/>
              <a:t>42</a:t>
            </a:fld>
            <a:endParaRPr lang="en-US"/>
          </a:p>
        </p:txBody>
      </p:sp>
    </p:spTree>
    <p:extLst>
      <p:ext uri="{BB962C8B-B14F-4D97-AF65-F5344CB8AC3E}">
        <p14:creationId xmlns:p14="http://schemas.microsoft.com/office/powerpoint/2010/main" val="309282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p:spPr>
        <p:txBody>
          <a:bodyPr/>
          <a:lstStyle/>
          <a:p>
            <a:r>
              <a:rPr lang="en-US"/>
              <a:t>Role Playing Exercise</a:t>
            </a:r>
          </a:p>
        </p:txBody>
      </p:sp>
      <p:sp>
        <p:nvSpPr>
          <p:cNvPr id="40963" name="Rectangle 6"/>
          <p:cNvSpPr>
            <a:spLocks noGrp="1" noChangeArrowheads="1"/>
          </p:cNvSpPr>
          <p:nvPr>
            <p:ph type="ftr" sz="quarter" idx="4"/>
          </p:nvPr>
        </p:nvSpPr>
        <p:spPr>
          <a:noFill/>
        </p:spPr>
        <p:txBody>
          <a:bodyPr/>
          <a:lstStyle/>
          <a:p>
            <a:r>
              <a:rPr lang="en-US"/>
              <a:t>TexasAPA Regional Workshop for Planning Officials</a:t>
            </a:r>
          </a:p>
        </p:txBody>
      </p:sp>
      <p:sp>
        <p:nvSpPr>
          <p:cNvPr id="40964" name="Rectangle 7"/>
          <p:cNvSpPr>
            <a:spLocks noGrp="1" noChangeArrowheads="1"/>
          </p:cNvSpPr>
          <p:nvPr>
            <p:ph type="sldNum" sz="quarter" idx="5"/>
          </p:nvPr>
        </p:nvSpPr>
        <p:spPr>
          <a:noFill/>
        </p:spPr>
        <p:txBody>
          <a:bodyPr/>
          <a:lstStyle/>
          <a:p>
            <a:fld id="{9936568F-7558-4C89-B08C-1D87C488D640}" type="slidenum">
              <a:rPr lang="en-US" smtClean="0"/>
              <a:pPr/>
              <a:t>43</a:t>
            </a:fld>
            <a:endParaRPr lang="en-US"/>
          </a:p>
        </p:txBody>
      </p:sp>
      <p:sp>
        <p:nvSpPr>
          <p:cNvPr id="40965" name="Rectangle 2"/>
          <p:cNvSpPr>
            <a:spLocks noGrp="1" noRot="1" noChangeAspect="1" noChangeArrowheads="1" noTextEdit="1"/>
          </p:cNvSpPr>
          <p:nvPr>
            <p:ph type="sldImg"/>
          </p:nvPr>
        </p:nvSpPr>
        <p:spPr>
          <a:xfrm>
            <a:off x="407988" y="698500"/>
            <a:ext cx="6194425" cy="3484563"/>
          </a:xfrm>
          <a:ln/>
        </p:spPr>
      </p:sp>
      <p:sp>
        <p:nvSpPr>
          <p:cNvPr id="40966" name="Rectangle 3"/>
          <p:cNvSpPr>
            <a:spLocks noGrp="1" noChangeArrowheads="1"/>
          </p:cNvSpPr>
          <p:nvPr>
            <p:ph type="body" idx="1"/>
          </p:nvPr>
        </p:nvSpPr>
        <p:spPr>
          <a:noFill/>
          <a:ln/>
        </p:spPr>
        <p:txBody>
          <a:bodyPr/>
          <a:lstStyle/>
          <a:p>
            <a:pPr eaLnBrk="1" hangingPunct="1"/>
            <a:r>
              <a:rPr lang="en-US"/>
              <a:t>Subdivision regulations are local ordinances that govern the conversion of raw land into buildable lots.</a:t>
            </a:r>
          </a:p>
          <a:p>
            <a:pPr eaLnBrk="1" hangingPunct="1"/>
            <a:r>
              <a:rPr lang="en-US"/>
              <a:t>The ordinance establishes requirements for public improvements, specify standards for land development, and outline procedures for submittal, review and approval of subdivision plats.</a:t>
            </a:r>
          </a:p>
          <a:p>
            <a:pPr eaLnBrk="1" hangingPunct="1"/>
            <a:r>
              <a:rPr lang="en-US"/>
              <a:t>Subdivision regulations are instrumental in shaping future development .</a:t>
            </a:r>
          </a:p>
          <a:p>
            <a:pPr eaLnBrk="1" hangingPunct="1"/>
            <a:r>
              <a:rPr lang="en-US"/>
              <a:t>No  planning device is more important and has a more lasting impact on community design (the physical shape of the city and how it will function) than does subdivision regulation.</a:t>
            </a:r>
          </a:p>
        </p:txBody>
      </p:sp>
    </p:spTree>
    <p:extLst>
      <p:ext uri="{BB962C8B-B14F-4D97-AF65-F5344CB8AC3E}">
        <p14:creationId xmlns:p14="http://schemas.microsoft.com/office/powerpoint/2010/main" val="319474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a:noFill/>
        </p:spPr>
        <p:txBody>
          <a:bodyPr/>
          <a:lstStyle/>
          <a:p>
            <a:r>
              <a:rPr lang="en-US"/>
              <a:t>Role Playing Exercise</a:t>
            </a:r>
          </a:p>
        </p:txBody>
      </p:sp>
      <p:sp>
        <p:nvSpPr>
          <p:cNvPr id="41987" name="Rectangle 6"/>
          <p:cNvSpPr>
            <a:spLocks noGrp="1" noChangeArrowheads="1"/>
          </p:cNvSpPr>
          <p:nvPr>
            <p:ph type="ftr" sz="quarter" idx="4"/>
          </p:nvPr>
        </p:nvSpPr>
        <p:spPr>
          <a:noFill/>
        </p:spPr>
        <p:txBody>
          <a:bodyPr/>
          <a:lstStyle/>
          <a:p>
            <a:r>
              <a:rPr lang="en-US"/>
              <a:t>TexasAPA Regional Workshop for Planning Officials</a:t>
            </a:r>
          </a:p>
        </p:txBody>
      </p:sp>
      <p:sp>
        <p:nvSpPr>
          <p:cNvPr id="41988" name="Rectangle 7"/>
          <p:cNvSpPr>
            <a:spLocks noGrp="1" noChangeArrowheads="1"/>
          </p:cNvSpPr>
          <p:nvPr>
            <p:ph type="sldNum" sz="quarter" idx="5"/>
          </p:nvPr>
        </p:nvSpPr>
        <p:spPr>
          <a:noFill/>
        </p:spPr>
        <p:txBody>
          <a:bodyPr/>
          <a:lstStyle/>
          <a:p>
            <a:fld id="{CC6CD1B8-9235-4F60-AB8A-BBD1CD795976}" type="slidenum">
              <a:rPr lang="en-US" smtClean="0"/>
              <a:pPr/>
              <a:t>44</a:t>
            </a:fld>
            <a:endParaRPr lang="en-US"/>
          </a:p>
        </p:txBody>
      </p:sp>
      <p:sp>
        <p:nvSpPr>
          <p:cNvPr id="41989" name="Rectangle 2"/>
          <p:cNvSpPr>
            <a:spLocks noGrp="1" noRot="1" noChangeAspect="1" noChangeArrowheads="1" noTextEdit="1"/>
          </p:cNvSpPr>
          <p:nvPr>
            <p:ph type="sldImg"/>
          </p:nvPr>
        </p:nvSpPr>
        <p:spPr>
          <a:xfrm>
            <a:off x="409575" y="698500"/>
            <a:ext cx="6194425" cy="3484563"/>
          </a:xfrm>
          <a:solidFill>
            <a:srgbClr val="FFFFFF"/>
          </a:solidFill>
          <a:ln/>
        </p:spPr>
      </p:sp>
      <p:sp>
        <p:nvSpPr>
          <p:cNvPr id="4199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Subdivision regulation is one tool for carrying out the recommendations of the comprehensive plan.</a:t>
            </a:r>
          </a:p>
          <a:p>
            <a:pPr eaLnBrk="1" hangingPunct="1"/>
            <a:r>
              <a:rPr lang="en-US" dirty="0"/>
              <a:t>The plan is a legal and practical necessity as the basis for subdivision regulation.  The plan is evidence that the regulations are not arbitrary or discriminatory.  The plan allows the city to have a basis to coordinate subdivision layout with other development in the area.</a:t>
            </a:r>
          </a:p>
        </p:txBody>
      </p:sp>
    </p:spTree>
    <p:extLst>
      <p:ext uri="{BB962C8B-B14F-4D97-AF65-F5344CB8AC3E}">
        <p14:creationId xmlns:p14="http://schemas.microsoft.com/office/powerpoint/2010/main" val="1358358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407988" y="698500"/>
            <a:ext cx="6194425" cy="3484563"/>
          </a:xfrm>
          <a:ln/>
        </p:spPr>
      </p:sp>
      <p:sp>
        <p:nvSpPr>
          <p:cNvPr id="43011" name="Notes Placeholder 2"/>
          <p:cNvSpPr>
            <a:spLocks noGrp="1"/>
          </p:cNvSpPr>
          <p:nvPr>
            <p:ph type="body" idx="1"/>
          </p:nvPr>
        </p:nvSpPr>
        <p:spPr>
          <a:noFill/>
          <a:ln/>
        </p:spPr>
        <p:txBody>
          <a:bodyPr/>
          <a:lstStyle/>
          <a:p>
            <a:pPr eaLnBrk="1" hangingPunct="1"/>
            <a:endParaRPr lang="en-US"/>
          </a:p>
        </p:txBody>
      </p:sp>
      <p:sp>
        <p:nvSpPr>
          <p:cNvPr id="43012" name="Slide Number Placeholder 3"/>
          <p:cNvSpPr>
            <a:spLocks noGrp="1"/>
          </p:cNvSpPr>
          <p:nvPr>
            <p:ph type="sldNum" sz="quarter" idx="5"/>
          </p:nvPr>
        </p:nvSpPr>
        <p:spPr>
          <a:noFill/>
        </p:spPr>
        <p:txBody>
          <a:bodyPr/>
          <a:lstStyle/>
          <a:p>
            <a:fld id="{3CDF4845-38A4-4799-A071-3A973C42F3C0}" type="slidenum">
              <a:rPr lang="en-US" smtClean="0"/>
              <a:pPr/>
              <a:t>45</a:t>
            </a:fld>
            <a:endParaRPr lang="en-US"/>
          </a:p>
        </p:txBody>
      </p:sp>
    </p:spTree>
    <p:extLst>
      <p:ext uri="{BB962C8B-B14F-4D97-AF65-F5344CB8AC3E}">
        <p14:creationId xmlns:p14="http://schemas.microsoft.com/office/powerpoint/2010/main" val="883248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07988" y="698500"/>
            <a:ext cx="6194425" cy="3484563"/>
          </a:xfrm>
          <a:ln/>
        </p:spPr>
      </p:sp>
      <p:sp>
        <p:nvSpPr>
          <p:cNvPr id="44035" name="Notes Placeholder 2"/>
          <p:cNvSpPr>
            <a:spLocks noGrp="1"/>
          </p:cNvSpPr>
          <p:nvPr>
            <p:ph type="body" idx="1"/>
          </p:nvPr>
        </p:nvSpPr>
        <p:spPr>
          <a:noFill/>
          <a:ln/>
        </p:spPr>
        <p:txBody>
          <a:bodyPr/>
          <a:lstStyle/>
          <a:p>
            <a:pPr eaLnBrk="1" hangingPunct="1"/>
            <a:endParaRPr lang="en-US"/>
          </a:p>
        </p:txBody>
      </p:sp>
      <p:sp>
        <p:nvSpPr>
          <p:cNvPr id="44036" name="Slide Number Placeholder 3"/>
          <p:cNvSpPr>
            <a:spLocks noGrp="1"/>
          </p:cNvSpPr>
          <p:nvPr>
            <p:ph type="sldNum" sz="quarter" idx="5"/>
          </p:nvPr>
        </p:nvSpPr>
        <p:spPr>
          <a:noFill/>
        </p:spPr>
        <p:txBody>
          <a:bodyPr/>
          <a:lstStyle/>
          <a:p>
            <a:fld id="{72638A10-977D-4F95-A4CC-848CEEE62154}" type="slidenum">
              <a:rPr lang="en-US" smtClean="0"/>
              <a:pPr/>
              <a:t>46</a:t>
            </a:fld>
            <a:endParaRPr lang="en-US"/>
          </a:p>
        </p:txBody>
      </p:sp>
    </p:spTree>
    <p:extLst>
      <p:ext uri="{BB962C8B-B14F-4D97-AF65-F5344CB8AC3E}">
        <p14:creationId xmlns:p14="http://schemas.microsoft.com/office/powerpoint/2010/main" val="1078892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407988" y="698500"/>
            <a:ext cx="6194425" cy="3484563"/>
          </a:xfrm>
          <a:ln/>
        </p:spPr>
      </p:sp>
      <p:sp>
        <p:nvSpPr>
          <p:cNvPr id="45059" name="Notes Placeholder 2"/>
          <p:cNvSpPr>
            <a:spLocks noGrp="1"/>
          </p:cNvSpPr>
          <p:nvPr>
            <p:ph type="body" idx="1"/>
          </p:nvPr>
        </p:nvSpPr>
        <p:spPr>
          <a:noFill/>
          <a:ln/>
        </p:spPr>
        <p:txBody>
          <a:bodyPr/>
          <a:lstStyle/>
          <a:p>
            <a:pPr eaLnBrk="1" hangingPunct="1"/>
            <a:endParaRPr lang="en-US"/>
          </a:p>
        </p:txBody>
      </p:sp>
      <p:sp>
        <p:nvSpPr>
          <p:cNvPr id="45060" name="Slide Number Placeholder 3"/>
          <p:cNvSpPr>
            <a:spLocks noGrp="1"/>
          </p:cNvSpPr>
          <p:nvPr>
            <p:ph type="sldNum" sz="quarter" idx="5"/>
          </p:nvPr>
        </p:nvSpPr>
        <p:spPr>
          <a:noFill/>
        </p:spPr>
        <p:txBody>
          <a:bodyPr/>
          <a:lstStyle/>
          <a:p>
            <a:fld id="{10718139-1E6E-4E0E-860F-B1A15505DCA2}" type="slidenum">
              <a:rPr lang="en-US" smtClean="0"/>
              <a:pPr/>
              <a:t>47</a:t>
            </a:fld>
            <a:endParaRPr lang="en-US"/>
          </a:p>
        </p:txBody>
      </p:sp>
    </p:spTree>
    <p:extLst>
      <p:ext uri="{BB962C8B-B14F-4D97-AF65-F5344CB8AC3E}">
        <p14:creationId xmlns:p14="http://schemas.microsoft.com/office/powerpoint/2010/main" val="1936686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a:noFill/>
        </p:spPr>
        <p:txBody>
          <a:bodyPr/>
          <a:lstStyle/>
          <a:p>
            <a:r>
              <a:rPr lang="en-US"/>
              <a:t>Role Playing Exercise</a:t>
            </a:r>
          </a:p>
        </p:txBody>
      </p:sp>
      <p:sp>
        <p:nvSpPr>
          <p:cNvPr id="46083" name="Rectangle 6"/>
          <p:cNvSpPr>
            <a:spLocks noGrp="1" noChangeArrowheads="1"/>
          </p:cNvSpPr>
          <p:nvPr>
            <p:ph type="ftr" sz="quarter" idx="4"/>
          </p:nvPr>
        </p:nvSpPr>
        <p:spPr>
          <a:noFill/>
        </p:spPr>
        <p:txBody>
          <a:bodyPr/>
          <a:lstStyle/>
          <a:p>
            <a:r>
              <a:rPr lang="en-US"/>
              <a:t>TexasAPA Regional Workshop for Planning Officials</a:t>
            </a:r>
          </a:p>
        </p:txBody>
      </p:sp>
      <p:sp>
        <p:nvSpPr>
          <p:cNvPr id="46084" name="Rectangle 7"/>
          <p:cNvSpPr>
            <a:spLocks noGrp="1" noChangeArrowheads="1"/>
          </p:cNvSpPr>
          <p:nvPr>
            <p:ph type="sldNum" sz="quarter" idx="5"/>
          </p:nvPr>
        </p:nvSpPr>
        <p:spPr>
          <a:noFill/>
        </p:spPr>
        <p:txBody>
          <a:bodyPr/>
          <a:lstStyle/>
          <a:p>
            <a:fld id="{83A57605-BF01-47FF-8D0B-FA3A17D89E3A}" type="slidenum">
              <a:rPr lang="en-US" smtClean="0"/>
              <a:pPr/>
              <a:t>48</a:t>
            </a:fld>
            <a:endParaRPr lang="en-US"/>
          </a:p>
        </p:txBody>
      </p:sp>
      <p:sp>
        <p:nvSpPr>
          <p:cNvPr id="46085" name="Rectangle 2"/>
          <p:cNvSpPr>
            <a:spLocks noGrp="1" noRot="1" noChangeAspect="1" noChangeArrowheads="1" noTextEdit="1"/>
          </p:cNvSpPr>
          <p:nvPr>
            <p:ph type="sldImg"/>
          </p:nvPr>
        </p:nvSpPr>
        <p:spPr>
          <a:xfrm>
            <a:off x="407988" y="698500"/>
            <a:ext cx="6194425" cy="3484563"/>
          </a:xfrm>
          <a:ln/>
        </p:spPr>
      </p:sp>
      <p:sp>
        <p:nvSpPr>
          <p:cNvPr id="46086" name="Rectangle 3"/>
          <p:cNvSpPr>
            <a:spLocks noGrp="1" noChangeArrowheads="1"/>
          </p:cNvSpPr>
          <p:nvPr>
            <p:ph type="body" idx="1"/>
          </p:nvPr>
        </p:nvSpPr>
        <p:spPr>
          <a:noFill/>
          <a:ln/>
        </p:spPr>
        <p:txBody>
          <a:bodyPr/>
          <a:lstStyle/>
          <a:p>
            <a:pPr eaLnBrk="1" hangingPunct="1"/>
            <a:r>
              <a:rPr lang="en-US"/>
              <a:t>The approval process for subdivision plats includes three steps:  Submittal, Technical Review, and Consideration by the Approving Authority.  Let’s look at each step in the process in turn.</a:t>
            </a:r>
          </a:p>
        </p:txBody>
      </p:sp>
    </p:spTree>
    <p:extLst>
      <p:ext uri="{BB962C8B-B14F-4D97-AF65-F5344CB8AC3E}">
        <p14:creationId xmlns:p14="http://schemas.microsoft.com/office/powerpoint/2010/main" val="3612586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a:noFill/>
        </p:spPr>
        <p:txBody>
          <a:bodyPr/>
          <a:lstStyle/>
          <a:p>
            <a:r>
              <a:rPr lang="en-US"/>
              <a:t>Role Playing Exercise</a:t>
            </a:r>
          </a:p>
        </p:txBody>
      </p:sp>
      <p:sp>
        <p:nvSpPr>
          <p:cNvPr id="47107" name="Rectangle 6"/>
          <p:cNvSpPr>
            <a:spLocks noGrp="1" noChangeArrowheads="1"/>
          </p:cNvSpPr>
          <p:nvPr>
            <p:ph type="ftr" sz="quarter" idx="4"/>
          </p:nvPr>
        </p:nvSpPr>
        <p:spPr>
          <a:noFill/>
        </p:spPr>
        <p:txBody>
          <a:bodyPr/>
          <a:lstStyle/>
          <a:p>
            <a:r>
              <a:rPr lang="en-US"/>
              <a:t>TexasAPA Regional Workshop for Planning Officials</a:t>
            </a:r>
          </a:p>
        </p:txBody>
      </p:sp>
      <p:sp>
        <p:nvSpPr>
          <p:cNvPr id="47108" name="Rectangle 7"/>
          <p:cNvSpPr>
            <a:spLocks noGrp="1" noChangeArrowheads="1"/>
          </p:cNvSpPr>
          <p:nvPr>
            <p:ph type="sldNum" sz="quarter" idx="5"/>
          </p:nvPr>
        </p:nvSpPr>
        <p:spPr>
          <a:noFill/>
        </p:spPr>
        <p:txBody>
          <a:bodyPr/>
          <a:lstStyle/>
          <a:p>
            <a:fld id="{A977C06E-0892-42A7-9AC0-A5351BD85722}" type="slidenum">
              <a:rPr lang="en-US" smtClean="0"/>
              <a:pPr/>
              <a:t>49</a:t>
            </a:fld>
            <a:endParaRPr lang="en-US"/>
          </a:p>
        </p:txBody>
      </p:sp>
      <p:sp>
        <p:nvSpPr>
          <p:cNvPr id="47109" name="Rectangle 2"/>
          <p:cNvSpPr>
            <a:spLocks noGrp="1" noRot="1" noChangeAspect="1" noChangeArrowheads="1" noTextEdit="1"/>
          </p:cNvSpPr>
          <p:nvPr>
            <p:ph type="sldImg"/>
          </p:nvPr>
        </p:nvSpPr>
        <p:spPr>
          <a:xfrm>
            <a:off x="407988" y="698500"/>
            <a:ext cx="6194425" cy="3484563"/>
          </a:xfrm>
          <a:ln/>
        </p:spPr>
      </p:sp>
      <p:sp>
        <p:nvSpPr>
          <p:cNvPr id="47110" name="Rectangle 3"/>
          <p:cNvSpPr>
            <a:spLocks noGrp="1" noChangeArrowheads="1"/>
          </p:cNvSpPr>
          <p:nvPr>
            <p:ph type="body" idx="1"/>
          </p:nvPr>
        </p:nvSpPr>
        <p:spPr>
          <a:noFill/>
          <a:ln/>
        </p:spPr>
        <p:txBody>
          <a:bodyPr/>
          <a:lstStyle/>
          <a:p>
            <a:pPr eaLnBrk="1" hangingPunct="1"/>
            <a:r>
              <a:rPr lang="en-US"/>
              <a:t>The pre-submittal conference begins the submittal process.  The owner or owner’s representative meets with the appropriate city staff to discuss the proposed subdivision and review the submittal requirements.  Keep in mind that meeting with the applicant will “vest” the project unless some type of waiver is agreed to</a:t>
            </a:r>
          </a:p>
          <a:p>
            <a:pPr eaLnBrk="1" hangingPunct="1"/>
            <a:r>
              <a:rPr lang="en-US" b="1"/>
              <a:t>Statutory requirements</a:t>
            </a:r>
            <a:r>
              <a:rPr lang="en-US"/>
              <a:t> include a meets and bounds description of the subdivision.</a:t>
            </a:r>
          </a:p>
          <a:p>
            <a:pPr eaLnBrk="1" hangingPunct="1"/>
            <a:r>
              <a:rPr lang="en-US"/>
              <a:t>A land survey by a licensed surveyor must locate the subdivision with respect to a corner of the survey of which it is a part.</a:t>
            </a:r>
          </a:p>
          <a:p>
            <a:pPr eaLnBrk="1" hangingPunct="1"/>
            <a:r>
              <a:rPr lang="en-US"/>
              <a:t>The plat must state the dimensions of the subdivision and each street, alley, or other part to be dedicated to public use or for the use of purchasers.</a:t>
            </a:r>
          </a:p>
          <a:p>
            <a:pPr eaLnBrk="1" hangingPunct="1"/>
            <a:r>
              <a:rPr lang="en-US"/>
              <a:t>The plat submittal must contain an acknowledgement of the owner in the manner required for the acknowledgement of deeds.</a:t>
            </a:r>
          </a:p>
          <a:p>
            <a:pPr eaLnBrk="1" hangingPunct="1"/>
            <a:r>
              <a:rPr lang="en-US"/>
              <a:t>Municipal requirements may be added to those required by statute.</a:t>
            </a:r>
          </a:p>
          <a:p>
            <a:pPr eaLnBrk="1" hangingPunct="1"/>
            <a:r>
              <a:rPr lang="en-US"/>
              <a:t>Municipalities my provide additional requirements such as dedication provisions for public rights-of-way, easements, elevations for property located in floodplain, and other requirements.</a:t>
            </a:r>
          </a:p>
        </p:txBody>
      </p:sp>
    </p:spTree>
    <p:extLst>
      <p:ext uri="{BB962C8B-B14F-4D97-AF65-F5344CB8AC3E}">
        <p14:creationId xmlns:p14="http://schemas.microsoft.com/office/powerpoint/2010/main" val="2502265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a:noFill/>
        </p:spPr>
        <p:txBody>
          <a:bodyPr/>
          <a:lstStyle/>
          <a:p>
            <a:r>
              <a:rPr lang="en-US"/>
              <a:t>Role Playing Exercise</a:t>
            </a:r>
          </a:p>
        </p:txBody>
      </p:sp>
      <p:sp>
        <p:nvSpPr>
          <p:cNvPr id="48131" name="Rectangle 6"/>
          <p:cNvSpPr>
            <a:spLocks noGrp="1" noChangeArrowheads="1"/>
          </p:cNvSpPr>
          <p:nvPr>
            <p:ph type="ftr" sz="quarter" idx="4"/>
          </p:nvPr>
        </p:nvSpPr>
        <p:spPr>
          <a:noFill/>
        </p:spPr>
        <p:txBody>
          <a:bodyPr/>
          <a:lstStyle/>
          <a:p>
            <a:r>
              <a:rPr lang="en-US"/>
              <a:t>TexasAPA Regional Workshop for Planning Officials</a:t>
            </a:r>
          </a:p>
        </p:txBody>
      </p:sp>
      <p:sp>
        <p:nvSpPr>
          <p:cNvPr id="48132" name="Rectangle 7"/>
          <p:cNvSpPr>
            <a:spLocks noGrp="1" noChangeArrowheads="1"/>
          </p:cNvSpPr>
          <p:nvPr>
            <p:ph type="sldNum" sz="quarter" idx="5"/>
          </p:nvPr>
        </p:nvSpPr>
        <p:spPr>
          <a:noFill/>
        </p:spPr>
        <p:txBody>
          <a:bodyPr/>
          <a:lstStyle/>
          <a:p>
            <a:fld id="{0EFBEEA9-60F5-4EA6-B679-C1B39B0B9AB8}" type="slidenum">
              <a:rPr lang="en-US" smtClean="0"/>
              <a:pPr/>
              <a:t>50</a:t>
            </a:fld>
            <a:endParaRPr lang="en-US"/>
          </a:p>
        </p:txBody>
      </p:sp>
      <p:sp>
        <p:nvSpPr>
          <p:cNvPr id="48133" name="Rectangle 2"/>
          <p:cNvSpPr>
            <a:spLocks noGrp="1" noRot="1" noChangeAspect="1" noChangeArrowheads="1" noTextEdit="1"/>
          </p:cNvSpPr>
          <p:nvPr>
            <p:ph type="sldImg"/>
          </p:nvPr>
        </p:nvSpPr>
        <p:spPr>
          <a:xfrm>
            <a:off x="407988" y="698500"/>
            <a:ext cx="6194425" cy="3484563"/>
          </a:xfrm>
          <a:ln/>
        </p:spPr>
      </p:sp>
      <p:sp>
        <p:nvSpPr>
          <p:cNvPr id="48134" name="Rectangle 3"/>
          <p:cNvSpPr>
            <a:spLocks noGrp="1" noChangeArrowheads="1"/>
          </p:cNvSpPr>
          <p:nvPr>
            <p:ph type="body" idx="1"/>
          </p:nvPr>
        </p:nvSpPr>
        <p:spPr>
          <a:noFill/>
          <a:ln/>
        </p:spPr>
        <p:txBody>
          <a:bodyPr/>
          <a:lstStyle/>
          <a:p>
            <a:pPr eaLnBrk="1" hangingPunct="1"/>
            <a:r>
              <a:rPr lang="en-US" dirty="0"/>
              <a:t>The second step in the approval process is the technical review.</a:t>
            </a:r>
          </a:p>
          <a:p>
            <a:pPr eaLnBrk="1" hangingPunct="1"/>
            <a:r>
              <a:rPr lang="en-US" dirty="0"/>
              <a:t>Many communities use a committee made up of representatives of various city departments including planning, engineering, transportation, fire, and others, and including outside utility companies.</a:t>
            </a:r>
          </a:p>
          <a:p>
            <a:pPr eaLnBrk="1" hangingPunct="1"/>
            <a:r>
              <a:rPr lang="en-US" dirty="0"/>
              <a:t>Copies of the plat submittal are distributed to committee members for review prior to the committee meeting.</a:t>
            </a:r>
          </a:p>
          <a:p>
            <a:pPr eaLnBrk="1" hangingPunct="1"/>
            <a:r>
              <a:rPr lang="en-US" dirty="0"/>
              <a:t>The committee meets to examine all code issues regarding the submitted plat and to resolve these where possible prior to consideration by the approving authority.</a:t>
            </a:r>
          </a:p>
        </p:txBody>
      </p:sp>
    </p:spTree>
    <p:extLst>
      <p:ext uri="{BB962C8B-B14F-4D97-AF65-F5344CB8AC3E}">
        <p14:creationId xmlns:p14="http://schemas.microsoft.com/office/powerpoint/2010/main" val="1728037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a:noFill/>
        </p:spPr>
        <p:txBody>
          <a:bodyPr/>
          <a:lstStyle/>
          <a:p>
            <a:r>
              <a:rPr lang="en-US"/>
              <a:t>Role Playing Exercise</a:t>
            </a:r>
          </a:p>
        </p:txBody>
      </p:sp>
      <p:sp>
        <p:nvSpPr>
          <p:cNvPr id="49155" name="Rectangle 6"/>
          <p:cNvSpPr>
            <a:spLocks noGrp="1" noChangeArrowheads="1"/>
          </p:cNvSpPr>
          <p:nvPr>
            <p:ph type="ftr" sz="quarter" idx="4"/>
          </p:nvPr>
        </p:nvSpPr>
        <p:spPr>
          <a:noFill/>
        </p:spPr>
        <p:txBody>
          <a:bodyPr/>
          <a:lstStyle/>
          <a:p>
            <a:r>
              <a:rPr lang="en-US"/>
              <a:t>TexasAPA Regional Workshop for Planning Officials</a:t>
            </a:r>
          </a:p>
        </p:txBody>
      </p:sp>
      <p:sp>
        <p:nvSpPr>
          <p:cNvPr id="49156" name="Rectangle 7"/>
          <p:cNvSpPr>
            <a:spLocks noGrp="1" noChangeArrowheads="1"/>
          </p:cNvSpPr>
          <p:nvPr>
            <p:ph type="sldNum" sz="quarter" idx="5"/>
          </p:nvPr>
        </p:nvSpPr>
        <p:spPr>
          <a:noFill/>
        </p:spPr>
        <p:txBody>
          <a:bodyPr/>
          <a:lstStyle/>
          <a:p>
            <a:fld id="{5E61DF8C-2FA5-441B-BD35-450FAB82A83F}" type="slidenum">
              <a:rPr lang="en-US" smtClean="0"/>
              <a:pPr/>
              <a:t>51</a:t>
            </a:fld>
            <a:endParaRPr lang="en-US"/>
          </a:p>
        </p:txBody>
      </p:sp>
      <p:sp>
        <p:nvSpPr>
          <p:cNvPr id="49157" name="Rectangle 2"/>
          <p:cNvSpPr>
            <a:spLocks noGrp="1" noRot="1" noChangeAspect="1" noChangeArrowheads="1" noTextEdit="1"/>
          </p:cNvSpPr>
          <p:nvPr>
            <p:ph type="sldImg"/>
          </p:nvPr>
        </p:nvSpPr>
        <p:spPr>
          <a:xfrm>
            <a:off x="407988" y="698500"/>
            <a:ext cx="6194425" cy="3484563"/>
          </a:xfrm>
          <a:ln/>
        </p:spPr>
      </p:sp>
      <p:sp>
        <p:nvSpPr>
          <p:cNvPr id="49158" name="Rectangle 3"/>
          <p:cNvSpPr>
            <a:spLocks noGrp="1" noChangeArrowheads="1"/>
          </p:cNvSpPr>
          <p:nvPr>
            <p:ph type="body" idx="1"/>
          </p:nvPr>
        </p:nvSpPr>
        <p:spPr>
          <a:noFill/>
          <a:ln/>
        </p:spPr>
        <p:txBody>
          <a:bodyPr/>
          <a:lstStyle/>
          <a:p>
            <a:pPr eaLnBrk="1" hangingPunct="1"/>
            <a:r>
              <a:rPr lang="en-US"/>
              <a:t>The approving authority shall act on a plat within 30 days after the date the plat is filed.</a:t>
            </a:r>
          </a:p>
          <a:p>
            <a:pPr eaLnBrk="1" hangingPunct="1"/>
            <a:r>
              <a:rPr lang="en-US"/>
              <a:t>The plat is considered approved unless it is disapproved within the 30 days.</a:t>
            </a:r>
          </a:p>
          <a:p>
            <a:pPr eaLnBrk="1" hangingPunct="1"/>
            <a:r>
              <a:rPr lang="en-US" b="1"/>
              <a:t>When is a plat considered filed?  </a:t>
            </a:r>
            <a:r>
              <a:rPr lang="en-US"/>
              <a:t>The date when the plat is considered filed must be defined in the subdivision ordinance.</a:t>
            </a:r>
            <a:endParaRPr lang="en-US" b="1"/>
          </a:p>
        </p:txBody>
      </p:sp>
    </p:spTree>
    <p:extLst>
      <p:ext uri="{BB962C8B-B14F-4D97-AF65-F5344CB8AC3E}">
        <p14:creationId xmlns:p14="http://schemas.microsoft.com/office/powerpoint/2010/main" val="2378351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663533-E007-4B43-8469-0A75ED9B5808}" type="slidenum">
              <a:rPr lang="en-US" smtClean="0"/>
              <a:pPr>
                <a:defRPr/>
              </a:pPr>
              <a:t>6</a:t>
            </a:fld>
            <a:endParaRPr lang="en-US" dirty="0"/>
          </a:p>
        </p:txBody>
      </p:sp>
    </p:spTree>
    <p:extLst>
      <p:ext uri="{BB962C8B-B14F-4D97-AF65-F5344CB8AC3E}">
        <p14:creationId xmlns:p14="http://schemas.microsoft.com/office/powerpoint/2010/main" val="197632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407988" y="698500"/>
            <a:ext cx="6194425" cy="3484563"/>
          </a:xfrm>
          <a:ln/>
        </p:spPr>
      </p:sp>
      <p:sp>
        <p:nvSpPr>
          <p:cNvPr id="50179" name="Notes Placeholder 2"/>
          <p:cNvSpPr>
            <a:spLocks noGrp="1"/>
          </p:cNvSpPr>
          <p:nvPr>
            <p:ph type="body" idx="1"/>
          </p:nvPr>
        </p:nvSpPr>
        <p:spPr>
          <a:noFill/>
          <a:ln/>
        </p:spPr>
        <p:txBody>
          <a:bodyPr/>
          <a:lstStyle/>
          <a:p>
            <a:pPr eaLnBrk="1" hangingPunct="1"/>
            <a:endParaRPr lang="en-US"/>
          </a:p>
        </p:txBody>
      </p:sp>
      <p:sp>
        <p:nvSpPr>
          <p:cNvPr id="50180" name="Slide Number Placeholder 3"/>
          <p:cNvSpPr>
            <a:spLocks noGrp="1"/>
          </p:cNvSpPr>
          <p:nvPr>
            <p:ph type="sldNum" sz="quarter" idx="5"/>
          </p:nvPr>
        </p:nvSpPr>
        <p:spPr>
          <a:noFill/>
        </p:spPr>
        <p:txBody>
          <a:bodyPr/>
          <a:lstStyle/>
          <a:p>
            <a:fld id="{E69EBD10-94DD-416D-BAEA-D84B3BAE32D4}" type="slidenum">
              <a:rPr lang="en-US" smtClean="0"/>
              <a:pPr/>
              <a:t>52</a:t>
            </a:fld>
            <a:endParaRPr lang="en-US"/>
          </a:p>
        </p:txBody>
      </p:sp>
    </p:spTree>
    <p:extLst>
      <p:ext uri="{BB962C8B-B14F-4D97-AF65-F5344CB8AC3E}">
        <p14:creationId xmlns:p14="http://schemas.microsoft.com/office/powerpoint/2010/main" val="3084420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p:spPr>
        <p:txBody>
          <a:bodyPr/>
          <a:lstStyle/>
          <a:p>
            <a:r>
              <a:rPr lang="en-US"/>
              <a:t>Role Playing Exercise</a:t>
            </a:r>
          </a:p>
        </p:txBody>
      </p:sp>
      <p:sp>
        <p:nvSpPr>
          <p:cNvPr id="51203" name="Rectangle 6"/>
          <p:cNvSpPr>
            <a:spLocks noGrp="1" noChangeArrowheads="1"/>
          </p:cNvSpPr>
          <p:nvPr>
            <p:ph type="ftr" sz="quarter" idx="4"/>
          </p:nvPr>
        </p:nvSpPr>
        <p:spPr>
          <a:noFill/>
        </p:spPr>
        <p:txBody>
          <a:bodyPr/>
          <a:lstStyle/>
          <a:p>
            <a:r>
              <a:rPr lang="en-US"/>
              <a:t>TexasAPA Regional Workshop for Planning Officials</a:t>
            </a:r>
          </a:p>
        </p:txBody>
      </p:sp>
      <p:sp>
        <p:nvSpPr>
          <p:cNvPr id="51204" name="Rectangle 7"/>
          <p:cNvSpPr>
            <a:spLocks noGrp="1" noChangeArrowheads="1"/>
          </p:cNvSpPr>
          <p:nvPr>
            <p:ph type="sldNum" sz="quarter" idx="5"/>
          </p:nvPr>
        </p:nvSpPr>
        <p:spPr>
          <a:noFill/>
        </p:spPr>
        <p:txBody>
          <a:bodyPr/>
          <a:lstStyle/>
          <a:p>
            <a:fld id="{1A7CF3CE-C1A9-4613-9191-B47D9BAA19BE}" type="slidenum">
              <a:rPr lang="en-US" smtClean="0"/>
              <a:pPr/>
              <a:t>53</a:t>
            </a:fld>
            <a:endParaRPr lang="en-US"/>
          </a:p>
        </p:txBody>
      </p:sp>
      <p:sp>
        <p:nvSpPr>
          <p:cNvPr id="51205" name="Rectangle 2"/>
          <p:cNvSpPr>
            <a:spLocks noGrp="1" noRot="1" noChangeAspect="1" noChangeArrowheads="1" noTextEdit="1"/>
          </p:cNvSpPr>
          <p:nvPr>
            <p:ph type="sldImg"/>
          </p:nvPr>
        </p:nvSpPr>
        <p:spPr>
          <a:xfrm>
            <a:off x="407988" y="698500"/>
            <a:ext cx="6194425" cy="3484563"/>
          </a:xfrm>
          <a:ln/>
        </p:spPr>
      </p:sp>
      <p:sp>
        <p:nvSpPr>
          <p:cNvPr id="51206" name="Rectangle 3"/>
          <p:cNvSpPr>
            <a:spLocks noGrp="1" noChangeArrowheads="1"/>
          </p:cNvSpPr>
          <p:nvPr>
            <p:ph type="body" idx="1"/>
          </p:nvPr>
        </p:nvSpPr>
        <p:spPr>
          <a:noFill/>
          <a:ln/>
        </p:spPr>
        <p:txBody>
          <a:bodyPr/>
          <a:lstStyle/>
          <a:p>
            <a:pPr eaLnBrk="1" hangingPunct="1"/>
            <a:r>
              <a:rPr lang="en-US"/>
              <a:t>The approval process must consider the established standards for plat approval that are contained in the subdivision ordinance.</a:t>
            </a:r>
          </a:p>
          <a:p>
            <a:pPr eaLnBrk="1" hangingPunct="1"/>
            <a:r>
              <a:rPr lang="en-US"/>
              <a:t>The approving authority must approve a plat if it meets the applicable technical standards.</a:t>
            </a:r>
          </a:p>
          <a:p>
            <a:pPr eaLnBrk="1" hangingPunct="1"/>
            <a:r>
              <a:rPr lang="en-US"/>
              <a:t>The approving authority has limited flexibility in reviewing a plat for approval.  It is not a discretionary process, the approving authority is obligated to approve a plat is standards are met.</a:t>
            </a:r>
          </a:p>
          <a:p>
            <a:pPr eaLnBrk="1" hangingPunct="1"/>
            <a:r>
              <a:rPr lang="en-US"/>
              <a:t>Subdivision plat approval is different than zoning approval.</a:t>
            </a:r>
          </a:p>
          <a:p>
            <a:pPr eaLnBrk="1" hangingPunct="1"/>
            <a:r>
              <a:rPr lang="en-US"/>
              <a:t>A zoning is a legislative process to amend the zoning ordinance.  The city is not obligated not obligated to approve a rezoning or zoning change request.</a:t>
            </a:r>
          </a:p>
          <a:p>
            <a:pPr eaLnBrk="1" hangingPunct="1"/>
            <a:r>
              <a:rPr lang="en-US"/>
              <a:t>Plat approval is a technical review based on development standards.  The city is obligated to approve a plat if the standards are met.</a:t>
            </a:r>
          </a:p>
        </p:txBody>
      </p:sp>
    </p:spTree>
    <p:extLst>
      <p:ext uri="{BB962C8B-B14F-4D97-AF65-F5344CB8AC3E}">
        <p14:creationId xmlns:p14="http://schemas.microsoft.com/office/powerpoint/2010/main" val="4023509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407988" y="698500"/>
            <a:ext cx="6194425" cy="3484563"/>
          </a:xfrm>
          <a:ln/>
        </p:spPr>
      </p:sp>
      <p:sp>
        <p:nvSpPr>
          <p:cNvPr id="52227" name="Notes Placeholder 2"/>
          <p:cNvSpPr>
            <a:spLocks noGrp="1"/>
          </p:cNvSpPr>
          <p:nvPr>
            <p:ph type="body" idx="1"/>
          </p:nvPr>
        </p:nvSpPr>
        <p:spPr>
          <a:noFill/>
          <a:ln/>
        </p:spPr>
        <p:txBody>
          <a:bodyPr/>
          <a:lstStyle/>
          <a:p>
            <a:pPr eaLnBrk="1" hangingPunct="1"/>
            <a:endParaRPr lang="en-US"/>
          </a:p>
        </p:txBody>
      </p:sp>
      <p:sp>
        <p:nvSpPr>
          <p:cNvPr id="52228" name="Slide Number Placeholder 3"/>
          <p:cNvSpPr>
            <a:spLocks noGrp="1"/>
          </p:cNvSpPr>
          <p:nvPr>
            <p:ph type="sldNum" sz="quarter" idx="5"/>
          </p:nvPr>
        </p:nvSpPr>
        <p:spPr>
          <a:noFill/>
        </p:spPr>
        <p:txBody>
          <a:bodyPr/>
          <a:lstStyle/>
          <a:p>
            <a:fld id="{9F4ADCBC-60E4-4942-A292-38D4127D0075}" type="slidenum">
              <a:rPr lang="en-US" smtClean="0"/>
              <a:pPr/>
              <a:t>54</a:t>
            </a:fld>
            <a:endParaRPr lang="en-US"/>
          </a:p>
        </p:txBody>
      </p:sp>
    </p:spTree>
    <p:extLst>
      <p:ext uri="{BB962C8B-B14F-4D97-AF65-F5344CB8AC3E}">
        <p14:creationId xmlns:p14="http://schemas.microsoft.com/office/powerpoint/2010/main" val="1797733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a:noFill/>
        </p:spPr>
        <p:txBody>
          <a:bodyPr/>
          <a:lstStyle/>
          <a:p>
            <a:r>
              <a:rPr lang="en-US"/>
              <a:t>Role Playing Exercise</a:t>
            </a:r>
          </a:p>
        </p:txBody>
      </p:sp>
      <p:sp>
        <p:nvSpPr>
          <p:cNvPr id="53251" name="Rectangle 6"/>
          <p:cNvSpPr>
            <a:spLocks noGrp="1" noChangeArrowheads="1"/>
          </p:cNvSpPr>
          <p:nvPr>
            <p:ph type="ftr" sz="quarter" idx="4"/>
          </p:nvPr>
        </p:nvSpPr>
        <p:spPr>
          <a:noFill/>
        </p:spPr>
        <p:txBody>
          <a:bodyPr/>
          <a:lstStyle/>
          <a:p>
            <a:r>
              <a:rPr lang="en-US"/>
              <a:t>TexasAPA Regional Workshop for Planning Officials</a:t>
            </a:r>
          </a:p>
        </p:txBody>
      </p:sp>
      <p:sp>
        <p:nvSpPr>
          <p:cNvPr id="53252" name="Rectangle 7"/>
          <p:cNvSpPr>
            <a:spLocks noGrp="1" noChangeArrowheads="1"/>
          </p:cNvSpPr>
          <p:nvPr>
            <p:ph type="sldNum" sz="quarter" idx="5"/>
          </p:nvPr>
        </p:nvSpPr>
        <p:spPr>
          <a:noFill/>
        </p:spPr>
        <p:txBody>
          <a:bodyPr/>
          <a:lstStyle/>
          <a:p>
            <a:fld id="{AAC6F055-9213-4A6B-AE33-67EDBE1C6B9B}" type="slidenum">
              <a:rPr lang="en-US" smtClean="0"/>
              <a:pPr/>
              <a:t>55</a:t>
            </a:fld>
            <a:endParaRPr lang="en-US"/>
          </a:p>
        </p:txBody>
      </p:sp>
      <p:sp>
        <p:nvSpPr>
          <p:cNvPr id="53253" name="Rectangle 2"/>
          <p:cNvSpPr>
            <a:spLocks noGrp="1" noRot="1" noChangeAspect="1" noChangeArrowheads="1" noTextEdit="1"/>
          </p:cNvSpPr>
          <p:nvPr>
            <p:ph type="sldImg"/>
          </p:nvPr>
        </p:nvSpPr>
        <p:spPr>
          <a:xfrm>
            <a:off x="407988" y="698500"/>
            <a:ext cx="6194425" cy="3484563"/>
          </a:xfrm>
          <a:ln/>
        </p:spPr>
      </p:sp>
      <p:sp>
        <p:nvSpPr>
          <p:cNvPr id="53254" name="Rectangle 3"/>
          <p:cNvSpPr>
            <a:spLocks noGrp="1" noChangeArrowheads="1"/>
          </p:cNvSpPr>
          <p:nvPr>
            <p:ph type="body" idx="1"/>
          </p:nvPr>
        </p:nvSpPr>
        <p:spPr>
          <a:noFill/>
          <a:ln/>
        </p:spPr>
        <p:txBody>
          <a:bodyPr/>
          <a:lstStyle/>
          <a:p>
            <a:pPr eaLnBrk="1" hangingPunct="1"/>
            <a:r>
              <a:rPr lang="en-US"/>
              <a:t>Components of a typical Texas city subdivision ordinance include:</a:t>
            </a:r>
          </a:p>
          <a:p>
            <a:pPr eaLnBrk="1" hangingPunct="1"/>
            <a:r>
              <a:rPr lang="en-US"/>
              <a:t>Procedures for obtaining approval of a plat</a:t>
            </a:r>
          </a:p>
          <a:p>
            <a:pPr eaLnBrk="1" hangingPunct="1"/>
            <a:r>
              <a:rPr lang="en-US"/>
              <a:t>Minimum design standards for laying out blocks, lots, streets and other physical components.</a:t>
            </a:r>
          </a:p>
          <a:p>
            <a:pPr eaLnBrk="1" hangingPunct="1"/>
            <a:r>
              <a:rPr lang="en-US"/>
              <a:t>A list of improvements (streets, sidewalks, water and sewer lines, etc.) required to be installed.</a:t>
            </a:r>
          </a:p>
          <a:p>
            <a:pPr eaLnBrk="1" hangingPunct="1"/>
            <a:r>
              <a:rPr lang="en-US"/>
              <a:t>Requirements and procedures for dedicating land for open space or other public purposes, or for the payment of fees in lieu of dedication.</a:t>
            </a:r>
          </a:p>
          <a:p>
            <a:pPr eaLnBrk="1" hangingPunct="1"/>
            <a:r>
              <a:rPr lang="en-US"/>
              <a:t>Requirements and procedures for dedicating rights of way and for granting easements.</a:t>
            </a:r>
          </a:p>
          <a:p>
            <a:pPr eaLnBrk="1" hangingPunct="1"/>
            <a:r>
              <a:rPr lang="en-US"/>
              <a:t>Procedures for plat review and payment of fees.</a:t>
            </a:r>
          </a:p>
          <a:p>
            <a:pPr eaLnBrk="1" hangingPunct="1"/>
            <a:r>
              <a:rPr lang="en-US"/>
              <a:t>Description of the method for financing public improvements, specifying which costs are to be borne by the developer and which, if any, are to be shared by the city.</a:t>
            </a:r>
          </a:p>
          <a:p>
            <a:pPr eaLnBrk="1" hangingPunct="1"/>
            <a:r>
              <a:rPr lang="en-US"/>
              <a:t>A requirement that the design and other aspects of a new subdivision must be consistent with the City’s Comprehensive Plan</a:t>
            </a:r>
          </a:p>
          <a:p>
            <a:pPr eaLnBrk="1" hangingPunct="1"/>
            <a:endParaRPr lang="en-US"/>
          </a:p>
        </p:txBody>
      </p:sp>
    </p:spTree>
    <p:extLst>
      <p:ext uri="{BB962C8B-B14F-4D97-AF65-F5344CB8AC3E}">
        <p14:creationId xmlns:p14="http://schemas.microsoft.com/office/powerpoint/2010/main" val="42581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a:noFill/>
        </p:spPr>
        <p:txBody>
          <a:bodyPr/>
          <a:lstStyle/>
          <a:p>
            <a:r>
              <a:rPr lang="en-US"/>
              <a:t>Role Playing Exercise</a:t>
            </a:r>
          </a:p>
        </p:txBody>
      </p:sp>
      <p:sp>
        <p:nvSpPr>
          <p:cNvPr id="54275" name="Rectangle 6"/>
          <p:cNvSpPr>
            <a:spLocks noGrp="1" noChangeArrowheads="1"/>
          </p:cNvSpPr>
          <p:nvPr>
            <p:ph type="ftr" sz="quarter" idx="4"/>
          </p:nvPr>
        </p:nvSpPr>
        <p:spPr>
          <a:noFill/>
        </p:spPr>
        <p:txBody>
          <a:bodyPr/>
          <a:lstStyle/>
          <a:p>
            <a:r>
              <a:rPr lang="en-US"/>
              <a:t>TexasAPA Regional Workshop for Planning Officials</a:t>
            </a:r>
          </a:p>
        </p:txBody>
      </p:sp>
      <p:sp>
        <p:nvSpPr>
          <p:cNvPr id="54276" name="Rectangle 7"/>
          <p:cNvSpPr>
            <a:spLocks noGrp="1" noChangeArrowheads="1"/>
          </p:cNvSpPr>
          <p:nvPr>
            <p:ph type="sldNum" sz="quarter" idx="5"/>
          </p:nvPr>
        </p:nvSpPr>
        <p:spPr>
          <a:noFill/>
        </p:spPr>
        <p:txBody>
          <a:bodyPr/>
          <a:lstStyle/>
          <a:p>
            <a:fld id="{9CFE2B68-12C8-40FF-BC71-E364996557F0}" type="slidenum">
              <a:rPr lang="en-US" smtClean="0"/>
              <a:pPr/>
              <a:t>56</a:t>
            </a:fld>
            <a:endParaRPr lang="en-US"/>
          </a:p>
        </p:txBody>
      </p:sp>
      <p:sp>
        <p:nvSpPr>
          <p:cNvPr id="54277" name="Rectangle 2"/>
          <p:cNvSpPr>
            <a:spLocks noGrp="1" noRot="1" noChangeAspect="1" noChangeArrowheads="1" noTextEdit="1"/>
          </p:cNvSpPr>
          <p:nvPr>
            <p:ph type="sldImg"/>
          </p:nvPr>
        </p:nvSpPr>
        <p:spPr>
          <a:xfrm>
            <a:off x="407988" y="698500"/>
            <a:ext cx="6194425" cy="3484563"/>
          </a:xfrm>
          <a:ln/>
        </p:spPr>
      </p:sp>
      <p:sp>
        <p:nvSpPr>
          <p:cNvPr id="54278" name="Rectangle 3"/>
          <p:cNvSpPr>
            <a:spLocks noGrp="1" noChangeArrowheads="1"/>
          </p:cNvSpPr>
          <p:nvPr>
            <p:ph type="body" idx="1"/>
          </p:nvPr>
        </p:nvSpPr>
        <p:spPr>
          <a:noFill/>
          <a:ln/>
        </p:spPr>
        <p:txBody>
          <a:bodyPr/>
          <a:lstStyle/>
          <a:p>
            <a:pPr eaLnBrk="1" hangingPunct="1"/>
            <a:r>
              <a:rPr lang="en-US"/>
              <a:t>Many cities have separate documents for their technical drawings and standards.  This keeps the ordinance simpler and allows the technical documents to be updated more frequently as building and construction techniques change.</a:t>
            </a:r>
          </a:p>
        </p:txBody>
      </p:sp>
    </p:spTree>
    <p:extLst>
      <p:ext uri="{BB962C8B-B14F-4D97-AF65-F5344CB8AC3E}">
        <p14:creationId xmlns:p14="http://schemas.microsoft.com/office/powerpoint/2010/main" val="1138759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07988" y="698500"/>
            <a:ext cx="6194425" cy="3484563"/>
          </a:xfrm>
          <a:ln/>
        </p:spPr>
      </p:sp>
      <p:sp>
        <p:nvSpPr>
          <p:cNvPr id="55299" name="Notes Placeholder 2"/>
          <p:cNvSpPr>
            <a:spLocks noGrp="1"/>
          </p:cNvSpPr>
          <p:nvPr>
            <p:ph type="body" idx="1"/>
          </p:nvPr>
        </p:nvSpPr>
        <p:spPr>
          <a:noFill/>
          <a:ln/>
        </p:spPr>
        <p:txBody>
          <a:bodyPr/>
          <a:lstStyle/>
          <a:p>
            <a:pPr eaLnBrk="1" hangingPunct="1"/>
            <a:endParaRPr lang="en-US"/>
          </a:p>
        </p:txBody>
      </p:sp>
      <p:sp>
        <p:nvSpPr>
          <p:cNvPr id="55300" name="Slide Number Placeholder 3"/>
          <p:cNvSpPr>
            <a:spLocks noGrp="1"/>
          </p:cNvSpPr>
          <p:nvPr>
            <p:ph type="sldNum" sz="quarter" idx="5"/>
          </p:nvPr>
        </p:nvSpPr>
        <p:spPr>
          <a:noFill/>
        </p:spPr>
        <p:txBody>
          <a:bodyPr/>
          <a:lstStyle/>
          <a:p>
            <a:fld id="{006061C0-40E9-40F1-B4E0-F44A4B8515FE}" type="slidenum">
              <a:rPr lang="en-US" smtClean="0"/>
              <a:pPr/>
              <a:t>57</a:t>
            </a:fld>
            <a:endParaRPr lang="en-US"/>
          </a:p>
        </p:txBody>
      </p:sp>
    </p:spTree>
    <p:extLst>
      <p:ext uri="{BB962C8B-B14F-4D97-AF65-F5344CB8AC3E}">
        <p14:creationId xmlns:p14="http://schemas.microsoft.com/office/powerpoint/2010/main" val="58827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407988" y="698500"/>
            <a:ext cx="6194425" cy="3484563"/>
          </a:xfrm>
          <a:ln/>
        </p:spPr>
      </p:sp>
      <p:sp>
        <p:nvSpPr>
          <p:cNvPr id="56323" name="Notes Placeholder 2"/>
          <p:cNvSpPr>
            <a:spLocks noGrp="1"/>
          </p:cNvSpPr>
          <p:nvPr>
            <p:ph type="body" idx="1"/>
          </p:nvPr>
        </p:nvSpPr>
        <p:spPr>
          <a:noFill/>
          <a:ln/>
        </p:spPr>
        <p:txBody>
          <a:bodyPr/>
          <a:lstStyle/>
          <a:p>
            <a:pPr eaLnBrk="1" hangingPunct="1"/>
            <a:endParaRPr lang="en-US"/>
          </a:p>
        </p:txBody>
      </p:sp>
      <p:sp>
        <p:nvSpPr>
          <p:cNvPr id="56324" name="Slide Number Placeholder 3"/>
          <p:cNvSpPr>
            <a:spLocks noGrp="1"/>
          </p:cNvSpPr>
          <p:nvPr>
            <p:ph type="sldNum" sz="quarter" idx="5"/>
          </p:nvPr>
        </p:nvSpPr>
        <p:spPr>
          <a:noFill/>
        </p:spPr>
        <p:txBody>
          <a:bodyPr/>
          <a:lstStyle/>
          <a:p>
            <a:fld id="{0024676E-92E0-4BDD-9DAA-DD7B99BABCF0}" type="slidenum">
              <a:rPr lang="en-US" smtClean="0"/>
              <a:pPr/>
              <a:t>58</a:t>
            </a:fld>
            <a:endParaRPr lang="en-US"/>
          </a:p>
        </p:txBody>
      </p:sp>
    </p:spTree>
    <p:extLst>
      <p:ext uri="{BB962C8B-B14F-4D97-AF65-F5344CB8AC3E}">
        <p14:creationId xmlns:p14="http://schemas.microsoft.com/office/powerpoint/2010/main" val="3986556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663533-E007-4B43-8469-0A75ED9B5808}" type="slidenum">
              <a:rPr lang="en-US" smtClean="0"/>
              <a:pPr>
                <a:defRPr/>
              </a:pPr>
              <a:t>59</a:t>
            </a:fld>
            <a:endParaRPr lang="en-US" dirty="0"/>
          </a:p>
        </p:txBody>
      </p:sp>
    </p:spTree>
    <p:extLst>
      <p:ext uri="{BB962C8B-B14F-4D97-AF65-F5344CB8AC3E}">
        <p14:creationId xmlns:p14="http://schemas.microsoft.com/office/powerpoint/2010/main" val="2840691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663533-E007-4B43-8469-0A75ED9B5808}" type="slidenum">
              <a:rPr lang="en-US" smtClean="0"/>
              <a:pPr>
                <a:defRPr/>
              </a:pPr>
              <a:t>60</a:t>
            </a:fld>
            <a:endParaRPr lang="en-US" dirty="0"/>
          </a:p>
        </p:txBody>
      </p:sp>
    </p:spTree>
    <p:extLst>
      <p:ext uri="{BB962C8B-B14F-4D97-AF65-F5344CB8AC3E}">
        <p14:creationId xmlns:p14="http://schemas.microsoft.com/office/powerpoint/2010/main" val="4127682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407988" y="698500"/>
            <a:ext cx="6194425" cy="3484563"/>
          </a:xfrm>
          <a:ln/>
        </p:spPr>
      </p:sp>
      <p:sp>
        <p:nvSpPr>
          <p:cNvPr id="57347" name="Notes Placeholder 2"/>
          <p:cNvSpPr>
            <a:spLocks noGrp="1"/>
          </p:cNvSpPr>
          <p:nvPr>
            <p:ph type="body" idx="1"/>
          </p:nvPr>
        </p:nvSpPr>
        <p:spPr>
          <a:noFill/>
          <a:ln/>
        </p:spPr>
        <p:txBody>
          <a:bodyPr/>
          <a:lstStyle/>
          <a:p>
            <a:pPr>
              <a:buFont typeface="Wingdings" pitchFamily="2" charset="2"/>
              <a:buNone/>
            </a:pPr>
            <a:r>
              <a:rPr lang="en-US" sz="1200" b="1" dirty="0">
                <a:latin typeface="Calibri" pitchFamily="34" charset="0"/>
              </a:rPr>
              <a:t>Title Block</a:t>
            </a:r>
          </a:p>
          <a:p>
            <a:pPr>
              <a:buFont typeface="Wingdings" pitchFamily="2" charset="2"/>
              <a:buChar char="§"/>
            </a:pPr>
            <a:r>
              <a:rPr lang="en-US" sz="1200" dirty="0">
                <a:latin typeface="Calibri" pitchFamily="34" charset="0"/>
              </a:rPr>
              <a:t>Proposed name of subdivision including phase, addition, or section</a:t>
            </a:r>
          </a:p>
          <a:p>
            <a:pPr>
              <a:buFont typeface="Wingdings" pitchFamily="2" charset="2"/>
              <a:buChar char="§"/>
            </a:pPr>
            <a:r>
              <a:rPr lang="en-US" sz="1200" dirty="0">
                <a:latin typeface="Calibri" pitchFamily="34" charset="0"/>
              </a:rPr>
              <a:t>Legal description of property </a:t>
            </a:r>
          </a:p>
          <a:p>
            <a:pPr>
              <a:buFont typeface="Wingdings" pitchFamily="2" charset="2"/>
              <a:buChar char="§"/>
            </a:pPr>
            <a:r>
              <a:rPr lang="en-US" sz="1200" dirty="0">
                <a:latin typeface="Calibri" pitchFamily="34" charset="0"/>
              </a:rPr>
              <a:t>Total acreage</a:t>
            </a:r>
          </a:p>
          <a:p>
            <a:pPr>
              <a:buFont typeface="Wingdings" pitchFamily="2" charset="2"/>
              <a:buChar char="§"/>
            </a:pPr>
            <a:r>
              <a:rPr lang="en-US" sz="1200" dirty="0">
                <a:latin typeface="Calibri" pitchFamily="34" charset="0"/>
              </a:rPr>
              <a:t>Number of lots, blocks and reserves</a:t>
            </a:r>
          </a:p>
          <a:p>
            <a:pPr>
              <a:buFont typeface="Wingdings" pitchFamily="2" charset="2"/>
              <a:buChar char="§"/>
            </a:pPr>
            <a:r>
              <a:rPr lang="en-US" sz="1200" dirty="0">
                <a:latin typeface="Calibri" pitchFamily="34" charset="0"/>
              </a:rPr>
              <a:t>Person or firm who prepared the plat, address</a:t>
            </a:r>
          </a:p>
          <a:p>
            <a:pPr>
              <a:buFont typeface="Wingdings" pitchFamily="2" charset="2"/>
              <a:buChar char="§"/>
            </a:pPr>
            <a:r>
              <a:rPr lang="en-US" sz="1200" dirty="0">
                <a:latin typeface="Calibri" pitchFamily="34" charset="0"/>
              </a:rPr>
              <a:t>Owner’s name and address</a:t>
            </a:r>
          </a:p>
          <a:p>
            <a:pPr>
              <a:buFont typeface="Wingdings" pitchFamily="2" charset="2"/>
              <a:buChar char="§"/>
            </a:pPr>
            <a:r>
              <a:rPr lang="en-US" sz="1200" dirty="0">
                <a:latin typeface="Calibri" pitchFamily="34" charset="0"/>
              </a:rPr>
              <a:t>Date that the plat was prepared</a:t>
            </a:r>
          </a:p>
          <a:p>
            <a:pPr>
              <a:buFont typeface="Wingdings" pitchFamily="2" charset="2"/>
              <a:buChar char="§"/>
            </a:pPr>
            <a:r>
              <a:rPr lang="en-US" sz="1200" dirty="0">
                <a:latin typeface="Calibri" pitchFamily="34" charset="0"/>
              </a:rPr>
              <a:t>Zoning District</a:t>
            </a:r>
          </a:p>
          <a:p>
            <a:pPr>
              <a:buFont typeface="Wingdings" pitchFamily="2" charset="2"/>
              <a:buChar char="§"/>
            </a:pPr>
            <a:r>
              <a:rPr lang="en-US" sz="1200" dirty="0">
                <a:latin typeface="Calibri" pitchFamily="34" charset="0"/>
              </a:rPr>
              <a:t>Purpose of replat, if applicable</a:t>
            </a:r>
          </a:p>
          <a:p>
            <a:pPr>
              <a:buFont typeface="Wingdings" pitchFamily="2" charset="2"/>
              <a:buChar char="§"/>
            </a:pPr>
            <a:r>
              <a:rPr lang="en-US" sz="1200" dirty="0">
                <a:latin typeface="Calibri" pitchFamily="34" charset="0"/>
              </a:rPr>
              <a:t>Drawing orientation with north to the top of the drawing (or right if long and narrow)</a:t>
            </a:r>
          </a:p>
          <a:p>
            <a:pPr>
              <a:buFont typeface="Wingdings" pitchFamily="2" charset="2"/>
              <a:buChar char="§"/>
            </a:pPr>
            <a:r>
              <a:rPr lang="en-US" sz="1200" dirty="0">
                <a:latin typeface="Calibri" pitchFamily="34" charset="0"/>
              </a:rPr>
              <a:t>North arrow</a:t>
            </a:r>
          </a:p>
          <a:p>
            <a:pPr>
              <a:buFont typeface="Wingdings" pitchFamily="2" charset="2"/>
              <a:buChar char="§"/>
            </a:pPr>
            <a:r>
              <a:rPr lang="en-US" sz="1200" dirty="0">
                <a:latin typeface="Calibri" pitchFamily="34" charset="0"/>
              </a:rPr>
              <a:t>Scale (1”=100’) numerical and graphic scale (or appropriate scale)</a:t>
            </a:r>
          </a:p>
          <a:p>
            <a:pPr>
              <a:buFont typeface="Wingdings" pitchFamily="2" charset="2"/>
              <a:buChar char="§"/>
            </a:pPr>
            <a:r>
              <a:rPr lang="en-US" sz="1200" dirty="0">
                <a:latin typeface="Calibri" pitchFamily="34" charset="0"/>
              </a:rPr>
              <a:t>Vicinity map in upper right corner showing the subdivision’s relationship with adjacent well known streets, railroads, water courses, etc., oriented with north to the top of the drawing and in the same direction as the detailed subdivision drawing</a:t>
            </a:r>
          </a:p>
          <a:p>
            <a:pPr>
              <a:buFont typeface="Wingdings" pitchFamily="2" charset="2"/>
              <a:buChar char="§"/>
            </a:pPr>
            <a:r>
              <a:rPr lang="en-US" sz="1200" dirty="0">
                <a:latin typeface="Calibri" pitchFamily="34" charset="0"/>
              </a:rPr>
              <a:t>Plat boundary in heavy lines with measured bearings and distances tied to survey corners or intersections</a:t>
            </a:r>
          </a:p>
          <a:p>
            <a:pPr>
              <a:buFont typeface="Wingdings" pitchFamily="2" charset="2"/>
              <a:buChar char="§"/>
            </a:pPr>
            <a:r>
              <a:rPr lang="en-US" sz="1200" dirty="0">
                <a:latin typeface="Calibri" pitchFamily="34" charset="0"/>
              </a:rPr>
              <a:t>abstract lines</a:t>
            </a:r>
          </a:p>
          <a:p>
            <a:pPr>
              <a:buFont typeface="Wingdings" pitchFamily="2" charset="2"/>
              <a:buChar char="§"/>
            </a:pPr>
            <a:r>
              <a:rPr lang="en-US" sz="1200" dirty="0">
                <a:latin typeface="Calibri" pitchFamily="34" charset="0"/>
              </a:rPr>
              <a:t>survey lines</a:t>
            </a:r>
          </a:p>
          <a:p>
            <a:pPr>
              <a:buFont typeface="Wingdings" pitchFamily="2" charset="2"/>
              <a:buChar char="§"/>
            </a:pPr>
            <a:r>
              <a:rPr lang="en-US" sz="1200" dirty="0">
                <a:latin typeface="Calibri" pitchFamily="34" charset="0"/>
              </a:rPr>
              <a:t>corporate boundaries, district boundaries </a:t>
            </a:r>
          </a:p>
          <a:p>
            <a:pPr>
              <a:buFont typeface="Wingdings" pitchFamily="2" charset="2"/>
              <a:buChar char="§"/>
            </a:pPr>
            <a:r>
              <a:rPr lang="en-US" sz="1200" dirty="0">
                <a:latin typeface="Calibri" pitchFamily="34" charset="0"/>
              </a:rPr>
              <a:t>existing or proposed highways and streets</a:t>
            </a:r>
          </a:p>
          <a:p>
            <a:pPr>
              <a:buFont typeface="Wingdings" pitchFamily="2" charset="2"/>
              <a:buChar char="§"/>
            </a:pPr>
            <a:r>
              <a:rPr lang="en-US" sz="1200" dirty="0">
                <a:latin typeface="Calibri" pitchFamily="34" charset="0"/>
              </a:rPr>
              <a:t>Location of existing buildings (buildings outlines  to be removed prior to final plat submittal</a:t>
            </a:r>
          </a:p>
          <a:p>
            <a:pPr>
              <a:buFont typeface="Wingdings" pitchFamily="2" charset="2"/>
              <a:buChar char="§"/>
            </a:pPr>
            <a:r>
              <a:rPr lang="en-US" sz="1200" dirty="0">
                <a:latin typeface="Calibri" pitchFamily="34" charset="0"/>
              </a:rPr>
              <a:t>Locations of recorded easements  - dashed line with recording information</a:t>
            </a:r>
          </a:p>
          <a:p>
            <a:pPr>
              <a:buFont typeface="Wingdings" pitchFamily="2" charset="2"/>
              <a:buChar char="§"/>
            </a:pPr>
            <a:r>
              <a:rPr lang="en-US" sz="1200" dirty="0">
                <a:latin typeface="Calibri" pitchFamily="34" charset="0"/>
              </a:rPr>
              <a:t>Proposed new easements - dashed line</a:t>
            </a:r>
          </a:p>
          <a:p>
            <a:pPr>
              <a:buFont typeface="Wingdings" pitchFamily="2" charset="2"/>
              <a:buChar char="§"/>
            </a:pPr>
            <a:r>
              <a:rPr lang="en-US" sz="1200" dirty="0">
                <a:latin typeface="Calibri" pitchFamily="34" charset="0"/>
              </a:rPr>
              <a:t>Lines outside plat boundary should be dashed</a:t>
            </a:r>
          </a:p>
          <a:p>
            <a:pPr>
              <a:buFont typeface="Wingdings" pitchFamily="2" charset="2"/>
              <a:buChar char="§"/>
            </a:pPr>
            <a:r>
              <a:rPr lang="en-US" sz="1200" dirty="0">
                <a:latin typeface="Calibri" pitchFamily="34" charset="0"/>
              </a:rPr>
              <a:t>location and size of all watercourses </a:t>
            </a:r>
          </a:p>
          <a:p>
            <a:pPr>
              <a:buFont typeface="Wingdings" pitchFamily="2" charset="2"/>
              <a:buChar char="§"/>
            </a:pPr>
            <a:r>
              <a:rPr lang="en-US" sz="1200" dirty="0">
                <a:latin typeface="Calibri" pitchFamily="34" charset="0"/>
              </a:rPr>
              <a:t>100-year flood plain according to Federal Emergency Management Agency (FEMA) information </a:t>
            </a:r>
          </a:p>
          <a:p>
            <a:pPr>
              <a:buFont typeface="Wingdings" pitchFamily="2" charset="2"/>
              <a:buChar char="§"/>
            </a:pPr>
            <a:r>
              <a:rPr lang="en-US" sz="1200" dirty="0">
                <a:latin typeface="Calibri" pitchFamily="34" charset="0"/>
              </a:rPr>
              <a:t>name and location of all adjoining subdivisions, </a:t>
            </a:r>
            <a:r>
              <a:rPr lang="en-US" sz="1200" dirty="0" err="1">
                <a:latin typeface="Calibri" pitchFamily="34" charset="0"/>
              </a:rPr>
              <a:t>unplatted</a:t>
            </a:r>
            <a:r>
              <a:rPr lang="en-US" sz="1200" dirty="0">
                <a:latin typeface="Calibri" pitchFamily="34" charset="0"/>
              </a:rPr>
              <a:t> land and property owners, </a:t>
            </a:r>
          </a:p>
          <a:p>
            <a:pPr>
              <a:buFont typeface="Wingdings" pitchFamily="2" charset="2"/>
              <a:buChar char="§"/>
            </a:pPr>
            <a:r>
              <a:rPr lang="en-US" sz="1200" dirty="0">
                <a:latin typeface="Calibri" pitchFamily="34" charset="0"/>
              </a:rPr>
              <a:t>existing or proposed streets, </a:t>
            </a:r>
          </a:p>
          <a:p>
            <a:pPr>
              <a:buFont typeface="Wingdings" pitchFamily="2" charset="2"/>
              <a:buChar char="§"/>
            </a:pPr>
            <a:r>
              <a:rPr lang="en-US" sz="1200" dirty="0">
                <a:latin typeface="Calibri" pitchFamily="34" charset="0"/>
              </a:rPr>
              <a:t>alleys, </a:t>
            </a:r>
          </a:p>
          <a:p>
            <a:pPr>
              <a:buFont typeface="Wingdings" pitchFamily="2" charset="2"/>
              <a:buChar char="§"/>
            </a:pPr>
            <a:r>
              <a:rPr lang="en-US" sz="1200" dirty="0">
                <a:latin typeface="Calibri" pitchFamily="34" charset="0"/>
              </a:rPr>
              <a:t>railroads, easements, and </a:t>
            </a:r>
          </a:p>
          <a:p>
            <a:pPr>
              <a:buFont typeface="Wingdings" pitchFamily="2" charset="2"/>
              <a:buChar char="§"/>
            </a:pPr>
            <a:r>
              <a:rPr lang="en-US" sz="1200" dirty="0">
                <a:latin typeface="Calibri" pitchFamily="34" charset="0"/>
              </a:rPr>
              <a:t>features that may influence the layout of development within 200 feet of the boundary </a:t>
            </a:r>
          </a:p>
          <a:p>
            <a:pPr>
              <a:buFont typeface="Wingdings" pitchFamily="2" charset="2"/>
              <a:buChar char="§"/>
            </a:pPr>
            <a:r>
              <a:rPr lang="en-US" sz="1200" dirty="0">
                <a:latin typeface="Calibri" pitchFamily="34" charset="0"/>
              </a:rPr>
              <a:t>All zoning designations of the site and within 200 feet of the site, if applicable shall be clearly noted and complied with accordingly</a:t>
            </a:r>
          </a:p>
          <a:p>
            <a:pPr>
              <a:buFont typeface="Wingdings" pitchFamily="2" charset="2"/>
              <a:buChar char="§"/>
            </a:pPr>
            <a:endParaRPr lang="en-US" sz="1200" dirty="0">
              <a:latin typeface="Calibri" pitchFamily="34" charset="0"/>
            </a:endParaRPr>
          </a:p>
          <a:p>
            <a:pPr>
              <a:buFont typeface="Wingdings" pitchFamily="2" charset="2"/>
              <a:buChar char="§"/>
            </a:pPr>
            <a:endParaRPr lang="en-US" sz="1200" dirty="0">
              <a:latin typeface="Calibri" pitchFamily="34" charset="0"/>
            </a:endParaRPr>
          </a:p>
        </p:txBody>
      </p:sp>
      <p:sp>
        <p:nvSpPr>
          <p:cNvPr id="57348" name="Slide Number Placeholder 3"/>
          <p:cNvSpPr>
            <a:spLocks noGrp="1"/>
          </p:cNvSpPr>
          <p:nvPr>
            <p:ph type="sldNum" sz="quarter" idx="5"/>
          </p:nvPr>
        </p:nvSpPr>
        <p:spPr>
          <a:noFill/>
        </p:spPr>
        <p:txBody>
          <a:bodyPr/>
          <a:lstStyle/>
          <a:p>
            <a:fld id="{C5B9FF51-973E-4419-B0F5-39E990754478}" type="slidenum">
              <a:rPr lang="en-US" smtClean="0"/>
              <a:pPr/>
              <a:t>61</a:t>
            </a:fld>
            <a:endParaRPr lang="en-US"/>
          </a:p>
        </p:txBody>
      </p:sp>
    </p:spTree>
    <p:extLst>
      <p:ext uri="{BB962C8B-B14F-4D97-AF65-F5344CB8AC3E}">
        <p14:creationId xmlns:p14="http://schemas.microsoft.com/office/powerpoint/2010/main" val="337949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8</a:t>
            </a:fld>
            <a:endParaRPr lang="en-US"/>
          </a:p>
        </p:txBody>
      </p:sp>
    </p:spTree>
    <p:extLst>
      <p:ext uri="{BB962C8B-B14F-4D97-AF65-F5344CB8AC3E}">
        <p14:creationId xmlns:p14="http://schemas.microsoft.com/office/powerpoint/2010/main" val="1647883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407988" y="698500"/>
            <a:ext cx="6194425" cy="3484563"/>
          </a:xfrm>
          <a:ln/>
        </p:spPr>
      </p:sp>
      <p:sp>
        <p:nvSpPr>
          <p:cNvPr id="62467" name="Notes Placeholder 2"/>
          <p:cNvSpPr>
            <a:spLocks noGrp="1"/>
          </p:cNvSpPr>
          <p:nvPr>
            <p:ph type="body" idx="1"/>
          </p:nvPr>
        </p:nvSpPr>
        <p:spPr>
          <a:noFill/>
          <a:ln/>
        </p:spPr>
        <p:txBody>
          <a:bodyPr/>
          <a:lstStyle/>
          <a:p>
            <a:endParaRPr lang="en-US"/>
          </a:p>
        </p:txBody>
      </p:sp>
      <p:sp>
        <p:nvSpPr>
          <p:cNvPr id="62468" name="Slide Number Placeholder 3"/>
          <p:cNvSpPr>
            <a:spLocks noGrp="1"/>
          </p:cNvSpPr>
          <p:nvPr>
            <p:ph type="sldNum" sz="quarter" idx="5"/>
          </p:nvPr>
        </p:nvSpPr>
        <p:spPr>
          <a:noFill/>
        </p:spPr>
        <p:txBody>
          <a:bodyPr/>
          <a:lstStyle/>
          <a:p>
            <a:fld id="{EE305DA8-2B2D-4CC6-B0F0-769BF596A074}" type="slidenum">
              <a:rPr lang="en-US" smtClean="0"/>
              <a:pPr/>
              <a:t>62</a:t>
            </a:fld>
            <a:endParaRPr lang="en-US"/>
          </a:p>
        </p:txBody>
      </p:sp>
    </p:spTree>
    <p:extLst>
      <p:ext uri="{BB962C8B-B14F-4D97-AF65-F5344CB8AC3E}">
        <p14:creationId xmlns:p14="http://schemas.microsoft.com/office/powerpoint/2010/main" val="23556447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407988" y="698500"/>
            <a:ext cx="6194425" cy="3484563"/>
          </a:xfrm>
          <a:ln/>
        </p:spPr>
      </p:sp>
      <p:sp>
        <p:nvSpPr>
          <p:cNvPr id="63491" name="Notes Placeholder 2"/>
          <p:cNvSpPr>
            <a:spLocks noGrp="1"/>
          </p:cNvSpPr>
          <p:nvPr>
            <p:ph type="body" idx="1"/>
          </p:nvPr>
        </p:nvSpPr>
        <p:spPr>
          <a:noFill/>
          <a:ln/>
        </p:spPr>
        <p:txBody>
          <a:bodyPr/>
          <a:lstStyle/>
          <a:p>
            <a:endParaRPr lang="en-US"/>
          </a:p>
        </p:txBody>
      </p:sp>
      <p:sp>
        <p:nvSpPr>
          <p:cNvPr id="63492" name="Slide Number Placeholder 3"/>
          <p:cNvSpPr>
            <a:spLocks noGrp="1"/>
          </p:cNvSpPr>
          <p:nvPr>
            <p:ph type="sldNum" sz="quarter" idx="5"/>
          </p:nvPr>
        </p:nvSpPr>
        <p:spPr>
          <a:noFill/>
        </p:spPr>
        <p:txBody>
          <a:bodyPr/>
          <a:lstStyle/>
          <a:p>
            <a:fld id="{825895B1-C28A-4615-98FC-11AE0000EA1C}" type="slidenum">
              <a:rPr lang="en-US" smtClean="0"/>
              <a:pPr/>
              <a:t>63</a:t>
            </a:fld>
            <a:endParaRPr lang="en-US"/>
          </a:p>
        </p:txBody>
      </p:sp>
    </p:spTree>
    <p:extLst>
      <p:ext uri="{BB962C8B-B14F-4D97-AF65-F5344CB8AC3E}">
        <p14:creationId xmlns:p14="http://schemas.microsoft.com/office/powerpoint/2010/main" val="4239573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988" y="698500"/>
            <a:ext cx="6194425" cy="3484563"/>
          </a:xfrm>
          <a:ln/>
        </p:spPr>
      </p:sp>
      <p:sp>
        <p:nvSpPr>
          <p:cNvPr id="64515" name="Notes Placeholder 2"/>
          <p:cNvSpPr>
            <a:spLocks noGrp="1"/>
          </p:cNvSpPr>
          <p:nvPr>
            <p:ph type="body" idx="1"/>
          </p:nvPr>
        </p:nvSpPr>
        <p:spPr>
          <a:noFill/>
          <a:ln/>
        </p:spPr>
        <p:txBody>
          <a:bodyPr/>
          <a:lstStyle/>
          <a:p>
            <a:endParaRPr lang="en-US"/>
          </a:p>
        </p:txBody>
      </p:sp>
      <p:sp>
        <p:nvSpPr>
          <p:cNvPr id="64516" name="Slide Number Placeholder 3"/>
          <p:cNvSpPr>
            <a:spLocks noGrp="1"/>
          </p:cNvSpPr>
          <p:nvPr>
            <p:ph type="sldNum" sz="quarter" idx="5"/>
          </p:nvPr>
        </p:nvSpPr>
        <p:spPr>
          <a:noFill/>
        </p:spPr>
        <p:txBody>
          <a:bodyPr/>
          <a:lstStyle/>
          <a:p>
            <a:fld id="{54A070A4-42F0-4D39-A97C-D596F5B3F6DE}" type="slidenum">
              <a:rPr lang="en-US" smtClean="0"/>
              <a:pPr/>
              <a:t>64</a:t>
            </a:fld>
            <a:endParaRPr lang="en-US"/>
          </a:p>
        </p:txBody>
      </p:sp>
    </p:spTree>
    <p:extLst>
      <p:ext uri="{BB962C8B-B14F-4D97-AF65-F5344CB8AC3E}">
        <p14:creationId xmlns:p14="http://schemas.microsoft.com/office/powerpoint/2010/main" val="25710809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8500"/>
            <a:ext cx="6194425" cy="3484563"/>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D176DA3C-2BA4-4D74-A075-1C432C047A6C}" type="slidenum">
              <a:rPr lang="en-US" smtClean="0"/>
              <a:pPr/>
              <a:t>65</a:t>
            </a:fld>
            <a:endParaRPr lang="en-US"/>
          </a:p>
        </p:txBody>
      </p:sp>
    </p:spTree>
    <p:extLst>
      <p:ext uri="{BB962C8B-B14F-4D97-AF65-F5344CB8AC3E}">
        <p14:creationId xmlns:p14="http://schemas.microsoft.com/office/powerpoint/2010/main" val="3375554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407988" y="698500"/>
            <a:ext cx="6194425" cy="3484563"/>
          </a:xfrm>
          <a:ln/>
        </p:spPr>
      </p:sp>
      <p:sp>
        <p:nvSpPr>
          <p:cNvPr id="66563" name="Notes Placeholder 2"/>
          <p:cNvSpPr>
            <a:spLocks noGrp="1"/>
          </p:cNvSpPr>
          <p:nvPr>
            <p:ph type="body" idx="1"/>
          </p:nvPr>
        </p:nvSpPr>
        <p:spPr>
          <a:noFill/>
          <a:ln/>
        </p:spPr>
        <p:txBody>
          <a:bodyPr/>
          <a:lstStyle/>
          <a:p>
            <a:endParaRPr lang="en-US"/>
          </a:p>
        </p:txBody>
      </p:sp>
      <p:sp>
        <p:nvSpPr>
          <p:cNvPr id="66564" name="Slide Number Placeholder 3"/>
          <p:cNvSpPr>
            <a:spLocks noGrp="1"/>
          </p:cNvSpPr>
          <p:nvPr>
            <p:ph type="sldNum" sz="quarter" idx="5"/>
          </p:nvPr>
        </p:nvSpPr>
        <p:spPr>
          <a:noFill/>
        </p:spPr>
        <p:txBody>
          <a:bodyPr/>
          <a:lstStyle/>
          <a:p>
            <a:fld id="{15C63E64-983F-4408-931A-5BECC6FCE4E2}" type="slidenum">
              <a:rPr lang="en-US" smtClean="0"/>
              <a:pPr/>
              <a:t>66</a:t>
            </a:fld>
            <a:endParaRPr lang="en-US"/>
          </a:p>
        </p:txBody>
      </p:sp>
    </p:spTree>
    <p:extLst>
      <p:ext uri="{BB962C8B-B14F-4D97-AF65-F5344CB8AC3E}">
        <p14:creationId xmlns:p14="http://schemas.microsoft.com/office/powerpoint/2010/main" val="401876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407988" y="698500"/>
            <a:ext cx="6194425" cy="3484563"/>
          </a:xfrm>
          <a:ln/>
        </p:spPr>
      </p:sp>
      <p:sp>
        <p:nvSpPr>
          <p:cNvPr id="67587" name="Notes Placeholder 2"/>
          <p:cNvSpPr>
            <a:spLocks noGrp="1"/>
          </p:cNvSpPr>
          <p:nvPr>
            <p:ph type="body" idx="1"/>
          </p:nvPr>
        </p:nvSpPr>
        <p:spPr>
          <a:noFill/>
          <a:ln/>
        </p:spPr>
        <p:txBody>
          <a:bodyPr/>
          <a:lstStyle/>
          <a:p>
            <a:endParaRPr lang="en-US"/>
          </a:p>
        </p:txBody>
      </p:sp>
      <p:sp>
        <p:nvSpPr>
          <p:cNvPr id="67588" name="Slide Number Placeholder 3"/>
          <p:cNvSpPr>
            <a:spLocks noGrp="1"/>
          </p:cNvSpPr>
          <p:nvPr>
            <p:ph type="sldNum" sz="quarter" idx="5"/>
          </p:nvPr>
        </p:nvSpPr>
        <p:spPr>
          <a:noFill/>
        </p:spPr>
        <p:txBody>
          <a:bodyPr/>
          <a:lstStyle/>
          <a:p>
            <a:fld id="{6CFC6D58-BC06-4B7C-B992-46DCF8159F50}" type="slidenum">
              <a:rPr lang="en-US" smtClean="0"/>
              <a:pPr/>
              <a:t>67</a:t>
            </a:fld>
            <a:endParaRPr lang="en-US"/>
          </a:p>
        </p:txBody>
      </p:sp>
    </p:spTree>
    <p:extLst>
      <p:ext uri="{BB962C8B-B14F-4D97-AF65-F5344CB8AC3E}">
        <p14:creationId xmlns:p14="http://schemas.microsoft.com/office/powerpoint/2010/main" val="3354885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407988" y="698500"/>
            <a:ext cx="6194425" cy="3484563"/>
          </a:xfrm>
          <a:ln/>
        </p:spPr>
      </p:sp>
      <p:sp>
        <p:nvSpPr>
          <p:cNvPr id="68611" name="Notes Placeholder 2"/>
          <p:cNvSpPr>
            <a:spLocks noGrp="1"/>
          </p:cNvSpPr>
          <p:nvPr>
            <p:ph type="body" idx="1"/>
          </p:nvPr>
        </p:nvSpPr>
        <p:spPr>
          <a:noFill/>
          <a:ln/>
        </p:spPr>
        <p:txBody>
          <a:bodyPr/>
          <a:lstStyle/>
          <a:p>
            <a:endParaRPr lang="en-US"/>
          </a:p>
        </p:txBody>
      </p:sp>
      <p:sp>
        <p:nvSpPr>
          <p:cNvPr id="68612" name="Slide Number Placeholder 3"/>
          <p:cNvSpPr>
            <a:spLocks noGrp="1"/>
          </p:cNvSpPr>
          <p:nvPr>
            <p:ph type="sldNum" sz="quarter" idx="5"/>
          </p:nvPr>
        </p:nvSpPr>
        <p:spPr>
          <a:noFill/>
        </p:spPr>
        <p:txBody>
          <a:bodyPr/>
          <a:lstStyle/>
          <a:p>
            <a:fld id="{17049111-4DC1-4E11-9689-BFC90C7D9FC3}" type="slidenum">
              <a:rPr lang="en-US" smtClean="0"/>
              <a:pPr/>
              <a:t>68</a:t>
            </a:fld>
            <a:endParaRPr lang="en-US"/>
          </a:p>
        </p:txBody>
      </p:sp>
    </p:spTree>
    <p:extLst>
      <p:ext uri="{BB962C8B-B14F-4D97-AF65-F5344CB8AC3E}">
        <p14:creationId xmlns:p14="http://schemas.microsoft.com/office/powerpoint/2010/main" val="3126938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07988" y="698500"/>
            <a:ext cx="6194425" cy="3484563"/>
          </a:xfrm>
          <a:ln/>
        </p:spPr>
      </p:sp>
      <p:sp>
        <p:nvSpPr>
          <p:cNvPr id="69635" name="Notes Placeholder 2"/>
          <p:cNvSpPr>
            <a:spLocks noGrp="1"/>
          </p:cNvSpPr>
          <p:nvPr>
            <p:ph type="body" idx="1"/>
          </p:nvPr>
        </p:nvSpPr>
        <p:spPr>
          <a:noFill/>
          <a:ln/>
        </p:spPr>
        <p:txBody>
          <a:bodyPr/>
          <a:lstStyle/>
          <a:p>
            <a:endParaRPr lang="en-US"/>
          </a:p>
        </p:txBody>
      </p:sp>
      <p:sp>
        <p:nvSpPr>
          <p:cNvPr id="69636" name="Slide Number Placeholder 3"/>
          <p:cNvSpPr>
            <a:spLocks noGrp="1"/>
          </p:cNvSpPr>
          <p:nvPr>
            <p:ph type="sldNum" sz="quarter" idx="5"/>
          </p:nvPr>
        </p:nvSpPr>
        <p:spPr>
          <a:noFill/>
        </p:spPr>
        <p:txBody>
          <a:bodyPr/>
          <a:lstStyle/>
          <a:p>
            <a:fld id="{53DA049A-6E51-4553-BE77-DDA956D0140F}" type="slidenum">
              <a:rPr lang="en-US" smtClean="0"/>
              <a:pPr/>
              <a:t>69</a:t>
            </a:fld>
            <a:endParaRPr lang="en-US"/>
          </a:p>
        </p:txBody>
      </p:sp>
    </p:spTree>
    <p:extLst>
      <p:ext uri="{BB962C8B-B14F-4D97-AF65-F5344CB8AC3E}">
        <p14:creationId xmlns:p14="http://schemas.microsoft.com/office/powerpoint/2010/main" val="16664448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407988" y="698500"/>
            <a:ext cx="6194425" cy="3484563"/>
          </a:xfrm>
          <a:ln/>
        </p:spPr>
      </p:sp>
      <p:sp>
        <p:nvSpPr>
          <p:cNvPr id="70659" name="Notes Placeholder 2"/>
          <p:cNvSpPr>
            <a:spLocks noGrp="1"/>
          </p:cNvSpPr>
          <p:nvPr>
            <p:ph type="body" idx="1"/>
          </p:nvPr>
        </p:nvSpPr>
        <p:spPr>
          <a:noFill/>
          <a:ln/>
        </p:spPr>
        <p:txBody>
          <a:bodyPr/>
          <a:lstStyle/>
          <a:p>
            <a:endParaRPr lang="en-US"/>
          </a:p>
        </p:txBody>
      </p:sp>
      <p:sp>
        <p:nvSpPr>
          <p:cNvPr id="70660" name="Slide Number Placeholder 3"/>
          <p:cNvSpPr>
            <a:spLocks noGrp="1"/>
          </p:cNvSpPr>
          <p:nvPr>
            <p:ph type="sldNum" sz="quarter" idx="5"/>
          </p:nvPr>
        </p:nvSpPr>
        <p:spPr>
          <a:noFill/>
        </p:spPr>
        <p:txBody>
          <a:bodyPr/>
          <a:lstStyle/>
          <a:p>
            <a:fld id="{151788C1-DFC9-4764-A274-79DCA82B71A0}" type="slidenum">
              <a:rPr lang="en-US" smtClean="0"/>
              <a:pPr/>
              <a:t>70</a:t>
            </a:fld>
            <a:endParaRPr lang="en-US"/>
          </a:p>
        </p:txBody>
      </p:sp>
    </p:spTree>
    <p:extLst>
      <p:ext uri="{BB962C8B-B14F-4D97-AF65-F5344CB8AC3E}">
        <p14:creationId xmlns:p14="http://schemas.microsoft.com/office/powerpoint/2010/main" val="942097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407988" y="698500"/>
            <a:ext cx="6194425" cy="3484563"/>
          </a:xfrm>
          <a:ln/>
        </p:spPr>
      </p:sp>
      <p:sp>
        <p:nvSpPr>
          <p:cNvPr id="71683" name="Notes Placeholder 2"/>
          <p:cNvSpPr>
            <a:spLocks noGrp="1"/>
          </p:cNvSpPr>
          <p:nvPr>
            <p:ph type="body" idx="1"/>
          </p:nvPr>
        </p:nvSpPr>
        <p:spPr>
          <a:noFill/>
          <a:ln/>
        </p:spPr>
        <p:txBody>
          <a:bodyPr/>
          <a:lstStyle/>
          <a:p>
            <a:pPr eaLnBrk="1" hangingPunct="1"/>
            <a:endParaRPr lang="en-US"/>
          </a:p>
        </p:txBody>
      </p:sp>
      <p:sp>
        <p:nvSpPr>
          <p:cNvPr id="71684" name="Slide Number Placeholder 3"/>
          <p:cNvSpPr>
            <a:spLocks noGrp="1"/>
          </p:cNvSpPr>
          <p:nvPr>
            <p:ph type="sldNum" sz="quarter" idx="5"/>
          </p:nvPr>
        </p:nvSpPr>
        <p:spPr>
          <a:noFill/>
        </p:spPr>
        <p:txBody>
          <a:bodyPr/>
          <a:lstStyle/>
          <a:p>
            <a:fld id="{BF9FE617-2E9B-4A8A-96AB-5892720F0972}" type="slidenum">
              <a:rPr lang="en-US" smtClean="0"/>
              <a:pPr/>
              <a:t>71</a:t>
            </a:fld>
            <a:endParaRPr lang="en-US"/>
          </a:p>
        </p:txBody>
      </p:sp>
    </p:spTree>
    <p:extLst>
      <p:ext uri="{BB962C8B-B14F-4D97-AF65-F5344CB8AC3E}">
        <p14:creationId xmlns:p14="http://schemas.microsoft.com/office/powerpoint/2010/main" val="957924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9</a:t>
            </a:fld>
            <a:endParaRPr lang="en-US"/>
          </a:p>
        </p:txBody>
      </p:sp>
    </p:spTree>
    <p:extLst>
      <p:ext uri="{BB962C8B-B14F-4D97-AF65-F5344CB8AC3E}">
        <p14:creationId xmlns:p14="http://schemas.microsoft.com/office/powerpoint/2010/main" val="4054245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407988" y="698500"/>
            <a:ext cx="6194425" cy="3484563"/>
          </a:xfrm>
          <a:ln/>
        </p:spPr>
      </p:sp>
      <p:sp>
        <p:nvSpPr>
          <p:cNvPr id="72707" name="Notes Placeholder 2"/>
          <p:cNvSpPr>
            <a:spLocks noGrp="1"/>
          </p:cNvSpPr>
          <p:nvPr>
            <p:ph type="body" idx="1"/>
          </p:nvPr>
        </p:nvSpPr>
        <p:spPr>
          <a:noFill/>
          <a:ln/>
        </p:spPr>
        <p:txBody>
          <a:bodyPr/>
          <a:lstStyle/>
          <a:p>
            <a:pPr eaLnBrk="1" hangingPunct="1"/>
            <a:endParaRPr lang="en-US"/>
          </a:p>
        </p:txBody>
      </p:sp>
      <p:sp>
        <p:nvSpPr>
          <p:cNvPr id="72708" name="Slide Number Placeholder 3"/>
          <p:cNvSpPr>
            <a:spLocks noGrp="1"/>
          </p:cNvSpPr>
          <p:nvPr>
            <p:ph type="sldNum" sz="quarter" idx="5"/>
          </p:nvPr>
        </p:nvSpPr>
        <p:spPr>
          <a:noFill/>
        </p:spPr>
        <p:txBody>
          <a:bodyPr/>
          <a:lstStyle/>
          <a:p>
            <a:fld id="{1BFF1DE2-A1D3-470E-B076-8BB36AAAE4AC}" type="slidenum">
              <a:rPr lang="en-US" smtClean="0"/>
              <a:pPr/>
              <a:t>72</a:t>
            </a:fld>
            <a:endParaRPr lang="en-US"/>
          </a:p>
        </p:txBody>
      </p:sp>
    </p:spTree>
    <p:extLst>
      <p:ext uri="{BB962C8B-B14F-4D97-AF65-F5344CB8AC3E}">
        <p14:creationId xmlns:p14="http://schemas.microsoft.com/office/powerpoint/2010/main" val="51406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10</a:t>
            </a:fld>
            <a:endParaRPr lang="en-US"/>
          </a:p>
        </p:txBody>
      </p:sp>
    </p:spTree>
    <p:extLst>
      <p:ext uri="{BB962C8B-B14F-4D97-AF65-F5344CB8AC3E}">
        <p14:creationId xmlns:p14="http://schemas.microsoft.com/office/powerpoint/2010/main" val="3162062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11</a:t>
            </a:fld>
            <a:endParaRPr lang="en-US"/>
          </a:p>
        </p:txBody>
      </p:sp>
    </p:spTree>
    <p:extLst>
      <p:ext uri="{BB962C8B-B14F-4D97-AF65-F5344CB8AC3E}">
        <p14:creationId xmlns:p14="http://schemas.microsoft.com/office/powerpoint/2010/main" val="1105648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85AC51-ADE3-4D38-AAA2-5C83346AF2B2}" type="slidenum">
              <a:rPr lang="en-US" smtClean="0"/>
              <a:t>12</a:t>
            </a:fld>
            <a:endParaRPr lang="en-US"/>
          </a:p>
        </p:txBody>
      </p:sp>
    </p:spTree>
    <p:extLst>
      <p:ext uri="{BB962C8B-B14F-4D97-AF65-F5344CB8AC3E}">
        <p14:creationId xmlns:p14="http://schemas.microsoft.com/office/powerpoint/2010/main" val="2948857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0"/>
            <a:ext cx="12192000" cy="6858000"/>
          </a:xfrm>
          <a:prstGeom prst="rect">
            <a:avLst/>
          </a:prstGeom>
          <a:noFill/>
          <a:ln w="6350">
            <a:solidFill>
              <a:schemeClr val="tx1"/>
            </a:solidFill>
            <a:miter lim="800000"/>
            <a:headEnd/>
            <a:tailEnd/>
          </a:ln>
        </p:spPr>
        <p:txBody>
          <a:bodyPr wrap="none" anchor="ctr"/>
          <a:lstStyle/>
          <a:p>
            <a:pPr>
              <a:defRPr/>
            </a:pPr>
            <a:endParaRPr lang="en-US" sz="2400" dirty="0"/>
          </a:p>
        </p:txBody>
      </p:sp>
      <p:sp>
        <p:nvSpPr>
          <p:cNvPr id="5" name="Rectangle 21"/>
          <p:cNvSpPr>
            <a:spLocks noChangeArrowheads="1"/>
          </p:cNvSpPr>
          <p:nvPr userDrawn="1"/>
        </p:nvSpPr>
        <p:spPr bwMode="auto">
          <a:xfrm>
            <a:off x="1117600" y="0"/>
            <a:ext cx="11074400" cy="838200"/>
          </a:xfrm>
          <a:prstGeom prst="rect">
            <a:avLst/>
          </a:prstGeom>
          <a:solidFill>
            <a:srgbClr val="8CCBD0"/>
          </a:solidFill>
          <a:ln w="9525">
            <a:noFill/>
            <a:miter lim="800000"/>
            <a:headEnd/>
            <a:tailEnd/>
          </a:ln>
          <a:effectLst/>
        </p:spPr>
        <p:txBody>
          <a:bodyPr wrap="none" anchor="ctr"/>
          <a:lstStyle/>
          <a:p>
            <a:pPr algn="ctr">
              <a:defRPr/>
            </a:pPr>
            <a:endParaRPr lang="en-US" sz="1800" dirty="0">
              <a:latin typeface="Bodoni MT" pitchFamily="18" charset="0"/>
            </a:endParaRPr>
          </a:p>
        </p:txBody>
      </p:sp>
      <p:pic>
        <p:nvPicPr>
          <p:cNvPr id="6" name="Picture 22" descr="TX_logo_634"/>
          <p:cNvPicPr>
            <a:picLocks noChangeAspect="1" noChangeArrowheads="1"/>
          </p:cNvPicPr>
          <p:nvPr userDrawn="1"/>
        </p:nvPicPr>
        <p:blipFill>
          <a:blip r:embed="rId2" cstate="print"/>
          <a:srcRect/>
          <a:stretch>
            <a:fillRect/>
          </a:stretch>
        </p:blipFill>
        <p:spPr bwMode="auto">
          <a:xfrm>
            <a:off x="0" y="0"/>
            <a:ext cx="1117600" cy="838200"/>
          </a:xfrm>
          <a:prstGeom prst="rect">
            <a:avLst/>
          </a:prstGeom>
          <a:noFill/>
          <a:ln w="9525">
            <a:noFill/>
            <a:miter lim="800000"/>
            <a:headEnd/>
            <a:tailEnd/>
          </a:ln>
        </p:spPr>
      </p:pic>
      <p:cxnSp>
        <p:nvCxnSpPr>
          <p:cNvPr id="7" name="Straight Connector 11"/>
          <p:cNvCxnSpPr>
            <a:cxnSpLocks noChangeShapeType="1"/>
          </p:cNvCxnSpPr>
          <p:nvPr userDrawn="1"/>
        </p:nvCxnSpPr>
        <p:spPr bwMode="auto">
          <a:xfrm>
            <a:off x="11480800" y="0"/>
            <a:ext cx="0" cy="6858000"/>
          </a:xfrm>
          <a:prstGeom prst="line">
            <a:avLst/>
          </a:prstGeom>
          <a:noFill/>
          <a:ln w="409575" algn="ctr">
            <a:solidFill>
              <a:srgbClr val="006699"/>
            </a:solidFill>
            <a:round/>
            <a:headEnd/>
            <a:tailEnd/>
          </a:ln>
        </p:spPr>
      </p:cxnSp>
      <p:sp>
        <p:nvSpPr>
          <p:cNvPr id="8" name="Rectangle 6"/>
          <p:cNvSpPr txBox="1">
            <a:spLocks noChangeArrowheads="1"/>
          </p:cNvSpPr>
          <p:nvPr userDrawn="1"/>
        </p:nvSpPr>
        <p:spPr bwMode="auto">
          <a:xfrm>
            <a:off x="10972800" y="6324600"/>
            <a:ext cx="1016000" cy="457200"/>
          </a:xfrm>
          <a:prstGeom prst="rect">
            <a:avLst/>
          </a:prstGeom>
          <a:noFill/>
          <a:ln w="9525">
            <a:noFill/>
            <a:miter lim="800000"/>
            <a:headEnd/>
            <a:tailEnd/>
          </a:ln>
        </p:spPr>
        <p:txBody>
          <a:bodyPr/>
          <a:lstStyle>
            <a:lvl1pPr algn="ctr">
              <a:defRPr sz="1400">
                <a:solidFill>
                  <a:schemeClr val="bg1"/>
                </a:solidFill>
                <a:latin typeface="Calibri" pitchFamily="34" charset="0"/>
                <a:ea typeface="ＭＳ Ｐゴシック" pitchFamily="-76" charset="-128"/>
              </a:defRPr>
            </a:lvl1pPr>
          </a:lstStyle>
          <a:p>
            <a:pPr>
              <a:defRPr/>
            </a:pPr>
            <a:fld id="{8509C6F9-75E0-4D34-82FB-8AEBFD7341E1}" type="slidenum">
              <a:rPr lang="en-US" sz="1400" smtClean="0"/>
              <a:pPr>
                <a:defRPr/>
              </a:pPr>
              <a:t>‹#›</a:t>
            </a:fld>
            <a:endParaRPr lang="en-US" sz="1400" dirty="0"/>
          </a:p>
        </p:txBody>
      </p:sp>
      <p:sp>
        <p:nvSpPr>
          <p:cNvPr id="13314" name="Rectangle 2"/>
          <p:cNvSpPr>
            <a:spLocks noGrp="1" noChangeArrowheads="1"/>
          </p:cNvSpPr>
          <p:nvPr>
            <p:ph type="ctrTitle"/>
          </p:nvPr>
        </p:nvSpPr>
        <p:spPr>
          <a:xfrm>
            <a:off x="965200" y="2095500"/>
            <a:ext cx="10160000" cy="1143000"/>
          </a:xfrm>
        </p:spPr>
        <p:txBody>
          <a:bodyPr/>
          <a:lstStyle>
            <a:lvl1pPr>
              <a:defRPr sz="4400"/>
            </a:lvl1pPr>
          </a:lstStyle>
          <a:p>
            <a:r>
              <a:rPr lang="en-US"/>
              <a:t>Click to edit Master title style</a:t>
            </a:r>
          </a:p>
        </p:txBody>
      </p:sp>
      <p:sp>
        <p:nvSpPr>
          <p:cNvPr id="13315" name="Rectangle 3"/>
          <p:cNvSpPr>
            <a:spLocks noGrp="1" noChangeArrowheads="1"/>
          </p:cNvSpPr>
          <p:nvPr>
            <p:ph type="subTitle" idx="1"/>
          </p:nvPr>
        </p:nvSpPr>
        <p:spPr>
          <a:xfrm>
            <a:off x="965200" y="3352800"/>
            <a:ext cx="8534400" cy="1752600"/>
          </a:xfrm>
        </p:spPr>
        <p:txBody>
          <a:bodyPr/>
          <a:lstStyle>
            <a:lvl1pPr marL="0" indent="0">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6733" y="1425575"/>
            <a:ext cx="2540000" cy="4429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56733" y="1425575"/>
            <a:ext cx="7416800" cy="4429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56733" y="1425576"/>
            <a:ext cx="10160000" cy="892175"/>
          </a:xfrm>
        </p:spPr>
        <p:txBody>
          <a:bodyPr/>
          <a:lstStyle/>
          <a:p>
            <a:r>
              <a:rPr lang="en-US"/>
              <a:t>Click to edit Master title style</a:t>
            </a:r>
          </a:p>
        </p:txBody>
      </p:sp>
      <p:sp>
        <p:nvSpPr>
          <p:cNvPr id="3" name="Text Placeholder 2"/>
          <p:cNvSpPr>
            <a:spLocks noGrp="1"/>
          </p:cNvSpPr>
          <p:nvPr>
            <p:ph type="body" sz="half" idx="1"/>
          </p:nvPr>
        </p:nvSpPr>
        <p:spPr>
          <a:xfrm>
            <a:off x="956733" y="2349500"/>
            <a:ext cx="49784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8333" y="2349500"/>
            <a:ext cx="49784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801285" y="76200"/>
            <a:ext cx="10390716" cy="1143000"/>
          </a:xfrm>
        </p:spPr>
        <p:txBody>
          <a:bodyPr/>
          <a:lstStyle/>
          <a:p>
            <a:r>
              <a:rPr lang="en-US"/>
              <a:t>Click to edit Master title style</a:t>
            </a:r>
          </a:p>
        </p:txBody>
      </p:sp>
      <p:sp>
        <p:nvSpPr>
          <p:cNvPr id="3" name="Text Placeholder 2"/>
          <p:cNvSpPr>
            <a:spLocks noGrp="1"/>
          </p:cNvSpPr>
          <p:nvPr>
            <p:ph type="body" sz="half" idx="1"/>
          </p:nvPr>
        </p:nvSpPr>
        <p:spPr>
          <a:xfrm>
            <a:off x="1689100" y="14478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972300" y="1447800"/>
            <a:ext cx="5080000" cy="4724400"/>
          </a:xfrm>
        </p:spPr>
        <p:txBody>
          <a:bodyPr/>
          <a:lstStyle/>
          <a:p>
            <a:pPr lvl="0"/>
            <a:endParaRPr 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56733" y="2349500"/>
            <a:ext cx="49784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8333" y="2349500"/>
            <a:ext cx="49784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56733" y="1425576"/>
            <a:ext cx="101600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56733" y="2349500"/>
            <a:ext cx="101600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3" name="Rectangle 19"/>
          <p:cNvSpPr>
            <a:spLocks noChangeArrowheads="1"/>
          </p:cNvSpPr>
          <p:nvPr userDrawn="1"/>
        </p:nvSpPr>
        <p:spPr bwMode="auto">
          <a:xfrm>
            <a:off x="0" y="0"/>
            <a:ext cx="12192000" cy="6858000"/>
          </a:xfrm>
          <a:prstGeom prst="rect">
            <a:avLst/>
          </a:prstGeom>
          <a:noFill/>
          <a:ln w="6350">
            <a:solidFill>
              <a:schemeClr val="tx1"/>
            </a:solidFill>
            <a:miter lim="800000"/>
            <a:headEnd/>
            <a:tailEnd/>
          </a:ln>
        </p:spPr>
        <p:txBody>
          <a:bodyPr wrap="none" anchor="ctr"/>
          <a:lstStyle/>
          <a:p>
            <a:pPr>
              <a:defRPr/>
            </a:pPr>
            <a:endParaRPr lang="en-US" sz="2400" dirty="0"/>
          </a:p>
        </p:txBody>
      </p:sp>
      <p:sp>
        <p:nvSpPr>
          <p:cNvPr id="45" name="Rectangle 21"/>
          <p:cNvSpPr>
            <a:spLocks noChangeArrowheads="1"/>
          </p:cNvSpPr>
          <p:nvPr userDrawn="1"/>
        </p:nvSpPr>
        <p:spPr bwMode="auto">
          <a:xfrm>
            <a:off x="1117600" y="0"/>
            <a:ext cx="11074400" cy="838200"/>
          </a:xfrm>
          <a:prstGeom prst="rect">
            <a:avLst/>
          </a:prstGeom>
          <a:solidFill>
            <a:srgbClr val="8CCBD0"/>
          </a:solidFill>
          <a:ln w="9525">
            <a:noFill/>
            <a:miter lim="800000"/>
            <a:headEnd/>
            <a:tailEnd/>
          </a:ln>
          <a:effectLst/>
        </p:spPr>
        <p:txBody>
          <a:bodyPr wrap="none" anchor="ctr"/>
          <a:lstStyle/>
          <a:p>
            <a:pPr algn="ctr">
              <a:defRPr/>
            </a:pPr>
            <a:endParaRPr lang="en-US" sz="1800" dirty="0">
              <a:latin typeface="Bodoni MT" pitchFamily="18" charset="0"/>
            </a:endParaRPr>
          </a:p>
        </p:txBody>
      </p:sp>
      <p:pic>
        <p:nvPicPr>
          <p:cNvPr id="1030" name="Picture 22" descr="TX_logo_634"/>
          <p:cNvPicPr>
            <a:picLocks noChangeAspect="1" noChangeArrowheads="1"/>
          </p:cNvPicPr>
          <p:nvPr userDrawn="1"/>
        </p:nvPicPr>
        <p:blipFill>
          <a:blip r:embed="rId15" cstate="print"/>
          <a:srcRect/>
          <a:stretch>
            <a:fillRect/>
          </a:stretch>
        </p:blipFill>
        <p:spPr bwMode="auto">
          <a:xfrm>
            <a:off x="0" y="0"/>
            <a:ext cx="1117600" cy="838200"/>
          </a:xfrm>
          <a:prstGeom prst="rect">
            <a:avLst/>
          </a:prstGeom>
          <a:noFill/>
          <a:ln w="9525">
            <a:noFill/>
            <a:miter lim="800000"/>
            <a:headEnd/>
            <a:tailEnd/>
          </a:ln>
        </p:spPr>
      </p:pic>
      <p:cxnSp>
        <p:nvCxnSpPr>
          <p:cNvPr id="1031" name="Straight Connector 46"/>
          <p:cNvCxnSpPr>
            <a:cxnSpLocks noChangeShapeType="1"/>
          </p:cNvCxnSpPr>
          <p:nvPr userDrawn="1"/>
        </p:nvCxnSpPr>
        <p:spPr bwMode="auto">
          <a:xfrm>
            <a:off x="11480800" y="0"/>
            <a:ext cx="0" cy="6858000"/>
          </a:xfrm>
          <a:prstGeom prst="line">
            <a:avLst/>
          </a:prstGeom>
          <a:noFill/>
          <a:ln w="409575" algn="ctr">
            <a:solidFill>
              <a:srgbClr val="006699"/>
            </a:solidFill>
            <a:round/>
            <a:headEnd/>
            <a:tailEnd/>
          </a:ln>
        </p:spPr>
      </p:cxnSp>
      <p:sp>
        <p:nvSpPr>
          <p:cNvPr id="48" name="Rectangle 6"/>
          <p:cNvSpPr txBox="1">
            <a:spLocks noChangeArrowheads="1"/>
          </p:cNvSpPr>
          <p:nvPr userDrawn="1"/>
        </p:nvSpPr>
        <p:spPr bwMode="auto">
          <a:xfrm>
            <a:off x="10972800" y="6324600"/>
            <a:ext cx="1016000" cy="457200"/>
          </a:xfrm>
          <a:prstGeom prst="rect">
            <a:avLst/>
          </a:prstGeom>
          <a:noFill/>
          <a:ln w="9525">
            <a:noFill/>
            <a:miter lim="800000"/>
            <a:headEnd/>
            <a:tailEnd/>
          </a:ln>
        </p:spPr>
        <p:txBody>
          <a:bodyPr/>
          <a:lstStyle>
            <a:lvl1pPr algn="ctr">
              <a:defRPr sz="1400">
                <a:solidFill>
                  <a:schemeClr val="bg1"/>
                </a:solidFill>
                <a:latin typeface="Calibri" pitchFamily="34" charset="0"/>
                <a:ea typeface="ＭＳ Ｐゴシック" pitchFamily="-76" charset="-128"/>
              </a:defRPr>
            </a:lvl1pPr>
          </a:lstStyle>
          <a:p>
            <a:pPr>
              <a:defRPr/>
            </a:pPr>
            <a:fld id="{87E2C622-5851-4DC6-91CC-ED890061C1A0}" type="slidenum">
              <a:rPr lang="en-US" sz="1400" smtClean="0"/>
              <a:pPr>
                <a:defRPr/>
              </a:pPr>
              <a:t>‹#›</a:t>
            </a:fld>
            <a:endParaRPr lang="en-US" sz="1400" dirty="0"/>
          </a:p>
        </p:txBody>
      </p:sp>
    </p:spTree>
  </p:cSld>
  <p:clrMap bg1="lt1" tx1="dk1" bg2="lt2" tx2="dk2" accent1="accent1" accent2="accent2" accent3="accent3" accent4="accent4" accent5="accent5" accent6="accent6" hlink="hlink" folHlink="folHlink"/>
  <p:sldLayoutIdLst>
    <p:sldLayoutId id="2147483887"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hf hdr="0" ftr="0" dt="0"/>
  <p:txStyles>
    <p:titleStyle>
      <a:lvl1pPr algn="l" rtl="0" eaLnBrk="0" fontAlgn="base" hangingPunct="0">
        <a:spcBef>
          <a:spcPct val="0"/>
        </a:spcBef>
        <a:spcAft>
          <a:spcPct val="0"/>
        </a:spcAft>
        <a:defRPr sz="2800" b="1">
          <a:solidFill>
            <a:srgbClr val="006699"/>
          </a:solidFill>
          <a:latin typeface="+mj-lt"/>
          <a:ea typeface="+mj-ea"/>
          <a:cs typeface="+mj-cs"/>
        </a:defRPr>
      </a:lvl1pPr>
      <a:lvl2pPr algn="l" rtl="0" eaLnBrk="0" fontAlgn="base" hangingPunct="0">
        <a:spcBef>
          <a:spcPct val="0"/>
        </a:spcBef>
        <a:spcAft>
          <a:spcPct val="0"/>
        </a:spcAft>
        <a:defRPr sz="2800" b="1">
          <a:solidFill>
            <a:srgbClr val="006699"/>
          </a:solidFill>
          <a:latin typeface="Verdana" pitchFamily="34" charset="0"/>
          <a:ea typeface="ＭＳ Ｐゴシック" pitchFamily="-76" charset="-128"/>
        </a:defRPr>
      </a:lvl2pPr>
      <a:lvl3pPr algn="l" rtl="0" eaLnBrk="0" fontAlgn="base" hangingPunct="0">
        <a:spcBef>
          <a:spcPct val="0"/>
        </a:spcBef>
        <a:spcAft>
          <a:spcPct val="0"/>
        </a:spcAft>
        <a:defRPr sz="2800" b="1">
          <a:solidFill>
            <a:srgbClr val="006699"/>
          </a:solidFill>
          <a:latin typeface="Verdana" pitchFamily="34" charset="0"/>
          <a:ea typeface="ＭＳ Ｐゴシック" pitchFamily="-76" charset="-128"/>
        </a:defRPr>
      </a:lvl3pPr>
      <a:lvl4pPr algn="l" rtl="0" eaLnBrk="0" fontAlgn="base" hangingPunct="0">
        <a:spcBef>
          <a:spcPct val="0"/>
        </a:spcBef>
        <a:spcAft>
          <a:spcPct val="0"/>
        </a:spcAft>
        <a:defRPr sz="2800" b="1">
          <a:solidFill>
            <a:srgbClr val="006699"/>
          </a:solidFill>
          <a:latin typeface="Verdana" pitchFamily="34" charset="0"/>
          <a:ea typeface="ＭＳ Ｐゴシック" pitchFamily="-76" charset="-128"/>
        </a:defRPr>
      </a:lvl4pPr>
      <a:lvl5pPr algn="l" rtl="0" eaLnBrk="0" fontAlgn="base" hangingPunct="0">
        <a:spcBef>
          <a:spcPct val="0"/>
        </a:spcBef>
        <a:spcAft>
          <a:spcPct val="0"/>
        </a:spcAft>
        <a:defRPr sz="2800" b="1">
          <a:solidFill>
            <a:srgbClr val="006699"/>
          </a:solidFill>
          <a:latin typeface="Verdana" pitchFamily="34" charset="0"/>
          <a:ea typeface="ＭＳ Ｐゴシック" pitchFamily="-76" charset="-128"/>
        </a:defRPr>
      </a:lvl5pPr>
      <a:lvl6pPr marL="457200" algn="l" rtl="0" fontAlgn="base">
        <a:spcBef>
          <a:spcPct val="0"/>
        </a:spcBef>
        <a:spcAft>
          <a:spcPct val="0"/>
        </a:spcAft>
        <a:defRPr sz="2800" b="1">
          <a:solidFill>
            <a:srgbClr val="006699"/>
          </a:solidFill>
          <a:latin typeface="Verdana" pitchFamily="34" charset="0"/>
          <a:ea typeface="ＭＳ Ｐゴシック" pitchFamily="-76" charset="-128"/>
        </a:defRPr>
      </a:lvl6pPr>
      <a:lvl7pPr marL="914400" algn="l" rtl="0" fontAlgn="base">
        <a:spcBef>
          <a:spcPct val="0"/>
        </a:spcBef>
        <a:spcAft>
          <a:spcPct val="0"/>
        </a:spcAft>
        <a:defRPr sz="2800" b="1">
          <a:solidFill>
            <a:srgbClr val="006699"/>
          </a:solidFill>
          <a:latin typeface="Verdana" pitchFamily="34" charset="0"/>
          <a:ea typeface="ＭＳ Ｐゴシック" pitchFamily="-76" charset="-128"/>
        </a:defRPr>
      </a:lvl7pPr>
      <a:lvl8pPr marL="1371600" algn="l" rtl="0" fontAlgn="base">
        <a:spcBef>
          <a:spcPct val="0"/>
        </a:spcBef>
        <a:spcAft>
          <a:spcPct val="0"/>
        </a:spcAft>
        <a:defRPr sz="2800" b="1">
          <a:solidFill>
            <a:srgbClr val="006699"/>
          </a:solidFill>
          <a:latin typeface="Verdana" pitchFamily="34" charset="0"/>
          <a:ea typeface="ＭＳ Ｐゴシック" pitchFamily="-76" charset="-128"/>
        </a:defRPr>
      </a:lvl8pPr>
      <a:lvl9pPr marL="1828800" algn="l" rtl="0" fontAlgn="base">
        <a:spcBef>
          <a:spcPct val="0"/>
        </a:spcBef>
        <a:spcAft>
          <a:spcPct val="0"/>
        </a:spcAft>
        <a:defRPr sz="2800" b="1">
          <a:solidFill>
            <a:srgbClr val="006699"/>
          </a:solidFill>
          <a:latin typeface="Verdana" pitchFamily="34" charset="0"/>
          <a:ea typeface="ＭＳ Ｐゴシック" pitchFamily="-76"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006699"/>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006699"/>
          </a:solidFill>
          <a:latin typeface="+mn-lt"/>
          <a:ea typeface="+mn-ea"/>
        </a:defRPr>
      </a:lvl2pPr>
      <a:lvl3pPr marL="1143000" indent="-228600" algn="l" rtl="0" eaLnBrk="0" fontAlgn="base" hangingPunct="0">
        <a:spcBef>
          <a:spcPct val="20000"/>
        </a:spcBef>
        <a:spcAft>
          <a:spcPct val="0"/>
        </a:spcAft>
        <a:buFont typeface="Wingdings" pitchFamily="2" charset="2"/>
        <a:buChar char="§"/>
        <a:defRPr sz="1600">
          <a:solidFill>
            <a:srgbClr val="006699"/>
          </a:solidFill>
          <a:latin typeface="+mn-lt"/>
          <a:ea typeface="+mn-ea"/>
        </a:defRPr>
      </a:lvl3pPr>
      <a:lvl4pPr marL="1600200" indent="-228600" algn="l" rtl="0" eaLnBrk="0" fontAlgn="base" hangingPunct="0">
        <a:spcBef>
          <a:spcPct val="20000"/>
        </a:spcBef>
        <a:spcAft>
          <a:spcPct val="0"/>
        </a:spcAft>
        <a:buFont typeface="Wingdings" pitchFamily="2" charset="2"/>
        <a:buChar char="§"/>
        <a:defRPr sz="1600">
          <a:solidFill>
            <a:srgbClr val="006699"/>
          </a:solidFill>
          <a:latin typeface="+mn-lt"/>
          <a:ea typeface="+mn-ea"/>
        </a:defRPr>
      </a:lvl4pPr>
      <a:lvl5pPr marL="2057400" indent="-228600" algn="l" rtl="0" eaLnBrk="0" fontAlgn="base" hangingPunct="0">
        <a:spcBef>
          <a:spcPct val="20000"/>
        </a:spcBef>
        <a:spcAft>
          <a:spcPct val="0"/>
        </a:spcAft>
        <a:buFont typeface="Wingdings" pitchFamily="2" charset="2"/>
        <a:buChar char="§"/>
        <a:defRPr sz="1600">
          <a:solidFill>
            <a:srgbClr val="006699"/>
          </a:solidFill>
          <a:latin typeface="+mn-lt"/>
          <a:ea typeface="+mn-ea"/>
        </a:defRPr>
      </a:lvl5pPr>
      <a:lvl6pPr marL="2514600" indent="-228600" algn="l" rtl="0" fontAlgn="base">
        <a:spcBef>
          <a:spcPct val="20000"/>
        </a:spcBef>
        <a:spcAft>
          <a:spcPct val="0"/>
        </a:spcAft>
        <a:buFont typeface="Wingdings" pitchFamily="2" charset="2"/>
        <a:buChar char="§"/>
        <a:defRPr sz="1600">
          <a:solidFill>
            <a:srgbClr val="006699"/>
          </a:solidFill>
          <a:latin typeface="+mn-lt"/>
          <a:ea typeface="+mn-ea"/>
        </a:defRPr>
      </a:lvl6pPr>
      <a:lvl7pPr marL="2971800" indent="-228600" algn="l" rtl="0" fontAlgn="base">
        <a:spcBef>
          <a:spcPct val="20000"/>
        </a:spcBef>
        <a:spcAft>
          <a:spcPct val="0"/>
        </a:spcAft>
        <a:buFont typeface="Wingdings" pitchFamily="2" charset="2"/>
        <a:buChar char="§"/>
        <a:defRPr sz="1600">
          <a:solidFill>
            <a:srgbClr val="006699"/>
          </a:solidFill>
          <a:latin typeface="+mn-lt"/>
          <a:ea typeface="+mn-ea"/>
        </a:defRPr>
      </a:lvl7pPr>
      <a:lvl8pPr marL="3429000" indent="-228600" algn="l" rtl="0" fontAlgn="base">
        <a:spcBef>
          <a:spcPct val="20000"/>
        </a:spcBef>
        <a:spcAft>
          <a:spcPct val="0"/>
        </a:spcAft>
        <a:buFont typeface="Wingdings" pitchFamily="2" charset="2"/>
        <a:buChar char="§"/>
        <a:defRPr sz="1600">
          <a:solidFill>
            <a:srgbClr val="006699"/>
          </a:solidFill>
          <a:latin typeface="+mn-lt"/>
          <a:ea typeface="+mn-ea"/>
        </a:defRPr>
      </a:lvl8pPr>
      <a:lvl9pPr marL="3886200" indent="-228600" algn="l" rtl="0" fontAlgn="base">
        <a:spcBef>
          <a:spcPct val="20000"/>
        </a:spcBef>
        <a:spcAft>
          <a:spcPct val="0"/>
        </a:spcAft>
        <a:buFont typeface="Wingdings" pitchFamily="2" charset="2"/>
        <a:buChar char="§"/>
        <a:defRPr sz="1600">
          <a:solidFill>
            <a:srgbClr val="0066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farmer@weatherford.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1s8gCNpMiVWk3M&amp;tbnid=aFAgMWu7zxntwM:&amp;ved=0CAcQjRw&amp;url=http://recode.la/stay-informed/news/types-zoning-codes&amp;ei=GhM8VM6qNbDC8gGLkoD4Ag&amp;bvm=bv.77161500,d.eXY&amp;psig=AFQjCNH71am2k8lslGpz7mPaG2P8n-I87Q&amp;ust=1413309472065282"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1s8gCNpMiVWk3M&amp;tbnid=aFAgMWu7zxntwM:&amp;ved=0CAcQjRw&amp;url=http://recode.la/stay-informed/news/types-zoning-codes&amp;ei=GhM8VM6qNbDC8gGLkoD4Ag&amp;bvm=bv.77161500,d.eXY&amp;psig=AFQjCNH71am2k8lslGpz7mPaG2P8n-I87Q&amp;ust=1413309472065282"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1s8gCNpMiVWk3M&amp;tbnid=aFAgMWu7zxntwM:&amp;ved=0CAcQjRw&amp;url=http://recode.la/stay-informed/news/types-zoning-codes&amp;ei=GhM8VM6qNbDC8gGLkoD4Ag&amp;bvm=bv.77161500,d.eXY&amp;psig=AFQjCNH71am2k8lslGpz7mPaG2P8n-I87Q&amp;ust=1413309472065282"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ctrTitle"/>
          </p:nvPr>
        </p:nvSpPr>
        <p:spPr>
          <a:xfrm>
            <a:off x="457200" y="838200"/>
            <a:ext cx="10896600" cy="1676400"/>
          </a:xfrm>
        </p:spPr>
        <p:txBody>
          <a:bodyPr/>
          <a:lstStyle/>
          <a:p>
            <a:pPr algn="ctr" eaLnBrk="1" hangingPunct="1"/>
            <a:br>
              <a:rPr lang="en-US" dirty="0">
                <a:latin typeface="Calibri" pitchFamily="34" charset="0"/>
              </a:rPr>
            </a:br>
            <a:r>
              <a:rPr lang="en-US" sz="4800" dirty="0">
                <a:latin typeface="Calibri" pitchFamily="34" charset="0"/>
              </a:rPr>
              <a:t>Introduction to Zoning &amp; Subdivision Regulations</a:t>
            </a:r>
            <a:br>
              <a:rPr lang="en-US" dirty="0">
                <a:latin typeface="Calibri" pitchFamily="34" charset="0"/>
              </a:rPr>
            </a:br>
            <a:r>
              <a:rPr lang="en-US" sz="2400" dirty="0">
                <a:latin typeface="Calibri" pitchFamily="34" charset="0"/>
              </a:rPr>
              <a:t>Fundamentals including </a:t>
            </a:r>
            <a:br>
              <a:rPr lang="en-US" sz="2000" dirty="0">
                <a:latin typeface="Calibri" pitchFamily="34" charset="0"/>
              </a:rPr>
            </a:br>
            <a:r>
              <a:rPr lang="en-US" sz="2000" dirty="0">
                <a:latin typeface="Calibri" pitchFamily="34" charset="0"/>
              </a:rPr>
              <a:t>Statutory and Judicial Authority </a:t>
            </a:r>
            <a:br>
              <a:rPr lang="en-US" sz="3600" dirty="0">
                <a:latin typeface="Calibri" pitchFamily="34" charset="0"/>
              </a:rPr>
            </a:br>
            <a:endParaRPr lang="en-US" sz="3600" dirty="0">
              <a:latin typeface="Calibri" pitchFamily="34" charset="0"/>
            </a:endParaRPr>
          </a:p>
        </p:txBody>
      </p:sp>
      <p:sp>
        <p:nvSpPr>
          <p:cNvPr id="3075" name="Rectangle 7"/>
          <p:cNvSpPr>
            <a:spLocks noGrp="1" noChangeArrowheads="1"/>
          </p:cNvSpPr>
          <p:nvPr>
            <p:ph type="subTitle" idx="1"/>
          </p:nvPr>
        </p:nvSpPr>
        <p:spPr>
          <a:xfrm>
            <a:off x="2133600" y="2145268"/>
            <a:ext cx="7391400" cy="3581400"/>
          </a:xfrm>
        </p:spPr>
        <p:txBody>
          <a:bodyPr/>
          <a:lstStyle/>
          <a:p>
            <a:pPr algn="ctr">
              <a:buNone/>
            </a:pPr>
            <a:endParaRPr lang="en-US" sz="1800" b="1" dirty="0">
              <a:latin typeface="Calibri" pitchFamily="34" charset="0"/>
            </a:endParaRPr>
          </a:p>
          <a:p>
            <a:pPr eaLnBrk="1" hangingPunct="1">
              <a:buFont typeface="Wingdings" pitchFamily="2" charset="2"/>
              <a:buNone/>
            </a:pPr>
            <a:endParaRPr lang="en-US" sz="1800" dirty="0">
              <a:latin typeface="Calibri" pitchFamily="34" charset="0"/>
            </a:endParaRPr>
          </a:p>
          <a:p>
            <a:pPr eaLnBrk="1" hangingPunct="1">
              <a:buFont typeface="Wingdings" pitchFamily="2" charset="2"/>
              <a:buNone/>
            </a:pPr>
            <a:endParaRPr lang="en-US" sz="1800" dirty="0">
              <a:latin typeface="Calibri" pitchFamily="34" charset="0"/>
            </a:endParaRPr>
          </a:p>
          <a:p>
            <a:pPr eaLnBrk="1" hangingPunct="1">
              <a:buFont typeface="Wingdings" pitchFamily="2" charset="2"/>
              <a:buNone/>
            </a:pPr>
            <a:endParaRPr lang="en-US" sz="1800" dirty="0">
              <a:latin typeface="Calibri" pitchFamily="34" charset="0"/>
            </a:endParaRPr>
          </a:p>
          <a:p>
            <a:pPr eaLnBrk="1" hangingPunct="1">
              <a:buFont typeface="Wingdings" pitchFamily="2" charset="2"/>
              <a:buNone/>
            </a:pPr>
            <a:endParaRPr lang="en-US" sz="1800" dirty="0">
              <a:latin typeface="Calibri" pitchFamily="34" charset="0"/>
            </a:endParaRPr>
          </a:p>
          <a:p>
            <a:pPr eaLnBrk="1" hangingPunct="1">
              <a:buFont typeface="Wingdings" pitchFamily="2" charset="2"/>
              <a:buNone/>
            </a:pPr>
            <a:endParaRPr lang="en-US" sz="1800" dirty="0">
              <a:latin typeface="Calibri" pitchFamily="34" charset="0"/>
            </a:endParaRPr>
          </a:p>
          <a:p>
            <a:pPr algn="ctr" eaLnBrk="1" hangingPunct="1">
              <a:buFont typeface="Wingdings" pitchFamily="2" charset="2"/>
              <a:buNone/>
            </a:pPr>
            <a:r>
              <a:rPr lang="en-US" sz="1800" dirty="0">
                <a:latin typeface="Calibri" pitchFamily="34" charset="0"/>
              </a:rPr>
              <a:t>Craig Farmer, FAICP</a:t>
            </a:r>
          </a:p>
          <a:p>
            <a:pPr algn="ctr" eaLnBrk="1" hangingPunct="1">
              <a:buFont typeface="Wingdings" pitchFamily="2" charset="2"/>
              <a:buNone/>
            </a:pPr>
            <a:r>
              <a:rPr lang="en-US" sz="1800" dirty="0">
                <a:latin typeface="Calibri" pitchFamily="34" charset="0"/>
              </a:rPr>
              <a:t>Director of Development and Neighborhood Services</a:t>
            </a:r>
          </a:p>
          <a:p>
            <a:pPr algn="ctr" eaLnBrk="1" hangingPunct="1">
              <a:buFont typeface="Wingdings" pitchFamily="2" charset="2"/>
              <a:buNone/>
            </a:pPr>
            <a:r>
              <a:rPr lang="en-US" sz="1800" dirty="0">
                <a:latin typeface="Calibri" pitchFamily="34" charset="0"/>
              </a:rPr>
              <a:t>City of Weatherford, Texas</a:t>
            </a:r>
          </a:p>
          <a:p>
            <a:pPr algn="ctr" eaLnBrk="1" hangingPunct="1">
              <a:buFont typeface="Wingdings" pitchFamily="2" charset="2"/>
              <a:buNone/>
            </a:pPr>
            <a:r>
              <a:rPr lang="en-US" sz="1800" dirty="0">
                <a:latin typeface="Calibri" pitchFamily="34" charset="0"/>
                <a:hlinkClick r:id="rId3"/>
              </a:rPr>
              <a:t>cfarmer@weatherfordtx.gov</a:t>
            </a:r>
            <a:r>
              <a:rPr lang="en-US" sz="1800" dirty="0">
                <a:latin typeface="Calibri" pitchFamily="34" charset="0"/>
              </a:rPr>
              <a:t> </a:t>
            </a:r>
          </a:p>
          <a:p>
            <a:pPr eaLnBrk="1" hangingPunct="1">
              <a:buFont typeface="Wingdings" pitchFamily="2" charset="2"/>
              <a:buNone/>
            </a:pPr>
            <a:endParaRPr lang="en-US" sz="1800" dirty="0">
              <a:latin typeface="Calibri" pitchFamily="34" charset="0"/>
            </a:endParaRPr>
          </a:p>
        </p:txBody>
      </p:sp>
      <p:sp>
        <p:nvSpPr>
          <p:cNvPr id="3076" name="Rectangle 3" descr="Rectangle: Click to edit Master text styles&#10;Second level&#10;Third level&#10;Fourth level&#10;Fifth level"/>
          <p:cNvSpPr>
            <a:spLocks noChangeArrowheads="1"/>
          </p:cNvSpPr>
          <p:nvPr/>
        </p:nvSpPr>
        <p:spPr bwMode="auto">
          <a:xfrm>
            <a:off x="2133600" y="6172200"/>
            <a:ext cx="7696200" cy="304800"/>
          </a:xfrm>
          <a:prstGeom prst="rect">
            <a:avLst/>
          </a:prstGeom>
          <a:noFill/>
          <a:ln w="9525">
            <a:noFill/>
            <a:miter lim="800000"/>
            <a:headEnd/>
            <a:tailEnd/>
          </a:ln>
        </p:spPr>
        <p:txBody>
          <a:bodyPr/>
          <a:lstStyle/>
          <a:p>
            <a:pPr eaLnBrk="1" hangingPunct="1">
              <a:spcBef>
                <a:spcPct val="20000"/>
              </a:spcBef>
              <a:buFont typeface="Wingdings" pitchFamily="2" charset="2"/>
              <a:buNone/>
            </a:pPr>
            <a:r>
              <a:rPr lang="en-US" sz="900">
                <a:solidFill>
                  <a:srgbClr val="006699"/>
                </a:solidFill>
                <a:latin typeface="Verdana" pitchFamily="34" charset="0"/>
              </a:rPr>
              <a:t>Based on </a:t>
            </a:r>
            <a:r>
              <a:rPr lang="en-US" sz="900" i="1">
                <a:solidFill>
                  <a:srgbClr val="006699"/>
                </a:solidFill>
                <a:latin typeface="Verdana" pitchFamily="34" charset="0"/>
              </a:rPr>
              <a:t>A Guide to Urban Planning in Texas Communities </a:t>
            </a:r>
            <a:r>
              <a:rPr lang="en-US" sz="900">
                <a:solidFill>
                  <a:srgbClr val="006699"/>
                </a:solidFill>
                <a:latin typeface="Verdana" pitchFamily="34" charset="0"/>
              </a:rPr>
              <a:t>published by  the Texas Chapter of American Planning Association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766" y="2895600"/>
            <a:ext cx="4159869" cy="1261426"/>
          </a:xfrm>
          <a:prstGeom prst="rect">
            <a:avLst/>
          </a:prstGeom>
        </p:spPr>
      </p:pic>
      <p:sp>
        <p:nvSpPr>
          <p:cNvPr id="3" name="TextBox 2"/>
          <p:cNvSpPr txBox="1"/>
          <p:nvPr/>
        </p:nvSpPr>
        <p:spPr>
          <a:xfrm>
            <a:off x="5829301" y="4381500"/>
            <a:ext cx="184731" cy="369332"/>
          </a:xfrm>
          <a:prstGeom prst="rect">
            <a:avLst/>
          </a:prstGeom>
          <a:noFill/>
        </p:spPr>
        <p:txBody>
          <a:bodyPr wrap="none" rtlCol="0">
            <a:spAutoFit/>
          </a:bodyPr>
          <a:lstStyle/>
          <a:p>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0" y="76200"/>
            <a:ext cx="10160000" cy="892175"/>
          </a:xfrm>
        </p:spPr>
        <p:txBody>
          <a:bodyPr/>
          <a:lstStyle/>
          <a:p>
            <a:r>
              <a:rPr lang="en-US" sz="4000" dirty="0"/>
              <a:t>Districts – § 211.005</a:t>
            </a:r>
          </a:p>
        </p:txBody>
      </p:sp>
      <p:sp>
        <p:nvSpPr>
          <p:cNvPr id="3" name="Content Placeholder 2"/>
          <p:cNvSpPr>
            <a:spLocks noGrp="1"/>
          </p:cNvSpPr>
          <p:nvPr>
            <p:ph idx="1"/>
          </p:nvPr>
        </p:nvSpPr>
        <p:spPr>
          <a:xfrm>
            <a:off x="685800" y="968375"/>
            <a:ext cx="10533381" cy="5661025"/>
          </a:xfrm>
        </p:spPr>
        <p:txBody>
          <a:bodyPr>
            <a:noAutofit/>
          </a:bodyPr>
          <a:lstStyle/>
          <a:p>
            <a:pPr algn="just">
              <a:spcBef>
                <a:spcPts val="0"/>
              </a:spcBef>
              <a:spcAft>
                <a:spcPts val="0"/>
              </a:spcAft>
              <a:buFont typeface="+mj-lt"/>
              <a:buAutoNum type="arabicPeriod"/>
            </a:pPr>
            <a:r>
              <a:rPr lang="en-US" sz="2800" dirty="0"/>
              <a:t>City may divide municipality into districts of a number, shape, and size</a:t>
            </a:r>
          </a:p>
          <a:p>
            <a:pPr algn="just">
              <a:spcBef>
                <a:spcPts val="0"/>
              </a:spcBef>
              <a:spcAft>
                <a:spcPts val="0"/>
              </a:spcAft>
              <a:buFont typeface="+mj-lt"/>
              <a:buAutoNum type="arabicPeriod"/>
            </a:pPr>
            <a:r>
              <a:rPr lang="en-US" sz="2800" dirty="0"/>
              <a:t>Regulations must be uniform for each class or kind of building in a district</a:t>
            </a:r>
          </a:p>
          <a:p>
            <a:pPr algn="just">
              <a:spcBef>
                <a:spcPts val="0"/>
              </a:spcBef>
              <a:spcAft>
                <a:spcPts val="0"/>
              </a:spcAft>
              <a:buFont typeface="+mj-lt"/>
              <a:buAutoNum type="arabicPeriod"/>
            </a:pPr>
            <a:r>
              <a:rPr lang="en-US" sz="2800" dirty="0"/>
              <a:t>Regulations may vary from district to district</a:t>
            </a:r>
          </a:p>
          <a:p>
            <a:pPr algn="just">
              <a:spcBef>
                <a:spcPts val="0"/>
              </a:spcBef>
              <a:spcAft>
                <a:spcPts val="0"/>
              </a:spcAft>
              <a:buFont typeface="+mj-lt"/>
              <a:buAutoNum type="arabicPeriod"/>
            </a:pPr>
            <a:r>
              <a:rPr lang="en-US" sz="2800" dirty="0"/>
              <a:t>Regulations must be adopted “with reasonable consideration, among others things, for the character of each district and its peculiar suitability for particular uses with a view of conserving the value of buildings and encouraging the most appropriate use of land in the municipality”</a:t>
            </a:r>
          </a:p>
          <a:p>
            <a:pPr algn="just">
              <a:spcBef>
                <a:spcPts val="0"/>
              </a:spcBef>
              <a:spcAft>
                <a:spcPts val="0"/>
              </a:spcAft>
              <a:buFont typeface="+mj-lt"/>
              <a:buAutoNum type="arabicPeriod"/>
            </a:pPr>
            <a:r>
              <a:rPr lang="en-US" sz="2800" dirty="0"/>
              <a:t>Planned Development Districts</a:t>
            </a:r>
          </a:p>
          <a:p>
            <a:pPr algn="just">
              <a:spcBef>
                <a:spcPts val="0"/>
              </a:spcBef>
              <a:spcAft>
                <a:spcPts val="0"/>
              </a:spcAft>
              <a:buFont typeface="+mj-lt"/>
              <a:buAutoNum type="arabicPeriod"/>
            </a:pPr>
            <a:r>
              <a:rPr lang="en-US" sz="2800" dirty="0"/>
              <a:t>Conditional Use Permit</a:t>
            </a:r>
          </a:p>
          <a:p>
            <a:pPr algn="just"/>
            <a:endParaRPr lang="en-US" sz="2400" dirty="0"/>
          </a:p>
        </p:txBody>
      </p:sp>
    </p:spTree>
    <p:extLst>
      <p:ext uri="{BB962C8B-B14F-4D97-AF65-F5344CB8AC3E}">
        <p14:creationId xmlns:p14="http://schemas.microsoft.com/office/powerpoint/2010/main" val="704592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0"/>
            <a:ext cx="10160000" cy="892175"/>
          </a:xfrm>
        </p:spPr>
        <p:txBody>
          <a:bodyPr>
            <a:noAutofit/>
          </a:bodyPr>
          <a:lstStyle/>
          <a:p>
            <a:r>
              <a:rPr lang="en-US" sz="3600" dirty="0"/>
              <a:t>Compliance with Comprehensive Plan?</a:t>
            </a:r>
          </a:p>
        </p:txBody>
      </p:sp>
      <p:pic>
        <p:nvPicPr>
          <p:cNvPr id="7" name="Picture 6"/>
          <p:cNvPicPr>
            <a:picLocks noChangeAspect="1"/>
          </p:cNvPicPr>
          <p:nvPr/>
        </p:nvPicPr>
        <p:blipFill>
          <a:blip r:embed="rId3"/>
          <a:stretch>
            <a:fillRect/>
          </a:stretch>
        </p:blipFill>
        <p:spPr>
          <a:xfrm>
            <a:off x="238039" y="921288"/>
            <a:ext cx="7534361" cy="5689062"/>
          </a:xfrm>
          <a:prstGeom prst="rect">
            <a:avLst/>
          </a:prstGeom>
        </p:spPr>
      </p:pic>
      <p:sp>
        <p:nvSpPr>
          <p:cNvPr id="3" name="Content Placeholder 2"/>
          <p:cNvSpPr>
            <a:spLocks noGrp="1"/>
          </p:cNvSpPr>
          <p:nvPr>
            <p:ph idx="1"/>
          </p:nvPr>
        </p:nvSpPr>
        <p:spPr>
          <a:xfrm>
            <a:off x="5662863" y="3479799"/>
            <a:ext cx="5638800" cy="3159663"/>
          </a:xfrm>
        </p:spPr>
        <p:txBody>
          <a:bodyPr>
            <a:normAutofit/>
          </a:bodyPr>
          <a:lstStyle/>
          <a:p>
            <a:pPr marL="0" indent="0">
              <a:buNone/>
            </a:pPr>
            <a:r>
              <a:rPr lang="en-US" sz="2800" dirty="0"/>
              <a:t>The State of Texas requires that municipalities zone in accordance with a comprehensive plan.  </a:t>
            </a:r>
          </a:p>
          <a:p>
            <a:pPr marL="0" indent="0">
              <a:buNone/>
            </a:pPr>
            <a:r>
              <a:rPr lang="en-US" sz="2800" dirty="0">
                <a:sym typeface="WP TypographicSymbols"/>
              </a:rPr>
              <a:t>§</a:t>
            </a:r>
            <a:r>
              <a:rPr lang="en-US" sz="2800" dirty="0"/>
              <a:t>211.004 of the T</a:t>
            </a:r>
            <a:r>
              <a:rPr lang="en-US" sz="2800" cap="small" dirty="0"/>
              <a:t>exas</a:t>
            </a:r>
            <a:r>
              <a:rPr lang="en-US" sz="2800" dirty="0"/>
              <a:t> L</a:t>
            </a:r>
            <a:r>
              <a:rPr lang="en-US" sz="2800" cap="small" dirty="0"/>
              <a:t>ocal</a:t>
            </a:r>
            <a:r>
              <a:rPr lang="en-US" sz="2800" dirty="0"/>
              <a:t> G</a:t>
            </a:r>
            <a:r>
              <a:rPr lang="en-US" sz="2800" cap="small" dirty="0"/>
              <a:t>ovt</a:t>
            </a:r>
            <a:r>
              <a:rPr lang="en-US" sz="2800" dirty="0"/>
              <a:t>. C</a:t>
            </a:r>
            <a:r>
              <a:rPr lang="en-US" sz="2800" cap="small" dirty="0"/>
              <a:t>ode</a:t>
            </a:r>
            <a:r>
              <a:rPr lang="en-US" sz="2800" dirty="0"/>
              <a:t>.</a:t>
            </a:r>
          </a:p>
          <a:p>
            <a:pPr marL="0" indent="0" algn="just">
              <a:buNone/>
            </a:pPr>
            <a:endParaRPr lang="en-US" sz="1950" dirty="0"/>
          </a:p>
          <a:p>
            <a:pPr algn="just"/>
            <a:endParaRPr lang="en-US" sz="1950" dirty="0"/>
          </a:p>
        </p:txBody>
      </p:sp>
    </p:spTree>
    <p:extLst>
      <p:ext uri="{BB962C8B-B14F-4D97-AF65-F5344CB8AC3E}">
        <p14:creationId xmlns:p14="http://schemas.microsoft.com/office/powerpoint/2010/main" val="342269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200" y="76200"/>
            <a:ext cx="10160000" cy="892175"/>
          </a:xfrm>
        </p:spPr>
        <p:txBody>
          <a:bodyPr/>
          <a:lstStyle/>
          <a:p>
            <a:r>
              <a:rPr lang="en-US" sz="3600" dirty="0"/>
              <a:t>The Comprehensive Plan – §211.004</a:t>
            </a:r>
          </a:p>
        </p:txBody>
      </p:sp>
      <p:sp>
        <p:nvSpPr>
          <p:cNvPr id="3" name="Content Placeholder 2"/>
          <p:cNvSpPr>
            <a:spLocks noGrp="1"/>
          </p:cNvSpPr>
          <p:nvPr>
            <p:ph idx="1"/>
          </p:nvPr>
        </p:nvSpPr>
        <p:spPr>
          <a:xfrm>
            <a:off x="914400" y="1219200"/>
            <a:ext cx="10160000" cy="5334000"/>
          </a:xfrm>
        </p:spPr>
        <p:txBody>
          <a:bodyPr>
            <a:noAutofit/>
          </a:bodyPr>
          <a:lstStyle/>
          <a:p>
            <a:pPr marL="234950" lvl="1" indent="-234950">
              <a:spcBef>
                <a:spcPts val="0"/>
              </a:spcBef>
              <a:spcAft>
                <a:spcPts val="0"/>
              </a:spcAft>
            </a:pPr>
            <a:r>
              <a:rPr lang="en-US" sz="2800" dirty="0"/>
              <a:t>Zoning regulations must be adopted in accordance with a comprehensive plan and must be designed to (police power elements):</a:t>
            </a:r>
          </a:p>
          <a:p>
            <a:pPr marL="476631" lvl="1" indent="-257175" algn="just">
              <a:spcBef>
                <a:spcPts val="0"/>
              </a:spcBef>
              <a:spcAft>
                <a:spcPts val="0"/>
              </a:spcAft>
              <a:buFont typeface="Arial" panose="020B0604020202020204" pitchFamily="34" charset="0"/>
              <a:buChar char="•"/>
            </a:pPr>
            <a:r>
              <a:rPr lang="en-US" sz="2800" dirty="0"/>
              <a:t>lessen congestion in the streets</a:t>
            </a:r>
          </a:p>
          <a:p>
            <a:pPr marL="476631" lvl="1" indent="-257175" algn="just">
              <a:spcBef>
                <a:spcPts val="0"/>
              </a:spcBef>
              <a:spcAft>
                <a:spcPts val="0"/>
              </a:spcAft>
              <a:buFont typeface="Arial" panose="020B0604020202020204" pitchFamily="34" charset="0"/>
              <a:buChar char="•"/>
            </a:pPr>
            <a:r>
              <a:rPr lang="en-US" sz="2800" dirty="0"/>
              <a:t>secure safety from fire, panic, and other dangers</a:t>
            </a:r>
          </a:p>
          <a:p>
            <a:pPr marL="476631" lvl="1" indent="-257175" algn="just">
              <a:spcBef>
                <a:spcPts val="0"/>
              </a:spcBef>
              <a:spcAft>
                <a:spcPts val="0"/>
              </a:spcAft>
              <a:buFont typeface="Arial" panose="020B0604020202020204" pitchFamily="34" charset="0"/>
              <a:buChar char="•"/>
            </a:pPr>
            <a:r>
              <a:rPr lang="en-US" sz="2800" dirty="0"/>
              <a:t>promote health and general welfare</a:t>
            </a:r>
          </a:p>
          <a:p>
            <a:pPr marL="476631" lvl="1" indent="-257175" algn="just">
              <a:spcBef>
                <a:spcPts val="0"/>
              </a:spcBef>
              <a:spcAft>
                <a:spcPts val="0"/>
              </a:spcAft>
              <a:buFont typeface="Arial" panose="020B0604020202020204" pitchFamily="34" charset="0"/>
              <a:buChar char="•"/>
            </a:pPr>
            <a:r>
              <a:rPr lang="en-US" sz="2800" dirty="0"/>
              <a:t>provide adequate light and air</a:t>
            </a:r>
          </a:p>
          <a:p>
            <a:pPr marL="476631" lvl="1" indent="-257175" algn="just">
              <a:spcBef>
                <a:spcPts val="0"/>
              </a:spcBef>
              <a:spcAft>
                <a:spcPts val="0"/>
              </a:spcAft>
              <a:buFont typeface="Arial" panose="020B0604020202020204" pitchFamily="34" charset="0"/>
              <a:buChar char="•"/>
            </a:pPr>
            <a:r>
              <a:rPr lang="en-US" sz="2800" dirty="0"/>
              <a:t>prevent the overcrowding of land</a:t>
            </a:r>
          </a:p>
          <a:p>
            <a:pPr marL="476631" lvl="1" indent="-257175" algn="just">
              <a:spcBef>
                <a:spcPts val="0"/>
              </a:spcBef>
              <a:spcAft>
                <a:spcPts val="0"/>
              </a:spcAft>
              <a:buFont typeface="Arial" panose="020B0604020202020204" pitchFamily="34" charset="0"/>
              <a:buChar char="•"/>
            </a:pPr>
            <a:r>
              <a:rPr lang="en-US" sz="2800" dirty="0"/>
              <a:t>avoid undue concentration of population</a:t>
            </a:r>
          </a:p>
          <a:p>
            <a:pPr marL="476631" lvl="1" indent="-257175" algn="just">
              <a:spcBef>
                <a:spcPts val="0"/>
              </a:spcBef>
              <a:spcAft>
                <a:spcPts val="0"/>
              </a:spcAft>
              <a:buFont typeface="Arial" panose="020B0604020202020204" pitchFamily="34" charset="0"/>
              <a:buChar char="•"/>
            </a:pPr>
            <a:r>
              <a:rPr lang="en-US" sz="2800" dirty="0"/>
              <a:t>facilitate that adequate provision of transportation, water, sewers, schools, parks, and other public requirements</a:t>
            </a:r>
          </a:p>
          <a:p>
            <a:pPr algn="just">
              <a:spcBef>
                <a:spcPts val="0"/>
              </a:spcBef>
              <a:spcAft>
                <a:spcPts val="0"/>
              </a:spcAft>
              <a:buFont typeface="+mj-lt"/>
              <a:buAutoNum type="arabicPeriod"/>
            </a:pPr>
            <a:endParaRPr lang="en-US" sz="2100" dirty="0"/>
          </a:p>
        </p:txBody>
      </p:sp>
    </p:spTree>
    <p:extLst>
      <p:ext uri="{BB962C8B-B14F-4D97-AF65-F5344CB8AC3E}">
        <p14:creationId xmlns:p14="http://schemas.microsoft.com/office/powerpoint/2010/main" val="365132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050" y="-152400"/>
            <a:ext cx="10775950" cy="1088068"/>
          </a:xfrm>
        </p:spPr>
        <p:txBody>
          <a:bodyPr/>
          <a:lstStyle/>
          <a:p>
            <a:r>
              <a:rPr lang="en-US" sz="3600" dirty="0"/>
              <a:t>The Comprehensive Plan – §211.004 </a:t>
            </a:r>
          </a:p>
        </p:txBody>
      </p:sp>
      <p:sp>
        <p:nvSpPr>
          <p:cNvPr id="3" name="Content Placeholder 2"/>
          <p:cNvSpPr>
            <a:spLocks noGrp="1"/>
          </p:cNvSpPr>
          <p:nvPr>
            <p:ph idx="1"/>
          </p:nvPr>
        </p:nvSpPr>
        <p:spPr>
          <a:xfrm>
            <a:off x="1020867" y="935668"/>
            <a:ext cx="5913333" cy="5922332"/>
          </a:xfrm>
        </p:spPr>
        <p:txBody>
          <a:bodyPr>
            <a:normAutofit/>
          </a:bodyPr>
          <a:lstStyle/>
          <a:p>
            <a:pPr marL="214313" indent="-214313">
              <a:spcBef>
                <a:spcPts val="0"/>
              </a:spcBef>
              <a:spcAft>
                <a:spcPts val="0"/>
              </a:spcAft>
              <a:buFont typeface="Wingdings" panose="05000000000000000000" pitchFamily="2" charset="2"/>
              <a:buChar char="§"/>
            </a:pPr>
            <a:r>
              <a:rPr lang="en-US" sz="3600" dirty="0"/>
              <a:t>Elements of a Comprehensive Plan</a:t>
            </a:r>
          </a:p>
          <a:p>
            <a:pPr marL="476631" lvl="1" indent="-257175">
              <a:spcBef>
                <a:spcPts val="0"/>
              </a:spcBef>
              <a:spcAft>
                <a:spcPts val="0"/>
              </a:spcAft>
              <a:buFont typeface="Arial" panose="020B0604020202020204" pitchFamily="34" charset="0"/>
              <a:buChar char="•"/>
            </a:pPr>
            <a:r>
              <a:rPr lang="en-US" sz="3600" dirty="0"/>
              <a:t>Land use plan</a:t>
            </a:r>
          </a:p>
          <a:p>
            <a:pPr marL="476631" lvl="1" indent="-257175">
              <a:spcBef>
                <a:spcPts val="0"/>
              </a:spcBef>
              <a:spcAft>
                <a:spcPts val="0"/>
              </a:spcAft>
              <a:buFont typeface="Arial" panose="020B0604020202020204" pitchFamily="34" charset="0"/>
              <a:buChar char="•"/>
            </a:pPr>
            <a:r>
              <a:rPr lang="en-US" sz="3600" dirty="0"/>
              <a:t>Transportation plan</a:t>
            </a:r>
          </a:p>
          <a:p>
            <a:pPr marL="476631" lvl="1" indent="-257175">
              <a:spcBef>
                <a:spcPts val="0"/>
              </a:spcBef>
              <a:spcAft>
                <a:spcPts val="0"/>
              </a:spcAft>
              <a:buFont typeface="Arial" panose="020B0604020202020204" pitchFamily="34" charset="0"/>
              <a:buChar char="•"/>
            </a:pPr>
            <a:r>
              <a:rPr lang="en-US" sz="3600" dirty="0"/>
              <a:t>Park and Open Space plan</a:t>
            </a:r>
          </a:p>
          <a:p>
            <a:pPr marL="476631" lvl="1" indent="-257175">
              <a:spcBef>
                <a:spcPts val="0"/>
              </a:spcBef>
              <a:spcAft>
                <a:spcPts val="0"/>
              </a:spcAft>
              <a:buFont typeface="Arial" panose="020B0604020202020204" pitchFamily="34" charset="0"/>
              <a:buChar char="•"/>
            </a:pPr>
            <a:r>
              <a:rPr lang="en-US" sz="3600" dirty="0"/>
              <a:t>Housing and Public facilities plan</a:t>
            </a:r>
          </a:p>
          <a:p>
            <a:pPr marL="476631" lvl="1" indent="-257175">
              <a:spcBef>
                <a:spcPts val="0"/>
              </a:spcBef>
              <a:spcAft>
                <a:spcPts val="0"/>
              </a:spcAft>
              <a:buFont typeface="Arial" panose="020B0604020202020204" pitchFamily="34" charset="0"/>
              <a:buChar char="•"/>
            </a:pPr>
            <a:r>
              <a:rPr lang="en-US" sz="3600" dirty="0"/>
              <a:t>Written policies and goals</a:t>
            </a:r>
          </a:p>
          <a:p>
            <a:pPr algn="just"/>
            <a:endParaRPr lang="en-US" sz="2400" dirty="0"/>
          </a:p>
        </p:txBody>
      </p:sp>
      <p:pic>
        <p:nvPicPr>
          <p:cNvPr id="7" name="Picture 6"/>
          <p:cNvPicPr>
            <a:picLocks noChangeAspect="1"/>
          </p:cNvPicPr>
          <p:nvPr/>
        </p:nvPicPr>
        <p:blipFill>
          <a:blip r:embed="rId3"/>
          <a:stretch>
            <a:fillRect/>
          </a:stretch>
        </p:blipFill>
        <p:spPr>
          <a:xfrm>
            <a:off x="7359464" y="2895600"/>
            <a:ext cx="4662948" cy="3200400"/>
          </a:xfrm>
          <a:prstGeom prst="rect">
            <a:avLst/>
          </a:prstGeom>
        </p:spPr>
      </p:pic>
    </p:spTree>
    <p:extLst>
      <p:ext uri="{BB962C8B-B14F-4D97-AF65-F5344CB8AC3E}">
        <p14:creationId xmlns:p14="http://schemas.microsoft.com/office/powerpoint/2010/main" val="2558390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76200"/>
            <a:ext cx="10160000" cy="892175"/>
          </a:xfrm>
        </p:spPr>
        <p:txBody>
          <a:bodyPr/>
          <a:lstStyle/>
          <a:p>
            <a:r>
              <a:rPr lang="en-US" sz="3600" dirty="0"/>
              <a:t>Procedures - §211.006 and 211.007</a:t>
            </a:r>
          </a:p>
        </p:txBody>
      </p:sp>
      <p:sp>
        <p:nvSpPr>
          <p:cNvPr id="3" name="Content Placeholder 2"/>
          <p:cNvSpPr>
            <a:spLocks noGrp="1"/>
          </p:cNvSpPr>
          <p:nvPr>
            <p:ph idx="1"/>
          </p:nvPr>
        </p:nvSpPr>
        <p:spPr>
          <a:xfrm>
            <a:off x="1009757" y="1219200"/>
            <a:ext cx="10160000" cy="5334000"/>
          </a:xfrm>
        </p:spPr>
        <p:txBody>
          <a:bodyPr>
            <a:normAutofit lnSpcReduction="10000"/>
          </a:bodyPr>
          <a:lstStyle/>
          <a:p>
            <a:pPr marL="257175" indent="-257175">
              <a:buFont typeface="Wingdings" panose="05000000000000000000" pitchFamily="2" charset="2"/>
              <a:buChar char="§"/>
            </a:pPr>
            <a:r>
              <a:rPr lang="en-US" dirty="0"/>
              <a:t>Notice  </a:t>
            </a:r>
          </a:p>
          <a:p>
            <a:pPr lvl="1">
              <a:buFont typeface="Arial" panose="020B0604020202020204" pitchFamily="34" charset="0"/>
              <a:buChar char="•"/>
            </a:pPr>
            <a:r>
              <a:rPr lang="en-US" sz="3200" dirty="0"/>
              <a:t>Published in the newspaper of general circulation</a:t>
            </a:r>
          </a:p>
          <a:p>
            <a:pPr lvl="1">
              <a:buFont typeface="Arial" panose="020B0604020202020204" pitchFamily="34" charset="0"/>
              <a:buChar char="•"/>
            </a:pPr>
            <a:r>
              <a:rPr lang="en-US" sz="3200" dirty="0"/>
              <a:t>Mailed notice to property owners within 200 feet </a:t>
            </a:r>
          </a:p>
          <a:p>
            <a:pPr marL="257175" indent="-257175">
              <a:buFont typeface="Wingdings" panose="05000000000000000000" pitchFamily="2" charset="2"/>
              <a:buChar char="§"/>
            </a:pPr>
            <a:r>
              <a:rPr lang="en-US" dirty="0"/>
              <a:t>Hearing </a:t>
            </a:r>
            <a:r>
              <a:rPr lang="en-US" dirty="0">
                <a:sym typeface="WP TypographicSymbols"/>
              </a:rPr>
              <a:t> - Public </a:t>
            </a:r>
            <a:r>
              <a:rPr lang="en-US" dirty="0"/>
              <a:t>hearing required</a:t>
            </a:r>
          </a:p>
          <a:p>
            <a:pPr marL="257175" indent="-257175">
              <a:buFont typeface="Wingdings" panose="05000000000000000000" pitchFamily="2" charset="2"/>
              <a:buChar char="§"/>
            </a:pPr>
            <a:r>
              <a:rPr lang="en-US" dirty="0"/>
              <a:t>Recommendation - Zoning Commission must make a recommendation prior to the City Council public hearing (in a General Law city, the Council may act as the zoning commission)</a:t>
            </a:r>
          </a:p>
          <a:p>
            <a:pPr marL="0" indent="0" algn="just">
              <a:buNone/>
            </a:pPr>
            <a:endParaRPr lang="en-US" sz="2400" dirty="0"/>
          </a:p>
        </p:txBody>
      </p:sp>
    </p:spTree>
    <p:extLst>
      <p:ext uri="{BB962C8B-B14F-4D97-AF65-F5344CB8AC3E}">
        <p14:creationId xmlns:p14="http://schemas.microsoft.com/office/powerpoint/2010/main" val="121607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260" y="-76200"/>
            <a:ext cx="10568940" cy="1088068"/>
          </a:xfrm>
        </p:spPr>
        <p:txBody>
          <a:bodyPr/>
          <a:lstStyle/>
          <a:p>
            <a:r>
              <a:rPr lang="en-US" sz="3600" dirty="0"/>
              <a:t>Procedures - §211.006 and 211.007 </a:t>
            </a:r>
          </a:p>
        </p:txBody>
      </p:sp>
      <p:sp>
        <p:nvSpPr>
          <p:cNvPr id="3" name="Content Placeholder 2"/>
          <p:cNvSpPr>
            <a:spLocks noGrp="1"/>
          </p:cNvSpPr>
          <p:nvPr>
            <p:ph idx="1"/>
          </p:nvPr>
        </p:nvSpPr>
        <p:spPr>
          <a:xfrm>
            <a:off x="1017191" y="1011868"/>
            <a:ext cx="10160000" cy="5617531"/>
          </a:xfrm>
        </p:spPr>
        <p:txBody>
          <a:bodyPr>
            <a:noAutofit/>
          </a:bodyPr>
          <a:lstStyle/>
          <a:p>
            <a:pPr marL="257175" indent="-257175">
              <a:buFont typeface="Wingdings" panose="05000000000000000000" pitchFamily="2" charset="2"/>
              <a:buChar char="§"/>
            </a:pPr>
            <a:r>
              <a:rPr lang="en-US" sz="2800" dirty="0"/>
              <a:t>Legislative Action</a:t>
            </a:r>
          </a:p>
          <a:p>
            <a:pPr lvl="1">
              <a:buFont typeface="Arial" panose="020B0604020202020204" pitchFamily="34" charset="0"/>
              <a:buChar char="•"/>
            </a:pPr>
            <a:r>
              <a:rPr lang="en-US" sz="2800" dirty="0"/>
              <a:t>Generally simple majority vote approves a zoning change</a:t>
            </a:r>
          </a:p>
          <a:p>
            <a:pPr lvl="1">
              <a:buFont typeface="Arial" panose="020B0604020202020204" pitchFamily="34" charset="0"/>
              <a:buChar char="•"/>
            </a:pPr>
            <a:r>
              <a:rPr lang="en-US" sz="2800" dirty="0"/>
              <a:t>Protest </a:t>
            </a:r>
            <a:r>
              <a:rPr lang="en-US" sz="2800" dirty="0">
                <a:sym typeface="WP TypographicSymbols"/>
              </a:rPr>
              <a:t>- </a:t>
            </a:r>
            <a:r>
              <a:rPr lang="en-US" sz="2800" dirty="0"/>
              <a:t>if property owners of 20% of area within 200 feet of the proposed zoning change file a written protest, Council must vote by super-majority (3/4 of members voting in affirmative) to approve an amendment</a:t>
            </a:r>
          </a:p>
          <a:p>
            <a:pPr lvl="1">
              <a:buFont typeface="Arial" panose="020B0604020202020204" pitchFamily="34" charset="0"/>
              <a:buChar char="•"/>
            </a:pPr>
            <a:r>
              <a:rPr lang="en-US" sz="2800" dirty="0"/>
              <a:t>Property Owner Protest </a:t>
            </a:r>
            <a:r>
              <a:rPr lang="en-US" sz="2800" dirty="0">
                <a:sym typeface="WP TypographicSymbols"/>
              </a:rPr>
              <a:t>- </a:t>
            </a:r>
            <a:r>
              <a:rPr lang="en-US" sz="2800" dirty="0"/>
              <a:t>If property owners of 20% of the land area covered by the proposed amendment file protest, Council must vote by super-majority (3/4) to approve an amendment</a:t>
            </a:r>
          </a:p>
        </p:txBody>
      </p:sp>
    </p:spTree>
    <p:extLst>
      <p:ext uri="{BB962C8B-B14F-4D97-AF65-F5344CB8AC3E}">
        <p14:creationId xmlns:p14="http://schemas.microsoft.com/office/powerpoint/2010/main" val="241252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38200" y="1699517"/>
            <a:ext cx="6450409" cy="2113187"/>
          </a:xfrm>
        </p:spPr>
        <p:txBody>
          <a:bodyPr/>
          <a:lstStyle/>
          <a:p>
            <a:r>
              <a:rPr lang="en-US" dirty="0"/>
              <a:t>Making a Zoning </a:t>
            </a:r>
            <a:br>
              <a:rPr lang="en-US" dirty="0"/>
            </a:br>
            <a:r>
              <a:rPr lang="en-US" dirty="0"/>
              <a:t>Decision</a:t>
            </a:r>
          </a:p>
        </p:txBody>
      </p:sp>
      <p:sp>
        <p:nvSpPr>
          <p:cNvPr id="7" name="Subtitle 6"/>
          <p:cNvSpPr>
            <a:spLocks noGrp="1"/>
          </p:cNvSpPr>
          <p:nvPr>
            <p:ph type="subTitle" idx="1"/>
          </p:nvPr>
        </p:nvSpPr>
        <p:spPr/>
        <p:txBody>
          <a:bodyPr/>
          <a:lstStyle/>
          <a:p>
            <a:endParaRPr lang="en-US" dirty="0"/>
          </a:p>
        </p:txBody>
      </p:sp>
      <p:pic>
        <p:nvPicPr>
          <p:cNvPr id="3" name="Picture 2"/>
          <p:cNvPicPr>
            <a:picLocks noChangeAspect="1"/>
          </p:cNvPicPr>
          <p:nvPr/>
        </p:nvPicPr>
        <p:blipFill>
          <a:blip r:embed="rId3"/>
          <a:stretch>
            <a:fillRect/>
          </a:stretch>
        </p:blipFill>
        <p:spPr>
          <a:xfrm>
            <a:off x="6400800" y="1206695"/>
            <a:ext cx="4034140" cy="3211175"/>
          </a:xfrm>
          <a:prstGeom prst="rect">
            <a:avLst/>
          </a:prstGeom>
        </p:spPr>
      </p:pic>
    </p:spTree>
    <p:extLst>
      <p:ext uri="{BB962C8B-B14F-4D97-AF65-F5344CB8AC3E}">
        <p14:creationId xmlns:p14="http://schemas.microsoft.com/office/powerpoint/2010/main" val="1678703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2225"/>
            <a:ext cx="10160000" cy="892175"/>
          </a:xfrm>
        </p:spPr>
        <p:txBody>
          <a:bodyPr>
            <a:noAutofit/>
          </a:bodyPr>
          <a:lstStyle/>
          <a:p>
            <a:r>
              <a:rPr lang="en-US" sz="4000" dirty="0"/>
              <a:t>Fourteenth Amendment</a:t>
            </a:r>
          </a:p>
        </p:txBody>
      </p:sp>
      <p:sp>
        <p:nvSpPr>
          <p:cNvPr id="3" name="Content Placeholder 2"/>
          <p:cNvSpPr>
            <a:spLocks noGrp="1"/>
          </p:cNvSpPr>
          <p:nvPr>
            <p:ph idx="1"/>
          </p:nvPr>
        </p:nvSpPr>
        <p:spPr>
          <a:xfrm>
            <a:off x="457199" y="914400"/>
            <a:ext cx="10659533" cy="4322637"/>
          </a:xfrm>
        </p:spPr>
        <p:txBody>
          <a:bodyPr>
            <a:normAutofit/>
          </a:bodyPr>
          <a:lstStyle/>
          <a:p>
            <a:pPr lvl="1">
              <a:buFont typeface="Wingdings" panose="05000000000000000000" pitchFamily="2" charset="2"/>
              <a:buChar char="§"/>
            </a:pPr>
            <a:r>
              <a:rPr lang="en-US" sz="2800" dirty="0"/>
              <a:t>14th Amendment provides that states (cities) shall not deprive any person of life, liberty, or property without due process of law; nor deny to any person within its jurisdiction equal protection of the laws.</a:t>
            </a:r>
          </a:p>
          <a:p>
            <a:pPr lvl="1">
              <a:buFont typeface="Wingdings" panose="05000000000000000000" pitchFamily="2" charset="2"/>
              <a:buChar char="§"/>
            </a:pPr>
            <a:r>
              <a:rPr lang="en-US" sz="2800" dirty="0"/>
              <a:t>Due process requires all persons similarly situated be treated similarly (equal protection).</a:t>
            </a:r>
          </a:p>
          <a:p>
            <a:pPr algn="just"/>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146" y="4191000"/>
            <a:ext cx="4333875" cy="2366673"/>
          </a:xfrm>
          <a:prstGeom prst="rect">
            <a:avLst/>
          </a:prstGeom>
        </p:spPr>
      </p:pic>
      <p:sp>
        <p:nvSpPr>
          <p:cNvPr id="6" name="Rectangle 5"/>
          <p:cNvSpPr/>
          <p:nvPr/>
        </p:nvSpPr>
        <p:spPr>
          <a:xfrm>
            <a:off x="5465933" y="4559552"/>
            <a:ext cx="817223" cy="1569660"/>
          </a:xfrm>
          <a:prstGeom prst="rect">
            <a:avLst/>
          </a:prstGeom>
          <a:noFill/>
        </p:spPr>
        <p:txBody>
          <a:bodyPr wrap="squar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rPr>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488" y="4191000"/>
            <a:ext cx="4868316" cy="2456950"/>
          </a:xfrm>
          <a:prstGeom prst="rect">
            <a:avLst/>
          </a:prstGeom>
        </p:spPr>
      </p:pic>
    </p:spTree>
    <p:extLst>
      <p:ext uri="{BB962C8B-B14F-4D97-AF65-F5344CB8AC3E}">
        <p14:creationId xmlns:p14="http://schemas.microsoft.com/office/powerpoint/2010/main" val="3651365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46200" y="0"/>
            <a:ext cx="10160000" cy="892175"/>
          </a:xfrm>
        </p:spPr>
        <p:txBody>
          <a:bodyPr>
            <a:noAutofit/>
          </a:bodyPr>
          <a:lstStyle/>
          <a:p>
            <a:r>
              <a:rPr lang="en-US" sz="4000" dirty="0"/>
              <a:t>Fourteenth Amendment</a:t>
            </a:r>
          </a:p>
        </p:txBody>
      </p:sp>
      <p:sp>
        <p:nvSpPr>
          <p:cNvPr id="3" name="Content Placeholder 2"/>
          <p:cNvSpPr>
            <a:spLocks noGrp="1"/>
          </p:cNvSpPr>
          <p:nvPr>
            <p:ph idx="1"/>
          </p:nvPr>
        </p:nvSpPr>
        <p:spPr>
          <a:xfrm>
            <a:off x="1011615" y="1219200"/>
            <a:ext cx="10165576" cy="6477000"/>
          </a:xfrm>
        </p:spPr>
        <p:txBody>
          <a:bodyPr>
            <a:normAutofit fontScale="62500" lnSpcReduction="20000"/>
          </a:bodyPr>
          <a:lstStyle/>
          <a:p>
            <a:pPr marL="648081" lvl="1" indent="-428625">
              <a:lnSpc>
                <a:spcPct val="120000"/>
              </a:lnSpc>
              <a:spcBef>
                <a:spcPts val="0"/>
              </a:spcBef>
              <a:spcAft>
                <a:spcPts val="0"/>
              </a:spcAft>
              <a:buFont typeface="Wingdings" panose="05000000000000000000" pitchFamily="2" charset="2"/>
              <a:buChar char="q"/>
            </a:pPr>
            <a:r>
              <a:rPr lang="en-US" sz="5100" b="1" dirty="0"/>
              <a:t>When does an individual have a property interest?  </a:t>
            </a:r>
          </a:p>
          <a:p>
            <a:pPr marL="219456" lvl="1" indent="0">
              <a:lnSpc>
                <a:spcPct val="120000"/>
              </a:lnSpc>
              <a:spcBef>
                <a:spcPts val="0"/>
              </a:spcBef>
              <a:spcAft>
                <a:spcPts val="0"/>
              </a:spcAft>
              <a:buNone/>
            </a:pPr>
            <a:endParaRPr lang="en-US" sz="5100" dirty="0"/>
          </a:p>
          <a:p>
            <a:pPr marL="219456" lvl="1" indent="0">
              <a:lnSpc>
                <a:spcPct val="120000"/>
              </a:lnSpc>
              <a:spcBef>
                <a:spcPts val="0"/>
              </a:spcBef>
              <a:spcAft>
                <a:spcPts val="0"/>
              </a:spcAft>
              <a:buNone/>
            </a:pPr>
            <a:r>
              <a:rPr lang="en-US" sz="5100" dirty="0"/>
              <a:t>Chapter 211 of the T</a:t>
            </a:r>
            <a:r>
              <a:rPr lang="en-US" sz="5100" cap="small" dirty="0"/>
              <a:t>exas</a:t>
            </a:r>
            <a:r>
              <a:rPr lang="en-US" sz="5100" dirty="0"/>
              <a:t> L</a:t>
            </a:r>
            <a:r>
              <a:rPr lang="en-US" sz="5100" cap="small" dirty="0"/>
              <a:t>ocal</a:t>
            </a:r>
            <a:r>
              <a:rPr lang="en-US" sz="5100" dirty="0"/>
              <a:t> G</a:t>
            </a:r>
            <a:r>
              <a:rPr lang="en-US" sz="5100" cap="small" dirty="0"/>
              <a:t>ovt.</a:t>
            </a:r>
            <a:r>
              <a:rPr lang="en-US" sz="5100" dirty="0"/>
              <a:t> C</a:t>
            </a:r>
            <a:r>
              <a:rPr lang="en-US" sz="5100" cap="small" dirty="0"/>
              <a:t>ode</a:t>
            </a:r>
            <a:r>
              <a:rPr lang="en-US" sz="5100" dirty="0"/>
              <a:t> is the Texas Legislature's practical response.  If you are the property </a:t>
            </a:r>
            <a:r>
              <a:rPr lang="en-US" sz="5100" u="sng" dirty="0"/>
              <a:t>owner of the property </a:t>
            </a:r>
            <a:r>
              <a:rPr lang="en-US" sz="5100" dirty="0"/>
              <a:t>being rezoned or if you </a:t>
            </a:r>
            <a:r>
              <a:rPr lang="en-US" sz="5100" u="sng" dirty="0"/>
              <a:t>own property within 200 feet </a:t>
            </a:r>
            <a:r>
              <a:rPr lang="en-US" sz="5100" dirty="0"/>
              <a:t>of the property being rezoned, then you are deemed to have a property interest in the governmental action.  (Home-rule cities may provide different rules.)</a:t>
            </a:r>
          </a:p>
          <a:p>
            <a:pPr marL="219456" lvl="1" indent="0" algn="just">
              <a:lnSpc>
                <a:spcPct val="120000"/>
              </a:lnSpc>
              <a:spcBef>
                <a:spcPts val="0"/>
              </a:spcBef>
              <a:spcAft>
                <a:spcPts val="0"/>
              </a:spcAft>
              <a:buNone/>
            </a:pPr>
            <a:r>
              <a:rPr lang="en-US" sz="3825" dirty="0"/>
              <a:t> </a:t>
            </a:r>
          </a:p>
          <a:p>
            <a:pPr algn="just">
              <a:lnSpc>
                <a:spcPct val="120000"/>
              </a:lnSpc>
              <a:spcBef>
                <a:spcPts val="0"/>
              </a:spcBef>
              <a:spcAft>
                <a:spcPts val="0"/>
              </a:spcAft>
            </a:pPr>
            <a:endParaRPr lang="en-US" dirty="0"/>
          </a:p>
        </p:txBody>
      </p:sp>
    </p:spTree>
    <p:extLst>
      <p:ext uri="{BB962C8B-B14F-4D97-AF65-F5344CB8AC3E}">
        <p14:creationId xmlns:p14="http://schemas.microsoft.com/office/powerpoint/2010/main" val="3198879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46200" y="0"/>
            <a:ext cx="10160000" cy="892175"/>
          </a:xfrm>
        </p:spPr>
        <p:txBody>
          <a:bodyPr>
            <a:noAutofit/>
          </a:bodyPr>
          <a:lstStyle/>
          <a:p>
            <a:r>
              <a:rPr lang="en-US" sz="4000" dirty="0"/>
              <a:t>Fourteenth Amendment</a:t>
            </a:r>
          </a:p>
        </p:txBody>
      </p:sp>
      <p:sp>
        <p:nvSpPr>
          <p:cNvPr id="3" name="Content Placeholder 2"/>
          <p:cNvSpPr>
            <a:spLocks noGrp="1"/>
          </p:cNvSpPr>
          <p:nvPr>
            <p:ph idx="1"/>
          </p:nvPr>
        </p:nvSpPr>
        <p:spPr>
          <a:xfrm>
            <a:off x="990600" y="892175"/>
            <a:ext cx="10134600" cy="5584825"/>
          </a:xfrm>
        </p:spPr>
        <p:txBody>
          <a:bodyPr>
            <a:noAutofit/>
          </a:bodyPr>
          <a:lstStyle/>
          <a:p>
            <a:pPr marL="562356" lvl="1" indent="-342900">
              <a:lnSpc>
                <a:spcPct val="120000"/>
              </a:lnSpc>
              <a:spcBef>
                <a:spcPts val="0"/>
              </a:spcBef>
              <a:spcAft>
                <a:spcPts val="0"/>
              </a:spcAft>
              <a:buFont typeface="Wingdings" panose="05000000000000000000" pitchFamily="2" charset="2"/>
              <a:buChar char="q"/>
            </a:pPr>
            <a:r>
              <a:rPr lang="en-US" sz="2800" dirty="0"/>
              <a:t> </a:t>
            </a:r>
            <a:r>
              <a:rPr lang="en-US" sz="2800" b="1" dirty="0"/>
              <a:t>What notice is required?</a:t>
            </a:r>
          </a:p>
          <a:p>
            <a:pPr marL="219456" lvl="1" indent="0">
              <a:lnSpc>
                <a:spcPct val="120000"/>
              </a:lnSpc>
              <a:spcBef>
                <a:spcPts val="0"/>
              </a:spcBef>
              <a:spcAft>
                <a:spcPts val="0"/>
              </a:spcAft>
              <a:buNone/>
            </a:pPr>
            <a:r>
              <a:rPr lang="en-US" sz="2800" dirty="0"/>
              <a:t> Again, </a:t>
            </a:r>
            <a:r>
              <a:rPr lang="en-US" sz="2800" dirty="0">
                <a:sym typeface="WP TypographicSymbols"/>
              </a:rPr>
              <a:t>§ </a:t>
            </a:r>
            <a:r>
              <a:rPr lang="en-US" sz="2800" dirty="0"/>
              <a:t>211.007 of the T</a:t>
            </a:r>
            <a:r>
              <a:rPr lang="en-US" sz="2800" cap="small" dirty="0"/>
              <a:t>exas</a:t>
            </a:r>
            <a:r>
              <a:rPr lang="en-US" sz="2800" dirty="0"/>
              <a:t> L</a:t>
            </a:r>
            <a:r>
              <a:rPr lang="en-US" sz="2800" cap="small" dirty="0"/>
              <a:t>ocal</a:t>
            </a:r>
            <a:r>
              <a:rPr lang="en-US" sz="2800" dirty="0"/>
              <a:t> G</a:t>
            </a:r>
            <a:r>
              <a:rPr lang="en-US" sz="2800" cap="small" dirty="0"/>
              <a:t>ovt</a:t>
            </a:r>
            <a:r>
              <a:rPr lang="en-US" sz="2800" dirty="0"/>
              <a:t>. C</a:t>
            </a:r>
            <a:r>
              <a:rPr lang="en-US" sz="2800" cap="small" dirty="0"/>
              <a:t>ode</a:t>
            </a:r>
            <a:r>
              <a:rPr lang="en-US" sz="2800" dirty="0"/>
              <a:t> establishes that written notice, 10 days prior to the public hearing before the Zoning Commission is deemed to be adequate notice.  (Home-rule cities may provide different rules.)</a:t>
            </a:r>
          </a:p>
          <a:p>
            <a:pPr marL="219456" lvl="1" indent="0">
              <a:lnSpc>
                <a:spcPct val="120000"/>
              </a:lnSpc>
              <a:spcBef>
                <a:spcPts val="0"/>
              </a:spcBef>
              <a:spcAft>
                <a:spcPts val="0"/>
              </a:spcAft>
              <a:buNone/>
            </a:pPr>
            <a:r>
              <a:rPr lang="en-US" sz="2800" dirty="0"/>
              <a:t> </a:t>
            </a:r>
          </a:p>
          <a:p>
            <a:pPr marL="648081" lvl="1" indent="-428625">
              <a:lnSpc>
                <a:spcPct val="120000"/>
              </a:lnSpc>
              <a:spcBef>
                <a:spcPts val="0"/>
              </a:spcBef>
              <a:spcAft>
                <a:spcPts val="0"/>
              </a:spcAft>
              <a:buFont typeface="Wingdings" panose="05000000000000000000" pitchFamily="2" charset="2"/>
              <a:buChar char="q"/>
            </a:pPr>
            <a:r>
              <a:rPr lang="en-US" sz="2800" b="1" dirty="0"/>
              <a:t>What hearing is required?</a:t>
            </a:r>
          </a:p>
          <a:p>
            <a:pPr marL="219456" lvl="1" indent="0">
              <a:lnSpc>
                <a:spcPct val="120000"/>
              </a:lnSpc>
              <a:spcBef>
                <a:spcPts val="0"/>
              </a:spcBef>
              <a:spcAft>
                <a:spcPts val="0"/>
              </a:spcAft>
              <a:buNone/>
            </a:pPr>
            <a:r>
              <a:rPr lang="en-US" sz="2800" dirty="0"/>
              <a:t> See </a:t>
            </a:r>
            <a:r>
              <a:rPr lang="en-US" sz="2800" dirty="0">
                <a:sym typeface="WP TypographicSymbols"/>
              </a:rPr>
              <a:t>§</a:t>
            </a:r>
            <a:r>
              <a:rPr lang="en-US" sz="2800" dirty="0"/>
              <a:t>211.006 and </a:t>
            </a:r>
            <a:r>
              <a:rPr lang="en-US" sz="2800" dirty="0">
                <a:sym typeface="WP TypographicSymbols"/>
              </a:rPr>
              <a:t>§ </a:t>
            </a:r>
            <a:r>
              <a:rPr lang="en-US" sz="2800" dirty="0"/>
              <a:t>211.007 of the Texas Local Govt. Code.</a:t>
            </a:r>
          </a:p>
          <a:p>
            <a:pPr algn="just">
              <a:lnSpc>
                <a:spcPct val="120000"/>
              </a:lnSpc>
              <a:spcBef>
                <a:spcPts val="0"/>
              </a:spcBef>
              <a:spcAft>
                <a:spcPts val="0"/>
              </a:spcAft>
            </a:pPr>
            <a:endParaRPr lang="en-US" sz="2100" dirty="0"/>
          </a:p>
        </p:txBody>
      </p:sp>
    </p:spTree>
    <p:extLst>
      <p:ext uri="{BB962C8B-B14F-4D97-AF65-F5344CB8AC3E}">
        <p14:creationId xmlns:p14="http://schemas.microsoft.com/office/powerpoint/2010/main" val="142980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4823"/>
            <a:ext cx="5334000" cy="6902823"/>
          </a:xfrm>
          <a:prstGeom prst="rect">
            <a:avLst/>
          </a:prstGeom>
          <a:ln>
            <a:solidFill>
              <a:schemeClr val="tx1"/>
            </a:solidFill>
          </a:ln>
        </p:spPr>
      </p:pic>
    </p:spTree>
    <p:extLst>
      <p:ext uri="{BB962C8B-B14F-4D97-AF65-F5344CB8AC3E}">
        <p14:creationId xmlns:p14="http://schemas.microsoft.com/office/powerpoint/2010/main" val="337024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10160000" cy="892175"/>
          </a:xfrm>
        </p:spPr>
        <p:txBody>
          <a:bodyPr/>
          <a:lstStyle/>
          <a:p>
            <a:r>
              <a:rPr lang="en-US" sz="4000" dirty="0"/>
              <a:t>Fifth Amendment</a:t>
            </a:r>
          </a:p>
        </p:txBody>
      </p:sp>
      <p:sp>
        <p:nvSpPr>
          <p:cNvPr id="3" name="Content Placeholder 2"/>
          <p:cNvSpPr>
            <a:spLocks noGrp="1"/>
          </p:cNvSpPr>
          <p:nvPr>
            <p:ph idx="1"/>
          </p:nvPr>
        </p:nvSpPr>
        <p:spPr>
          <a:xfrm>
            <a:off x="457200" y="1066800"/>
            <a:ext cx="10650538" cy="5638800"/>
          </a:xfrm>
        </p:spPr>
        <p:txBody>
          <a:bodyPr>
            <a:normAutofit/>
          </a:bodyPr>
          <a:lstStyle/>
          <a:p>
            <a:pPr marL="260747" indent="-260747">
              <a:lnSpc>
                <a:spcPct val="110000"/>
              </a:lnSpc>
              <a:spcBef>
                <a:spcPts val="0"/>
              </a:spcBef>
              <a:spcAft>
                <a:spcPts val="0"/>
              </a:spcAft>
              <a:buFont typeface="Wingdings" panose="05000000000000000000" pitchFamily="2" charset="2"/>
              <a:buChar char="q"/>
            </a:pPr>
            <a:r>
              <a:rPr lang="en-US" sz="2400" b="1" dirty="0"/>
              <a:t>5th Amendment </a:t>
            </a:r>
            <a:r>
              <a:rPr lang="en-US" sz="2400" dirty="0"/>
              <a:t>provides that private property shall not be taken for public use without just compensation.</a:t>
            </a:r>
          </a:p>
          <a:p>
            <a:pPr marL="432197" indent="-171450">
              <a:lnSpc>
                <a:spcPct val="110000"/>
              </a:lnSpc>
              <a:spcBef>
                <a:spcPts val="0"/>
              </a:spcBef>
              <a:spcAft>
                <a:spcPts val="0"/>
              </a:spcAft>
              <a:buFont typeface="Arial" panose="020B0604020202020204" pitchFamily="34" charset="0"/>
              <a:buChar char="•"/>
            </a:pPr>
            <a:r>
              <a:rPr lang="en-US" sz="2400" dirty="0"/>
              <a:t>Typically two types of claims for a taking by a municipality.  One involves an actual </a:t>
            </a:r>
            <a:r>
              <a:rPr lang="en-US" sz="2400" b="1" dirty="0"/>
              <a:t>physical invasion </a:t>
            </a:r>
            <a:r>
              <a:rPr lang="en-US" sz="2400" dirty="0"/>
              <a:t>of private property, other a </a:t>
            </a:r>
            <a:r>
              <a:rPr lang="en-US" sz="2400" b="1" dirty="0"/>
              <a:t>diminution in development rights </a:t>
            </a:r>
            <a:r>
              <a:rPr lang="en-US" sz="2400" dirty="0"/>
              <a:t>on property by virtue of some regulatory action taken by city. </a:t>
            </a:r>
          </a:p>
          <a:p>
            <a:pPr marL="432197" lvl="1" indent="0">
              <a:lnSpc>
                <a:spcPct val="110000"/>
              </a:lnSpc>
              <a:spcBef>
                <a:spcPts val="0"/>
              </a:spcBef>
              <a:spcAft>
                <a:spcPts val="0"/>
              </a:spcAft>
              <a:buNone/>
            </a:pPr>
            <a:r>
              <a:rPr lang="en-US" sz="2400" dirty="0"/>
              <a:t>-- </a:t>
            </a:r>
            <a:endParaRPr lang="en-US" sz="2400" b="1" dirty="0"/>
          </a:p>
          <a:p>
            <a:pPr>
              <a:lnSpc>
                <a:spcPct val="110000"/>
              </a:lnSpc>
              <a:spcBef>
                <a:spcPts val="0"/>
              </a:spcBef>
              <a:spcAft>
                <a:spcPts val="0"/>
              </a:spcAft>
            </a:pPr>
            <a:r>
              <a:rPr lang="en-US" sz="2400" b="1" dirty="0"/>
              <a:t>Illustration:</a:t>
            </a:r>
            <a:r>
              <a:rPr lang="en-US" sz="2400" dirty="0"/>
              <a:t>  City passes ordinance which requires a landowner permit of a very small cable TV connection box and connection by company upon payment to property owner of a nominal fee.</a:t>
            </a:r>
          </a:p>
          <a:p>
            <a:pPr>
              <a:lnSpc>
                <a:spcPct val="110000"/>
              </a:lnSpc>
              <a:spcBef>
                <a:spcPts val="0"/>
              </a:spcBef>
              <a:spcAft>
                <a:spcPts val="0"/>
              </a:spcAft>
            </a:pPr>
            <a:r>
              <a:rPr lang="en-US" sz="2400" dirty="0"/>
              <a:t> </a:t>
            </a:r>
            <a:br>
              <a:rPr lang="en-US" sz="2400" dirty="0"/>
            </a:br>
            <a:r>
              <a:rPr lang="en-US" sz="2400" i="1" dirty="0"/>
              <a:t>See </a:t>
            </a:r>
            <a:r>
              <a:rPr lang="en-US" sz="2400" i="1" dirty="0" err="1"/>
              <a:t>Loretto</a:t>
            </a:r>
            <a:r>
              <a:rPr lang="en-US" sz="2400" i="1" dirty="0"/>
              <a:t> v. Teleprompter Manhattan CATV Corp.</a:t>
            </a:r>
            <a:r>
              <a:rPr lang="en-US" sz="2400" dirty="0"/>
              <a:t>, 458 U.S.  419 (1982).</a:t>
            </a:r>
          </a:p>
          <a:p>
            <a:pPr>
              <a:lnSpc>
                <a:spcPct val="110000"/>
              </a:lnSpc>
              <a:spcBef>
                <a:spcPts val="0"/>
              </a:spcBef>
              <a:spcAft>
                <a:spcPts val="0"/>
              </a:spcAft>
            </a:pPr>
            <a:endParaRPr lang="en-US" dirty="0"/>
          </a:p>
        </p:txBody>
      </p:sp>
      <p:pic>
        <p:nvPicPr>
          <p:cNvPr id="6" name="Picture 5"/>
          <p:cNvPicPr>
            <a:picLocks noChangeAspect="1"/>
          </p:cNvPicPr>
          <p:nvPr/>
        </p:nvPicPr>
        <p:blipFill>
          <a:blip r:embed="rId3"/>
          <a:stretch>
            <a:fillRect/>
          </a:stretch>
        </p:blipFill>
        <p:spPr>
          <a:xfrm>
            <a:off x="9601200" y="5334000"/>
            <a:ext cx="1282048" cy="1276350"/>
          </a:xfrm>
          <a:prstGeom prst="rect">
            <a:avLst/>
          </a:prstGeom>
        </p:spPr>
      </p:pic>
    </p:spTree>
    <p:extLst>
      <p:ext uri="{BB962C8B-B14F-4D97-AF65-F5344CB8AC3E}">
        <p14:creationId xmlns:p14="http://schemas.microsoft.com/office/powerpoint/2010/main" val="875452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200" y="76200"/>
            <a:ext cx="10160000" cy="892175"/>
          </a:xfrm>
        </p:spPr>
        <p:txBody>
          <a:bodyPr/>
          <a:lstStyle/>
          <a:p>
            <a:r>
              <a:rPr lang="en-US" sz="4000" dirty="0"/>
              <a:t>First Amendment</a:t>
            </a:r>
          </a:p>
        </p:txBody>
      </p:sp>
      <p:sp>
        <p:nvSpPr>
          <p:cNvPr id="3" name="Content Placeholder 2"/>
          <p:cNvSpPr>
            <a:spLocks noGrp="1"/>
          </p:cNvSpPr>
          <p:nvPr>
            <p:ph idx="1"/>
          </p:nvPr>
        </p:nvSpPr>
        <p:spPr>
          <a:xfrm>
            <a:off x="443030" y="1172482"/>
            <a:ext cx="10134600" cy="3780518"/>
          </a:xfrm>
        </p:spPr>
        <p:txBody>
          <a:bodyPr>
            <a:noAutofit/>
          </a:bodyPr>
          <a:lstStyle/>
          <a:p>
            <a:pPr marL="457200" lvl="1" indent="0">
              <a:spcBef>
                <a:spcPts val="0"/>
              </a:spcBef>
              <a:spcAft>
                <a:spcPts val="0"/>
              </a:spcAft>
              <a:buNone/>
            </a:pPr>
            <a:r>
              <a:rPr lang="en-US" sz="2800" b="1" dirty="0"/>
              <a:t>1st Amendment </a:t>
            </a:r>
            <a:r>
              <a:rPr lang="en-US" sz="2800" dirty="0"/>
              <a:t>provides that congress shall make no law respecting an establishment of religion, or prohibiting the free exercise thereof; or abridging the freedom of speech, or of the press; or the right of the people peaceably to assemble, and to petition the Government for a redress of grievances.</a:t>
            </a:r>
          </a:p>
          <a:p>
            <a:pPr>
              <a:spcBef>
                <a:spcPts val="0"/>
              </a:spcBef>
              <a:spcAft>
                <a:spcPts val="0"/>
              </a:spcAft>
              <a:buFont typeface="+mj-lt"/>
              <a:buAutoNum type="arabicPeriod"/>
            </a:pPr>
            <a:endParaRPr lang="en-US" sz="2400" dirty="0"/>
          </a:p>
          <a:p>
            <a:endParaRPr lang="en-US" sz="2400" dirty="0"/>
          </a:p>
        </p:txBody>
      </p:sp>
      <p:pic>
        <p:nvPicPr>
          <p:cNvPr id="4" name="Picture 2" descr="Image result for church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772621"/>
            <a:ext cx="1569600" cy="27043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248400" y="4218635"/>
            <a:ext cx="2591257" cy="1953565"/>
          </a:xfrm>
          <a:prstGeom prst="rect">
            <a:avLst/>
          </a:prstGeom>
        </p:spPr>
      </p:pic>
      <p:sp>
        <p:nvSpPr>
          <p:cNvPr id="6" name="TextBox 5"/>
          <p:cNvSpPr txBox="1"/>
          <p:nvPr/>
        </p:nvSpPr>
        <p:spPr>
          <a:xfrm>
            <a:off x="5161517" y="4578326"/>
            <a:ext cx="697627" cy="1015663"/>
          </a:xfrm>
          <a:prstGeom prst="rect">
            <a:avLst/>
          </a:prstGeom>
          <a:noFill/>
        </p:spPr>
        <p:txBody>
          <a:bodyPr wrap="none" rtlCol="0">
            <a:spAutoFit/>
          </a:bodyPr>
          <a:lstStyle/>
          <a:p>
            <a:r>
              <a:rPr lang="en-US" sz="6000" dirty="0">
                <a:solidFill>
                  <a:srgbClr val="006699"/>
                </a:solidFill>
              </a:rPr>
              <a:t>&amp;</a:t>
            </a:r>
          </a:p>
        </p:txBody>
      </p:sp>
    </p:spTree>
    <p:extLst>
      <p:ext uri="{BB962C8B-B14F-4D97-AF65-F5344CB8AC3E}">
        <p14:creationId xmlns:p14="http://schemas.microsoft.com/office/powerpoint/2010/main" val="656630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Factors to Consider in Making a Land Use Decision</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92834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447800" y="0"/>
            <a:ext cx="10160000" cy="7790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rgbClr val="006699"/>
                </a:solidFill>
                <a:latin typeface="+mj-lt"/>
                <a:ea typeface="+mj-ea"/>
                <a:cs typeface="+mj-cs"/>
              </a:defRPr>
            </a:lvl1pPr>
            <a:lvl2pPr algn="l" rtl="0" eaLnBrk="0" fontAlgn="base" hangingPunct="0">
              <a:spcBef>
                <a:spcPct val="0"/>
              </a:spcBef>
              <a:spcAft>
                <a:spcPct val="0"/>
              </a:spcAft>
              <a:defRPr sz="2800" b="1">
                <a:solidFill>
                  <a:srgbClr val="006699"/>
                </a:solidFill>
                <a:latin typeface="Verdana" pitchFamily="34" charset="0"/>
                <a:ea typeface="ＭＳ Ｐゴシック" pitchFamily="-76" charset="-128"/>
              </a:defRPr>
            </a:lvl2pPr>
            <a:lvl3pPr algn="l" rtl="0" eaLnBrk="0" fontAlgn="base" hangingPunct="0">
              <a:spcBef>
                <a:spcPct val="0"/>
              </a:spcBef>
              <a:spcAft>
                <a:spcPct val="0"/>
              </a:spcAft>
              <a:defRPr sz="2800" b="1">
                <a:solidFill>
                  <a:srgbClr val="006699"/>
                </a:solidFill>
                <a:latin typeface="Verdana" pitchFamily="34" charset="0"/>
                <a:ea typeface="ＭＳ Ｐゴシック" pitchFamily="-76" charset="-128"/>
              </a:defRPr>
            </a:lvl3pPr>
            <a:lvl4pPr algn="l" rtl="0" eaLnBrk="0" fontAlgn="base" hangingPunct="0">
              <a:spcBef>
                <a:spcPct val="0"/>
              </a:spcBef>
              <a:spcAft>
                <a:spcPct val="0"/>
              </a:spcAft>
              <a:defRPr sz="2800" b="1">
                <a:solidFill>
                  <a:srgbClr val="006699"/>
                </a:solidFill>
                <a:latin typeface="Verdana" pitchFamily="34" charset="0"/>
                <a:ea typeface="ＭＳ Ｐゴシック" pitchFamily="-76" charset="-128"/>
              </a:defRPr>
            </a:lvl4pPr>
            <a:lvl5pPr algn="l" rtl="0" eaLnBrk="0" fontAlgn="base" hangingPunct="0">
              <a:spcBef>
                <a:spcPct val="0"/>
              </a:spcBef>
              <a:spcAft>
                <a:spcPct val="0"/>
              </a:spcAft>
              <a:defRPr sz="2800" b="1">
                <a:solidFill>
                  <a:srgbClr val="006699"/>
                </a:solidFill>
                <a:latin typeface="Verdana" pitchFamily="34" charset="0"/>
                <a:ea typeface="ＭＳ Ｐゴシック" pitchFamily="-76" charset="-128"/>
              </a:defRPr>
            </a:lvl5pPr>
            <a:lvl6pPr marL="457200" algn="l" rtl="0" fontAlgn="base">
              <a:spcBef>
                <a:spcPct val="0"/>
              </a:spcBef>
              <a:spcAft>
                <a:spcPct val="0"/>
              </a:spcAft>
              <a:defRPr sz="2800" b="1">
                <a:solidFill>
                  <a:srgbClr val="006699"/>
                </a:solidFill>
                <a:latin typeface="Verdana" pitchFamily="34" charset="0"/>
                <a:ea typeface="ＭＳ Ｐゴシック" pitchFamily="-76" charset="-128"/>
              </a:defRPr>
            </a:lvl6pPr>
            <a:lvl7pPr marL="914400" algn="l" rtl="0" fontAlgn="base">
              <a:spcBef>
                <a:spcPct val="0"/>
              </a:spcBef>
              <a:spcAft>
                <a:spcPct val="0"/>
              </a:spcAft>
              <a:defRPr sz="2800" b="1">
                <a:solidFill>
                  <a:srgbClr val="006699"/>
                </a:solidFill>
                <a:latin typeface="Verdana" pitchFamily="34" charset="0"/>
                <a:ea typeface="ＭＳ Ｐゴシック" pitchFamily="-76" charset="-128"/>
              </a:defRPr>
            </a:lvl7pPr>
            <a:lvl8pPr marL="1371600" algn="l" rtl="0" fontAlgn="base">
              <a:spcBef>
                <a:spcPct val="0"/>
              </a:spcBef>
              <a:spcAft>
                <a:spcPct val="0"/>
              </a:spcAft>
              <a:defRPr sz="2800" b="1">
                <a:solidFill>
                  <a:srgbClr val="006699"/>
                </a:solidFill>
                <a:latin typeface="Verdana" pitchFamily="34" charset="0"/>
                <a:ea typeface="ＭＳ Ｐゴシック" pitchFamily="-76" charset="-128"/>
              </a:defRPr>
            </a:lvl8pPr>
            <a:lvl9pPr marL="1828800" algn="l" rtl="0" fontAlgn="base">
              <a:spcBef>
                <a:spcPct val="0"/>
              </a:spcBef>
              <a:spcAft>
                <a:spcPct val="0"/>
              </a:spcAft>
              <a:defRPr sz="2800" b="1">
                <a:solidFill>
                  <a:srgbClr val="006699"/>
                </a:solidFill>
                <a:latin typeface="Verdana" pitchFamily="34" charset="0"/>
                <a:ea typeface="ＭＳ Ｐゴシック" pitchFamily="-76" charset="-128"/>
              </a:defRPr>
            </a:lvl9pPr>
          </a:lstStyle>
          <a:p>
            <a:r>
              <a:rPr lang="en-US" sz="3600" kern="0" dirty="0"/>
              <a:t>Secondary Effects of Proposed Use?</a:t>
            </a:r>
          </a:p>
        </p:txBody>
      </p:sp>
      <p:sp>
        <p:nvSpPr>
          <p:cNvPr id="5" name="Content Placeholder 2"/>
          <p:cNvSpPr txBox="1">
            <a:spLocks/>
          </p:cNvSpPr>
          <p:nvPr/>
        </p:nvSpPr>
        <p:spPr bwMode="auto">
          <a:xfrm>
            <a:off x="956733" y="990600"/>
            <a:ext cx="10160000" cy="3452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Wingdings" pitchFamily="2" charset="2"/>
              <a:buChar char="•"/>
              <a:defRPr sz="3200">
                <a:solidFill>
                  <a:srgbClr val="006699"/>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006699"/>
                </a:solidFill>
                <a:latin typeface="+mn-lt"/>
                <a:ea typeface="+mn-ea"/>
              </a:defRPr>
            </a:lvl2pPr>
            <a:lvl3pPr marL="1143000" indent="-228600" algn="l" rtl="0" eaLnBrk="0" fontAlgn="base" hangingPunct="0">
              <a:spcBef>
                <a:spcPct val="20000"/>
              </a:spcBef>
              <a:spcAft>
                <a:spcPct val="0"/>
              </a:spcAft>
              <a:buFont typeface="Wingdings" pitchFamily="2" charset="2"/>
              <a:buChar char="§"/>
              <a:defRPr sz="1600">
                <a:solidFill>
                  <a:srgbClr val="006699"/>
                </a:solidFill>
                <a:latin typeface="+mn-lt"/>
                <a:ea typeface="+mn-ea"/>
              </a:defRPr>
            </a:lvl3pPr>
            <a:lvl4pPr marL="1600200" indent="-228600" algn="l" rtl="0" eaLnBrk="0" fontAlgn="base" hangingPunct="0">
              <a:spcBef>
                <a:spcPct val="20000"/>
              </a:spcBef>
              <a:spcAft>
                <a:spcPct val="0"/>
              </a:spcAft>
              <a:buFont typeface="Wingdings" pitchFamily="2" charset="2"/>
              <a:buChar char="§"/>
              <a:defRPr sz="1600">
                <a:solidFill>
                  <a:srgbClr val="006699"/>
                </a:solidFill>
                <a:latin typeface="+mn-lt"/>
                <a:ea typeface="+mn-ea"/>
              </a:defRPr>
            </a:lvl4pPr>
            <a:lvl5pPr marL="2057400" indent="-228600" algn="l" rtl="0" eaLnBrk="0" fontAlgn="base" hangingPunct="0">
              <a:spcBef>
                <a:spcPct val="20000"/>
              </a:spcBef>
              <a:spcAft>
                <a:spcPct val="0"/>
              </a:spcAft>
              <a:buFont typeface="Wingdings" pitchFamily="2" charset="2"/>
              <a:buChar char="§"/>
              <a:defRPr sz="1600">
                <a:solidFill>
                  <a:srgbClr val="006699"/>
                </a:solidFill>
                <a:latin typeface="+mn-lt"/>
                <a:ea typeface="+mn-ea"/>
              </a:defRPr>
            </a:lvl5pPr>
            <a:lvl6pPr marL="2514600" indent="-228600" algn="l" rtl="0" fontAlgn="base">
              <a:spcBef>
                <a:spcPct val="20000"/>
              </a:spcBef>
              <a:spcAft>
                <a:spcPct val="0"/>
              </a:spcAft>
              <a:buFont typeface="Wingdings" pitchFamily="2" charset="2"/>
              <a:buChar char="§"/>
              <a:defRPr sz="1600">
                <a:solidFill>
                  <a:srgbClr val="006699"/>
                </a:solidFill>
                <a:latin typeface="+mn-lt"/>
                <a:ea typeface="+mn-ea"/>
              </a:defRPr>
            </a:lvl6pPr>
            <a:lvl7pPr marL="2971800" indent="-228600" algn="l" rtl="0" fontAlgn="base">
              <a:spcBef>
                <a:spcPct val="20000"/>
              </a:spcBef>
              <a:spcAft>
                <a:spcPct val="0"/>
              </a:spcAft>
              <a:buFont typeface="Wingdings" pitchFamily="2" charset="2"/>
              <a:buChar char="§"/>
              <a:defRPr sz="1600">
                <a:solidFill>
                  <a:srgbClr val="006699"/>
                </a:solidFill>
                <a:latin typeface="+mn-lt"/>
                <a:ea typeface="+mn-ea"/>
              </a:defRPr>
            </a:lvl7pPr>
            <a:lvl8pPr marL="3429000" indent="-228600" algn="l" rtl="0" fontAlgn="base">
              <a:spcBef>
                <a:spcPct val="20000"/>
              </a:spcBef>
              <a:spcAft>
                <a:spcPct val="0"/>
              </a:spcAft>
              <a:buFont typeface="Wingdings" pitchFamily="2" charset="2"/>
              <a:buChar char="§"/>
              <a:defRPr sz="1600">
                <a:solidFill>
                  <a:srgbClr val="006699"/>
                </a:solidFill>
                <a:latin typeface="+mn-lt"/>
                <a:ea typeface="+mn-ea"/>
              </a:defRPr>
            </a:lvl8pPr>
            <a:lvl9pPr marL="3886200" indent="-228600" algn="l" rtl="0" fontAlgn="base">
              <a:spcBef>
                <a:spcPct val="20000"/>
              </a:spcBef>
              <a:spcAft>
                <a:spcPct val="0"/>
              </a:spcAft>
              <a:buFont typeface="Wingdings" pitchFamily="2" charset="2"/>
              <a:buChar char="§"/>
              <a:defRPr sz="1600">
                <a:solidFill>
                  <a:srgbClr val="006699"/>
                </a:solidFill>
                <a:latin typeface="+mn-lt"/>
                <a:ea typeface="+mn-ea"/>
              </a:defRPr>
            </a:lvl9pPr>
          </a:lstStyle>
          <a:p>
            <a:r>
              <a:rPr lang="en-US" sz="2800" kern="0" dirty="0"/>
              <a:t>Decisions on zoning applications should be made based on an analysis of impact of proposed use on neighborhood and on city as a whole.  Such factors include traffic impacts, noise, light, air, crime, and facilitation of adequate provision of water, sewers, schools, parks and other public requirements.  See </a:t>
            </a:r>
            <a:r>
              <a:rPr lang="en-US" sz="2800" kern="0" dirty="0">
                <a:sym typeface="WP TypographicSymbols"/>
              </a:rPr>
              <a:t>§</a:t>
            </a:r>
            <a:r>
              <a:rPr lang="en-US" sz="2800" kern="0" dirty="0"/>
              <a:t>211.004 of the T</a:t>
            </a:r>
            <a:r>
              <a:rPr lang="en-US" sz="2800" kern="0" cap="small" dirty="0"/>
              <a:t>exas</a:t>
            </a:r>
            <a:r>
              <a:rPr lang="en-US" sz="2800" kern="0" dirty="0"/>
              <a:t> L</a:t>
            </a:r>
            <a:r>
              <a:rPr lang="en-US" sz="2800" kern="0" cap="small" dirty="0"/>
              <a:t>ocal</a:t>
            </a:r>
            <a:r>
              <a:rPr lang="en-US" sz="2800" kern="0" dirty="0"/>
              <a:t> G</a:t>
            </a:r>
            <a:r>
              <a:rPr lang="en-US" sz="2800" kern="0" cap="small" dirty="0"/>
              <a:t>ovt</a:t>
            </a:r>
            <a:r>
              <a:rPr lang="en-US" sz="2800" kern="0" dirty="0"/>
              <a:t>. C</a:t>
            </a:r>
            <a:r>
              <a:rPr lang="en-US" sz="2800" kern="0" cap="small" dirty="0"/>
              <a:t>ode</a:t>
            </a:r>
            <a:r>
              <a:rPr lang="en-US" sz="2800" kern="0" dirty="0"/>
              <a:t>. </a:t>
            </a:r>
          </a:p>
          <a:p>
            <a:pPr algn="just"/>
            <a:endParaRPr lang="en-US" sz="1950" kern="0" dirty="0"/>
          </a:p>
        </p:txBody>
      </p:sp>
      <p:pic>
        <p:nvPicPr>
          <p:cNvPr id="6" name="Picture 5"/>
          <p:cNvPicPr>
            <a:picLocks noChangeAspect="1"/>
          </p:cNvPicPr>
          <p:nvPr/>
        </p:nvPicPr>
        <p:blipFill>
          <a:blip r:embed="rId3"/>
          <a:stretch>
            <a:fillRect/>
          </a:stretch>
        </p:blipFill>
        <p:spPr>
          <a:xfrm>
            <a:off x="5962589" y="4442729"/>
            <a:ext cx="5109054" cy="2383187"/>
          </a:xfrm>
          <a:prstGeom prst="rect">
            <a:avLst/>
          </a:prstGeom>
        </p:spPr>
      </p:pic>
    </p:spTree>
    <p:extLst>
      <p:ext uri="{BB962C8B-B14F-4D97-AF65-F5344CB8AC3E}">
        <p14:creationId xmlns:p14="http://schemas.microsoft.com/office/powerpoint/2010/main" val="3795910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10160000" cy="892175"/>
          </a:xfrm>
        </p:spPr>
        <p:txBody>
          <a:bodyPr/>
          <a:lstStyle/>
          <a:p>
            <a:r>
              <a:rPr lang="en-US" sz="4000" dirty="0"/>
              <a:t>Reasonable Use of the Property? </a:t>
            </a:r>
          </a:p>
        </p:txBody>
      </p:sp>
      <p:sp>
        <p:nvSpPr>
          <p:cNvPr id="3" name="Content Placeholder 2"/>
          <p:cNvSpPr>
            <a:spLocks noGrp="1"/>
          </p:cNvSpPr>
          <p:nvPr>
            <p:ph idx="1"/>
          </p:nvPr>
        </p:nvSpPr>
        <p:spPr>
          <a:xfrm>
            <a:off x="381000" y="1219200"/>
            <a:ext cx="10287000" cy="3130549"/>
          </a:xfrm>
        </p:spPr>
        <p:txBody>
          <a:bodyPr>
            <a:normAutofit/>
          </a:bodyPr>
          <a:lstStyle/>
          <a:p>
            <a:pPr algn="just">
              <a:lnSpc>
                <a:spcPct val="120000"/>
              </a:lnSpc>
              <a:spcBef>
                <a:spcPts val="0"/>
              </a:spcBef>
              <a:spcAft>
                <a:spcPts val="0"/>
              </a:spcAft>
            </a:pPr>
            <a:r>
              <a:rPr lang="en-US" sz="2400" dirty="0"/>
              <a:t>Any zoning regulation by a municipality must provide a property owner with a reasonable use of the property.  Does the proposed regulation allow the property owner a reasonable use of the property?</a:t>
            </a:r>
          </a:p>
          <a:p>
            <a:pPr algn="just"/>
            <a:endParaRPr lang="en-US" sz="1950" dirty="0"/>
          </a:p>
          <a:p>
            <a:pPr algn="just"/>
            <a:endParaRPr lang="en-US" sz="1950" dirty="0"/>
          </a:p>
        </p:txBody>
      </p:sp>
      <p:pic>
        <p:nvPicPr>
          <p:cNvPr id="4" name="Picture 3" title="Photo: Freedom Center of Missouri"/>
          <p:cNvPicPr>
            <a:picLocks noChangeAspect="1"/>
          </p:cNvPicPr>
          <p:nvPr/>
        </p:nvPicPr>
        <p:blipFill>
          <a:blip r:embed="rId3"/>
          <a:stretch>
            <a:fillRect/>
          </a:stretch>
        </p:blipFill>
        <p:spPr>
          <a:xfrm>
            <a:off x="4441295" y="2894866"/>
            <a:ext cx="6455305" cy="35821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6036732" y="6477000"/>
            <a:ext cx="2205038" cy="246221"/>
          </a:xfrm>
          <a:prstGeom prst="rect">
            <a:avLst/>
          </a:prstGeom>
          <a:noFill/>
        </p:spPr>
        <p:txBody>
          <a:bodyPr wrap="square" rtlCol="0">
            <a:spAutoFit/>
          </a:bodyPr>
          <a:lstStyle/>
          <a:p>
            <a:r>
              <a:rPr lang="en-US" sz="1000" dirty="0"/>
              <a:t>Photo: Freedom Center of Missouri</a:t>
            </a:r>
          </a:p>
        </p:txBody>
      </p:sp>
    </p:spTree>
    <p:extLst>
      <p:ext uri="{BB962C8B-B14F-4D97-AF65-F5344CB8AC3E}">
        <p14:creationId xmlns:p14="http://schemas.microsoft.com/office/powerpoint/2010/main" val="4204690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00" y="0"/>
            <a:ext cx="10160000" cy="892175"/>
          </a:xfrm>
        </p:spPr>
        <p:txBody>
          <a:bodyPr>
            <a:normAutofit fontScale="90000"/>
          </a:bodyPr>
          <a:lstStyle/>
          <a:p>
            <a:r>
              <a:rPr lang="en-US" dirty="0"/>
              <a:t>Vested Rights </a:t>
            </a:r>
            <a:r>
              <a:rPr lang="en-US" dirty="0">
                <a:sym typeface="WP TypographicSymbols"/>
              </a:rPr>
              <a:t>-</a:t>
            </a:r>
            <a:r>
              <a:rPr lang="en-US" dirty="0"/>
              <a:t> Ch. 245 of the </a:t>
            </a:r>
            <a:r>
              <a:rPr lang="en-US" cap="small" dirty="0"/>
              <a:t>Texas Local Govt. Code</a:t>
            </a:r>
            <a:r>
              <a:rPr lang="en-US" dirty="0"/>
              <a:t>.</a:t>
            </a:r>
          </a:p>
        </p:txBody>
      </p:sp>
      <p:sp>
        <p:nvSpPr>
          <p:cNvPr id="3" name="Content Placeholder 2"/>
          <p:cNvSpPr>
            <a:spLocks noGrp="1"/>
          </p:cNvSpPr>
          <p:nvPr>
            <p:ph idx="1"/>
          </p:nvPr>
        </p:nvSpPr>
        <p:spPr>
          <a:xfrm>
            <a:off x="304800" y="979720"/>
            <a:ext cx="10802938" cy="4572000"/>
          </a:xfrm>
        </p:spPr>
        <p:txBody>
          <a:bodyPr>
            <a:normAutofit/>
          </a:bodyPr>
          <a:lstStyle/>
          <a:p>
            <a:r>
              <a:rPr lang="en-US" sz="2800" dirty="0">
                <a:sym typeface="WP TypographicSymbols"/>
              </a:rPr>
              <a:t>§</a:t>
            </a:r>
            <a:r>
              <a:rPr lang="en-US" sz="2800" dirty="0"/>
              <a:t>245.002 -- Each regulatory agency shall consider the approval, disapproval, or conditional approval of an application for a permit solely on the basis of any orders, regulations, ordinances, rules, expiration dates, or other properly adopted requirements in effect at the time the original application for the permit is filed.</a:t>
            </a:r>
          </a:p>
          <a:p>
            <a:pPr algn="just"/>
            <a:endParaRPr lang="en-US" sz="1950" dirty="0"/>
          </a:p>
        </p:txBody>
      </p:sp>
      <p:sp>
        <p:nvSpPr>
          <p:cNvPr id="5" name="Slide Number Placeholder 4"/>
          <p:cNvSpPr>
            <a:spLocks noGrp="1"/>
          </p:cNvSpPr>
          <p:nvPr>
            <p:ph type="sldNum" sz="quarter" idx="4294967295"/>
          </p:nvPr>
        </p:nvSpPr>
        <p:spPr>
          <a:xfrm>
            <a:off x="11207750" y="5702300"/>
            <a:ext cx="984250" cy="273050"/>
          </a:xfrm>
          <a:prstGeom prst="rect">
            <a:avLst/>
          </a:prstGeom>
        </p:spPr>
        <p:txBody>
          <a:bodyPr/>
          <a:lstStyle/>
          <a:p>
            <a:fld id="{4CE482DC-2269-4F26-9D2A-7E44B1A4CD85}" type="slidenum">
              <a:rPr lang="en-US" smtClean="0"/>
              <a:t>25</a:t>
            </a:fld>
            <a:endParaRPr lang="en-US" dirty="0"/>
          </a:p>
        </p:txBody>
      </p:sp>
      <p:pic>
        <p:nvPicPr>
          <p:cNvPr id="10" name="Picture 9"/>
          <p:cNvPicPr>
            <a:picLocks noChangeAspect="1"/>
          </p:cNvPicPr>
          <p:nvPr/>
        </p:nvPicPr>
        <p:blipFill>
          <a:blip r:embed="rId3"/>
          <a:stretch>
            <a:fillRect/>
          </a:stretch>
        </p:blipFill>
        <p:spPr>
          <a:xfrm>
            <a:off x="2262187" y="3657600"/>
            <a:ext cx="6600826" cy="3200400"/>
          </a:xfrm>
          <a:prstGeom prst="rect">
            <a:avLst/>
          </a:prstGeom>
        </p:spPr>
      </p:pic>
      <p:sp>
        <p:nvSpPr>
          <p:cNvPr id="11" name="Right Arrow 10"/>
          <p:cNvSpPr/>
          <p:nvPr/>
        </p:nvSpPr>
        <p:spPr bwMode="auto">
          <a:xfrm rot="8944612">
            <a:off x="8772671" y="4326282"/>
            <a:ext cx="1905000" cy="10668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ＭＳ Ｐゴシック" pitchFamily="-76" charset="-128"/>
            </a:endParaRPr>
          </a:p>
        </p:txBody>
      </p:sp>
    </p:spTree>
    <p:extLst>
      <p:ext uri="{BB962C8B-B14F-4D97-AF65-F5344CB8AC3E}">
        <p14:creationId xmlns:p14="http://schemas.microsoft.com/office/powerpoint/2010/main" val="3978449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2" name="Rectangle 4"/>
          <p:cNvSpPr>
            <a:spLocks noGrp="1" noChangeArrowheads="1"/>
          </p:cNvSpPr>
          <p:nvPr>
            <p:ph type="title"/>
          </p:nvPr>
        </p:nvSpPr>
        <p:spPr bwMode="auto">
          <a:xfrm>
            <a:off x="1447800" y="152400"/>
            <a:ext cx="9050288" cy="238555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z="4000" dirty="0"/>
              <a:t>Zoning Ordinance Components</a:t>
            </a:r>
            <a:br>
              <a:rPr lang="en-US" altLang="en-US" dirty="0"/>
            </a:br>
            <a:br>
              <a:rPr lang="en-US" altLang="en-US" sz="1200" dirty="0"/>
            </a:br>
            <a:r>
              <a:rPr lang="en-US" altLang="en-US" b="0" dirty="0">
                <a:latin typeface="+mn-lt"/>
              </a:rPr>
              <a:t>Use regulations</a:t>
            </a:r>
            <a:br>
              <a:rPr lang="en-US" altLang="en-US" b="0" dirty="0">
                <a:latin typeface="+mn-lt"/>
              </a:rPr>
            </a:br>
            <a:r>
              <a:rPr lang="en-US" altLang="en-US" b="0" dirty="0">
                <a:latin typeface="+mn-lt"/>
              </a:rPr>
              <a:t>Districts</a:t>
            </a:r>
            <a:br>
              <a:rPr lang="en-US" altLang="en-US" b="0" dirty="0">
                <a:latin typeface="+mn-lt"/>
              </a:rPr>
            </a:br>
            <a:r>
              <a:rPr lang="en-US" altLang="en-US" b="0" dirty="0">
                <a:latin typeface="+mn-lt"/>
              </a:rPr>
              <a:t>Procedures</a:t>
            </a:r>
            <a:br>
              <a:rPr lang="en-US" altLang="en-US" b="0" dirty="0">
                <a:latin typeface="+mn-lt"/>
              </a:rPr>
            </a:br>
            <a:r>
              <a:rPr lang="en-US" altLang="en-US" b="0" dirty="0">
                <a:latin typeface="+mn-lt"/>
              </a:rPr>
              <a:t>Development Standards</a:t>
            </a:r>
            <a:br>
              <a:rPr lang="en-US" altLang="en-US" sz="4000" b="0" dirty="0">
                <a:latin typeface="+mn-lt"/>
              </a:rPr>
            </a:br>
            <a:br>
              <a:rPr lang="en-US" altLang="en-US" sz="4000" dirty="0">
                <a:solidFill>
                  <a:schemeClr val="tx1"/>
                </a:solidFill>
                <a:latin typeface="Garamond" panose="02020404030301010803" pitchFamily="18" charset="0"/>
              </a:rPr>
            </a:br>
            <a:r>
              <a:rPr lang="en-US" altLang="en-US" sz="4000" dirty="0">
                <a:solidFill>
                  <a:schemeClr val="tx1"/>
                </a:solidFill>
              </a:rPr>
              <a:t>	</a:t>
            </a:r>
          </a:p>
        </p:txBody>
      </p:sp>
      <p:sp>
        <p:nvSpPr>
          <p:cNvPr id="1502210" name="Rectangle 2"/>
          <p:cNvSpPr>
            <a:spLocks noGrp="1" noChangeArrowheads="1"/>
          </p:cNvSpPr>
          <p:nvPr>
            <p:ph sz="half" idx="1"/>
          </p:nvPr>
        </p:nvSpPr>
        <p:spPr>
          <a:xfrm>
            <a:off x="1452716" y="2895600"/>
            <a:ext cx="3200400" cy="3006725"/>
          </a:xfrm>
        </p:spPr>
        <p:txBody>
          <a:bodyPr/>
          <a:lstStyle/>
          <a:p>
            <a:pPr lvl="2">
              <a:buFont typeface="Arial" charset="0"/>
              <a:buNone/>
            </a:pPr>
            <a:r>
              <a:rPr lang="en-US" altLang="en-US" sz="2400" dirty="0"/>
              <a:t>Lot area</a:t>
            </a:r>
          </a:p>
          <a:p>
            <a:pPr lvl="2">
              <a:buFont typeface="Arial" charset="0"/>
              <a:buNone/>
            </a:pPr>
            <a:r>
              <a:rPr lang="en-US" altLang="en-US" sz="2400" dirty="0"/>
              <a:t>Setbacks</a:t>
            </a:r>
          </a:p>
          <a:p>
            <a:pPr lvl="2">
              <a:buFont typeface="Arial" charset="0"/>
              <a:buNone/>
            </a:pPr>
            <a:r>
              <a:rPr lang="en-US" altLang="en-US" sz="2400" dirty="0"/>
              <a:t>Lot width</a:t>
            </a:r>
          </a:p>
          <a:p>
            <a:pPr lvl="2">
              <a:buFont typeface="Arial" charset="0"/>
              <a:buNone/>
            </a:pPr>
            <a:r>
              <a:rPr lang="en-US" altLang="en-US" sz="2400" dirty="0"/>
              <a:t>Heights</a:t>
            </a:r>
          </a:p>
          <a:p>
            <a:pPr lvl="2">
              <a:buFont typeface="Arial" charset="0"/>
              <a:buNone/>
            </a:pPr>
            <a:r>
              <a:rPr lang="en-US" altLang="en-US" sz="2400" dirty="0"/>
              <a:t>Dwelling area</a:t>
            </a:r>
          </a:p>
          <a:p>
            <a:pPr lvl="2">
              <a:buFont typeface="Arial" charset="0"/>
              <a:buNone/>
            </a:pPr>
            <a:r>
              <a:rPr lang="en-US" altLang="en-US" sz="2400" dirty="0"/>
              <a:t>Densities</a:t>
            </a:r>
          </a:p>
          <a:p>
            <a:pPr lvl="2">
              <a:buFont typeface="Arial" charset="0"/>
              <a:buNone/>
            </a:pPr>
            <a:r>
              <a:rPr lang="en-US" altLang="en-US" sz="2400" dirty="0"/>
              <a:t>Parking</a:t>
            </a:r>
            <a:br>
              <a:rPr lang="en-US" altLang="en-US" sz="2800" b="1" dirty="0">
                <a:solidFill>
                  <a:schemeClr val="tx1"/>
                </a:solidFill>
                <a:latin typeface="Garamond" panose="02020404030301010803" pitchFamily="18" charset="0"/>
              </a:rPr>
            </a:br>
            <a:endParaRPr lang="en-US" altLang="en-US" sz="2800" b="1" dirty="0">
              <a:solidFill>
                <a:schemeClr val="tx1"/>
              </a:solidFill>
              <a:latin typeface="Garamond" panose="02020404030301010803" pitchFamily="18" charset="0"/>
            </a:endParaRPr>
          </a:p>
        </p:txBody>
      </p:sp>
      <p:sp>
        <p:nvSpPr>
          <p:cNvPr id="1502213" name="Rectangle 5"/>
          <p:cNvSpPr>
            <a:spLocks noGrp="1" noChangeArrowheads="1"/>
          </p:cNvSpPr>
          <p:nvPr>
            <p:ph sz="half" idx="2"/>
          </p:nvPr>
        </p:nvSpPr>
        <p:spPr>
          <a:xfrm>
            <a:off x="4675187" y="2895600"/>
            <a:ext cx="5026794" cy="3006725"/>
          </a:xfrm>
        </p:spPr>
        <p:txBody>
          <a:bodyPr/>
          <a:lstStyle/>
          <a:p>
            <a:pPr>
              <a:buFont typeface="Wingdings" pitchFamily="2" charset="2"/>
              <a:buNone/>
            </a:pPr>
            <a:r>
              <a:rPr lang="en-US" altLang="en-US" sz="2400" dirty="0"/>
              <a:t>Landscaping</a:t>
            </a:r>
          </a:p>
          <a:p>
            <a:pPr>
              <a:buFont typeface="Wingdings" pitchFamily="2" charset="2"/>
              <a:buNone/>
            </a:pPr>
            <a:r>
              <a:rPr lang="en-US" altLang="en-US" sz="2400" dirty="0"/>
              <a:t>Open Space</a:t>
            </a:r>
          </a:p>
          <a:p>
            <a:pPr>
              <a:buFont typeface="Wingdings" pitchFamily="2" charset="2"/>
              <a:buNone/>
            </a:pPr>
            <a:r>
              <a:rPr lang="en-US" altLang="en-US" sz="2400" dirty="0"/>
              <a:t>Tree Preservation</a:t>
            </a:r>
          </a:p>
          <a:p>
            <a:pPr>
              <a:buFont typeface="Wingdings" pitchFamily="2" charset="2"/>
              <a:buNone/>
            </a:pPr>
            <a:r>
              <a:rPr lang="en-US" altLang="en-US" sz="2400" dirty="0"/>
              <a:t>Lighting/ Glare</a:t>
            </a:r>
          </a:p>
          <a:p>
            <a:pPr>
              <a:buFont typeface="Wingdings" pitchFamily="2" charset="2"/>
              <a:buNone/>
            </a:pPr>
            <a:r>
              <a:rPr lang="en-US" altLang="en-US" sz="2400" dirty="0"/>
              <a:t>Screening/ Fencing</a:t>
            </a:r>
          </a:p>
          <a:p>
            <a:pPr>
              <a:buFont typeface="Wingdings" pitchFamily="2" charset="2"/>
              <a:buNone/>
            </a:pPr>
            <a:r>
              <a:rPr lang="en-US" altLang="en-US" sz="2400" dirty="0"/>
              <a:t>Urban Design</a:t>
            </a:r>
          </a:p>
          <a:p>
            <a:pPr>
              <a:buFont typeface="Wingdings" pitchFamily="2" charset="2"/>
              <a:buNone/>
            </a:pPr>
            <a:r>
              <a:rPr lang="en-US" altLang="en-US" sz="2400" dirty="0"/>
              <a:t>Environmental issues</a:t>
            </a:r>
          </a:p>
          <a:p>
            <a:endParaRPr lang="en-US" altLang="en-US" sz="2400" b="1" dirty="0">
              <a:solidFill>
                <a:schemeClr val="bg2"/>
              </a:solidFill>
            </a:endParaRPr>
          </a:p>
          <a:p>
            <a:endParaRPr lang="en-US" altLang="en-US" sz="2400" dirty="0"/>
          </a:p>
        </p:txBody>
      </p:sp>
      <p:pic>
        <p:nvPicPr>
          <p:cNvPr id="2050" name="Picture 2" descr="https://encrypted-tbn2.gstatic.com/images?q=tbn:ANd9GcRnfwIr5BWyzWPjS-1-IP0vjKQES6sftjfSeIMt0zM1lwbGr5n_">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463777"/>
            <a:ext cx="4495800" cy="391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1502210">
                                            <p:txEl>
                                              <p:pRg st="0" end="0"/>
                                            </p:txEl>
                                          </p:spTgt>
                                        </p:tgtEl>
                                        <p:attrNameLst>
                                          <p:attrName>style.visibility</p:attrName>
                                        </p:attrNameLst>
                                      </p:cBhvr>
                                      <p:to>
                                        <p:strVal val="visible"/>
                                      </p:to>
                                    </p:set>
                                    <p:animEffect transition="in" filter="fade">
                                      <p:cBhvr>
                                        <p:cTn id="7" dur="1000"/>
                                        <p:tgtEl>
                                          <p:spTgt spid="15022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endCondLst>
                                    <p:cond evt="begin" delay="0">
                                      <p:tn val="5"/>
                                    </p:cond>
                                  </p:endCondLst>
                                  <p:childTnLst>
                                    <p:set>
                                      <p:cBhvr>
                                        <p:cTn id="11" dur="1" fill="hold">
                                          <p:stCondLst>
                                            <p:cond delay="0"/>
                                          </p:stCondLst>
                                        </p:cTn>
                                        <p:tgtEl>
                                          <p:spTgt spid="1502210">
                                            <p:txEl>
                                              <p:pRg st="1" end="1"/>
                                            </p:txEl>
                                          </p:spTgt>
                                        </p:tgtEl>
                                        <p:attrNameLst>
                                          <p:attrName>style.visibility</p:attrName>
                                        </p:attrNameLst>
                                      </p:cBhvr>
                                      <p:to>
                                        <p:strVal val="visible"/>
                                      </p:to>
                                    </p:set>
                                    <p:animEffect transition="in" filter="fade">
                                      <p:cBhvr>
                                        <p:cTn id="12" dur="1000"/>
                                        <p:tgtEl>
                                          <p:spTgt spid="15022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endCondLst>
                                    <p:cond evt="begin" delay="0">
                                      <p:tn val="5"/>
                                    </p:cond>
                                  </p:endCondLst>
                                  <p:childTnLst>
                                    <p:set>
                                      <p:cBhvr>
                                        <p:cTn id="16" dur="1" fill="hold">
                                          <p:stCondLst>
                                            <p:cond delay="0"/>
                                          </p:stCondLst>
                                        </p:cTn>
                                        <p:tgtEl>
                                          <p:spTgt spid="1502210">
                                            <p:txEl>
                                              <p:pRg st="2" end="2"/>
                                            </p:txEl>
                                          </p:spTgt>
                                        </p:tgtEl>
                                        <p:attrNameLst>
                                          <p:attrName>style.visibility</p:attrName>
                                        </p:attrNameLst>
                                      </p:cBhvr>
                                      <p:to>
                                        <p:strVal val="visible"/>
                                      </p:to>
                                    </p:set>
                                    <p:animEffect transition="in" filter="fade">
                                      <p:cBhvr>
                                        <p:cTn id="17" dur="1000"/>
                                        <p:tgtEl>
                                          <p:spTgt spid="15022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endCondLst>
                                    <p:cond evt="begin" delay="0">
                                      <p:tn val="5"/>
                                    </p:cond>
                                  </p:endCondLst>
                                  <p:childTnLst>
                                    <p:set>
                                      <p:cBhvr>
                                        <p:cTn id="21" dur="1" fill="hold">
                                          <p:stCondLst>
                                            <p:cond delay="0"/>
                                          </p:stCondLst>
                                        </p:cTn>
                                        <p:tgtEl>
                                          <p:spTgt spid="1502210">
                                            <p:txEl>
                                              <p:pRg st="3" end="3"/>
                                            </p:txEl>
                                          </p:spTgt>
                                        </p:tgtEl>
                                        <p:attrNameLst>
                                          <p:attrName>style.visibility</p:attrName>
                                        </p:attrNameLst>
                                      </p:cBhvr>
                                      <p:to>
                                        <p:strVal val="visible"/>
                                      </p:to>
                                    </p:set>
                                    <p:animEffect transition="in" filter="fade">
                                      <p:cBhvr>
                                        <p:cTn id="22" dur="1000"/>
                                        <p:tgtEl>
                                          <p:spTgt spid="15022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endCondLst>
                                    <p:cond evt="begin" delay="0">
                                      <p:tn val="5"/>
                                    </p:cond>
                                  </p:endCondLst>
                                  <p:childTnLst>
                                    <p:set>
                                      <p:cBhvr>
                                        <p:cTn id="26" dur="1" fill="hold">
                                          <p:stCondLst>
                                            <p:cond delay="0"/>
                                          </p:stCondLst>
                                        </p:cTn>
                                        <p:tgtEl>
                                          <p:spTgt spid="1502210">
                                            <p:txEl>
                                              <p:pRg st="4" end="4"/>
                                            </p:txEl>
                                          </p:spTgt>
                                        </p:tgtEl>
                                        <p:attrNameLst>
                                          <p:attrName>style.visibility</p:attrName>
                                        </p:attrNameLst>
                                      </p:cBhvr>
                                      <p:to>
                                        <p:strVal val="visible"/>
                                      </p:to>
                                    </p:set>
                                    <p:animEffect transition="in" filter="fade">
                                      <p:cBhvr>
                                        <p:cTn id="27" dur="1000"/>
                                        <p:tgtEl>
                                          <p:spTgt spid="150221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endCondLst>
                                    <p:cond evt="begin" delay="0">
                                      <p:tn val="5"/>
                                    </p:cond>
                                  </p:endCondLst>
                                  <p:childTnLst>
                                    <p:set>
                                      <p:cBhvr>
                                        <p:cTn id="31" dur="1" fill="hold">
                                          <p:stCondLst>
                                            <p:cond delay="0"/>
                                          </p:stCondLst>
                                        </p:cTn>
                                        <p:tgtEl>
                                          <p:spTgt spid="1502210">
                                            <p:txEl>
                                              <p:pRg st="5" end="5"/>
                                            </p:txEl>
                                          </p:spTgt>
                                        </p:tgtEl>
                                        <p:attrNameLst>
                                          <p:attrName>style.visibility</p:attrName>
                                        </p:attrNameLst>
                                      </p:cBhvr>
                                      <p:to>
                                        <p:strVal val="visible"/>
                                      </p:to>
                                    </p:set>
                                    <p:animEffect transition="in" filter="fade">
                                      <p:cBhvr>
                                        <p:cTn id="32" dur="1000"/>
                                        <p:tgtEl>
                                          <p:spTgt spid="150221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endCondLst>
                                    <p:cond evt="begin" delay="0">
                                      <p:tn val="5"/>
                                    </p:cond>
                                  </p:endCondLst>
                                  <p:childTnLst>
                                    <p:set>
                                      <p:cBhvr>
                                        <p:cTn id="36" dur="1" fill="hold">
                                          <p:stCondLst>
                                            <p:cond delay="0"/>
                                          </p:stCondLst>
                                        </p:cTn>
                                        <p:tgtEl>
                                          <p:spTgt spid="1502210">
                                            <p:txEl>
                                              <p:pRg st="6" end="6"/>
                                            </p:txEl>
                                          </p:spTgt>
                                        </p:tgtEl>
                                        <p:attrNameLst>
                                          <p:attrName>style.visibility</p:attrName>
                                        </p:attrNameLst>
                                      </p:cBhvr>
                                      <p:to>
                                        <p:strVal val="visible"/>
                                      </p:to>
                                    </p:set>
                                    <p:animEffect transition="in" filter="fade">
                                      <p:cBhvr>
                                        <p:cTn id="37" dur="1000"/>
                                        <p:tgtEl>
                                          <p:spTgt spid="150221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endCondLst>
                                    <p:cond evt="begin" delay="0">
                                      <p:tn val="5"/>
                                    </p:cond>
                                  </p:endCondLst>
                                  <p:childTnLst>
                                    <p:set>
                                      <p:cBhvr>
                                        <p:cTn id="41" dur="1" fill="hold">
                                          <p:stCondLst>
                                            <p:cond delay="0"/>
                                          </p:stCondLst>
                                        </p:cTn>
                                        <p:tgtEl>
                                          <p:spTgt spid="1502213">
                                            <p:txEl>
                                              <p:pRg st="0" end="0"/>
                                            </p:txEl>
                                          </p:spTgt>
                                        </p:tgtEl>
                                        <p:attrNameLst>
                                          <p:attrName>style.visibility</p:attrName>
                                        </p:attrNameLst>
                                      </p:cBhvr>
                                      <p:to>
                                        <p:strVal val="visible"/>
                                      </p:to>
                                    </p:set>
                                    <p:animEffect transition="in" filter="fade">
                                      <p:cBhvr>
                                        <p:cTn id="42" dur="1000"/>
                                        <p:tgtEl>
                                          <p:spTgt spid="150221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endCondLst>
                                    <p:cond evt="begin" delay="0">
                                      <p:tn val="5"/>
                                    </p:cond>
                                  </p:endCondLst>
                                  <p:childTnLst>
                                    <p:set>
                                      <p:cBhvr>
                                        <p:cTn id="46" dur="1" fill="hold">
                                          <p:stCondLst>
                                            <p:cond delay="0"/>
                                          </p:stCondLst>
                                        </p:cTn>
                                        <p:tgtEl>
                                          <p:spTgt spid="1502213">
                                            <p:txEl>
                                              <p:pRg st="1" end="1"/>
                                            </p:txEl>
                                          </p:spTgt>
                                        </p:tgtEl>
                                        <p:attrNameLst>
                                          <p:attrName>style.visibility</p:attrName>
                                        </p:attrNameLst>
                                      </p:cBhvr>
                                      <p:to>
                                        <p:strVal val="visible"/>
                                      </p:to>
                                    </p:set>
                                    <p:animEffect transition="in" filter="fade">
                                      <p:cBhvr>
                                        <p:cTn id="47" dur="1000"/>
                                        <p:tgtEl>
                                          <p:spTgt spid="150221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endCondLst>
                                    <p:cond evt="begin" delay="0">
                                      <p:tn val="5"/>
                                    </p:cond>
                                  </p:endCondLst>
                                  <p:childTnLst>
                                    <p:set>
                                      <p:cBhvr>
                                        <p:cTn id="51" dur="1" fill="hold">
                                          <p:stCondLst>
                                            <p:cond delay="0"/>
                                          </p:stCondLst>
                                        </p:cTn>
                                        <p:tgtEl>
                                          <p:spTgt spid="1502213">
                                            <p:txEl>
                                              <p:pRg st="2" end="2"/>
                                            </p:txEl>
                                          </p:spTgt>
                                        </p:tgtEl>
                                        <p:attrNameLst>
                                          <p:attrName>style.visibility</p:attrName>
                                        </p:attrNameLst>
                                      </p:cBhvr>
                                      <p:to>
                                        <p:strVal val="visible"/>
                                      </p:to>
                                    </p:set>
                                    <p:animEffect transition="in" filter="fade">
                                      <p:cBhvr>
                                        <p:cTn id="52" dur="1000"/>
                                        <p:tgtEl>
                                          <p:spTgt spid="1502213">
                                            <p:txEl>
                                              <p:pRg st="2" end="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endCondLst>
                                    <p:cond evt="begin" delay="0">
                                      <p:tn val="5"/>
                                    </p:cond>
                                  </p:endCondLst>
                                  <p:childTnLst>
                                    <p:set>
                                      <p:cBhvr>
                                        <p:cTn id="56" dur="1" fill="hold">
                                          <p:stCondLst>
                                            <p:cond delay="0"/>
                                          </p:stCondLst>
                                        </p:cTn>
                                        <p:tgtEl>
                                          <p:spTgt spid="1502213">
                                            <p:txEl>
                                              <p:pRg st="3" end="3"/>
                                            </p:txEl>
                                          </p:spTgt>
                                        </p:tgtEl>
                                        <p:attrNameLst>
                                          <p:attrName>style.visibility</p:attrName>
                                        </p:attrNameLst>
                                      </p:cBhvr>
                                      <p:to>
                                        <p:strVal val="visible"/>
                                      </p:to>
                                    </p:set>
                                    <p:animEffect transition="in" filter="fade">
                                      <p:cBhvr>
                                        <p:cTn id="57" dur="1000"/>
                                        <p:tgtEl>
                                          <p:spTgt spid="1502213">
                                            <p:txEl>
                                              <p:pRg st="3" end="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endCondLst>
                                    <p:cond evt="begin" delay="0">
                                      <p:tn val="5"/>
                                    </p:cond>
                                  </p:endCondLst>
                                  <p:childTnLst>
                                    <p:set>
                                      <p:cBhvr>
                                        <p:cTn id="61" dur="1" fill="hold">
                                          <p:stCondLst>
                                            <p:cond delay="0"/>
                                          </p:stCondLst>
                                        </p:cTn>
                                        <p:tgtEl>
                                          <p:spTgt spid="1502213">
                                            <p:txEl>
                                              <p:pRg st="4" end="4"/>
                                            </p:txEl>
                                          </p:spTgt>
                                        </p:tgtEl>
                                        <p:attrNameLst>
                                          <p:attrName>style.visibility</p:attrName>
                                        </p:attrNameLst>
                                      </p:cBhvr>
                                      <p:to>
                                        <p:strVal val="visible"/>
                                      </p:to>
                                    </p:set>
                                    <p:animEffect transition="in" filter="fade">
                                      <p:cBhvr>
                                        <p:cTn id="62" dur="1000"/>
                                        <p:tgtEl>
                                          <p:spTgt spid="1502213">
                                            <p:txEl>
                                              <p:pRg st="4" end="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endCondLst>
                                    <p:cond evt="begin" delay="0">
                                      <p:tn val="5"/>
                                    </p:cond>
                                  </p:endCondLst>
                                  <p:childTnLst>
                                    <p:set>
                                      <p:cBhvr>
                                        <p:cTn id="66" dur="1" fill="hold">
                                          <p:stCondLst>
                                            <p:cond delay="0"/>
                                          </p:stCondLst>
                                        </p:cTn>
                                        <p:tgtEl>
                                          <p:spTgt spid="1502213">
                                            <p:txEl>
                                              <p:pRg st="5" end="5"/>
                                            </p:txEl>
                                          </p:spTgt>
                                        </p:tgtEl>
                                        <p:attrNameLst>
                                          <p:attrName>style.visibility</p:attrName>
                                        </p:attrNameLst>
                                      </p:cBhvr>
                                      <p:to>
                                        <p:strVal val="visible"/>
                                      </p:to>
                                    </p:set>
                                    <p:animEffect transition="in" filter="fade">
                                      <p:cBhvr>
                                        <p:cTn id="67" dur="1000"/>
                                        <p:tgtEl>
                                          <p:spTgt spid="1502213">
                                            <p:txEl>
                                              <p:pRg st="5" end="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endCondLst>
                                    <p:cond evt="begin" delay="0">
                                      <p:tn val="5"/>
                                    </p:cond>
                                  </p:endCondLst>
                                  <p:childTnLst>
                                    <p:set>
                                      <p:cBhvr>
                                        <p:cTn id="71" dur="1" fill="hold">
                                          <p:stCondLst>
                                            <p:cond delay="0"/>
                                          </p:stCondLst>
                                        </p:cTn>
                                        <p:tgtEl>
                                          <p:spTgt spid="1502213">
                                            <p:txEl>
                                              <p:pRg st="6" end="6"/>
                                            </p:txEl>
                                          </p:spTgt>
                                        </p:tgtEl>
                                        <p:attrNameLst>
                                          <p:attrName>style.visibility</p:attrName>
                                        </p:attrNameLst>
                                      </p:cBhvr>
                                      <p:to>
                                        <p:strVal val="visible"/>
                                      </p:to>
                                    </p:set>
                                    <p:animEffect transition="in" filter="fade">
                                      <p:cBhvr>
                                        <p:cTn id="72" dur="1000"/>
                                        <p:tgtEl>
                                          <p:spTgt spid="15022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0" grpId="0" build="p"/>
      <p:bldP spid="150221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2" name="Rectangle 4"/>
          <p:cNvSpPr>
            <a:spLocks noGrp="1" noChangeArrowheads="1"/>
          </p:cNvSpPr>
          <p:nvPr>
            <p:ph type="title"/>
          </p:nvPr>
        </p:nvSpPr>
        <p:spPr bwMode="auto">
          <a:xfrm>
            <a:off x="1524000" y="152400"/>
            <a:ext cx="8229600" cy="8382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z="4000" dirty="0">
                <a:solidFill>
                  <a:srgbClr val="005597"/>
                </a:solidFill>
              </a:rPr>
              <a:t>Types of Zoning </a:t>
            </a:r>
            <a:br>
              <a:rPr lang="en-US" altLang="en-US" sz="4000" dirty="0">
                <a:solidFill>
                  <a:schemeClr val="tx1"/>
                </a:solidFill>
                <a:latin typeface="Garamond" panose="02020404030301010803" pitchFamily="18" charset="0"/>
              </a:rPr>
            </a:br>
            <a:br>
              <a:rPr lang="en-US" altLang="en-US" sz="4000" dirty="0">
                <a:solidFill>
                  <a:schemeClr val="tx1"/>
                </a:solidFill>
                <a:latin typeface="Garamond" panose="02020404030301010803" pitchFamily="18" charset="0"/>
              </a:rPr>
            </a:br>
            <a:r>
              <a:rPr lang="en-US" altLang="en-US" sz="4000" dirty="0">
                <a:solidFill>
                  <a:schemeClr val="bg2"/>
                </a:solidFill>
              </a:rPr>
              <a:t>	</a:t>
            </a:r>
          </a:p>
        </p:txBody>
      </p:sp>
      <p:sp>
        <p:nvSpPr>
          <p:cNvPr id="1502210" name="Rectangle 2"/>
          <p:cNvSpPr>
            <a:spLocks noGrp="1" noChangeArrowheads="1"/>
          </p:cNvSpPr>
          <p:nvPr>
            <p:ph sz="half" idx="1"/>
          </p:nvPr>
        </p:nvSpPr>
        <p:spPr>
          <a:xfrm>
            <a:off x="2590800" y="3429002"/>
            <a:ext cx="4038600" cy="4530725"/>
          </a:xfrm>
        </p:spPr>
        <p:txBody>
          <a:bodyPr/>
          <a:lstStyle/>
          <a:p>
            <a:pPr lvl="2">
              <a:buFont typeface="Arial" charset="0"/>
              <a:buNone/>
            </a:pPr>
            <a:r>
              <a:rPr lang="en-US" altLang="en-US" sz="2400" b="1" dirty="0">
                <a:solidFill>
                  <a:schemeClr val="bg1"/>
                </a:solidFill>
                <a:latin typeface="Garamond" pitchFamily="18" charset="0"/>
              </a:rPr>
              <a:t>Lot area</a:t>
            </a:r>
          </a:p>
          <a:p>
            <a:pPr lvl="2">
              <a:buFont typeface="Arial" charset="0"/>
              <a:buNone/>
            </a:pPr>
            <a:r>
              <a:rPr lang="en-US" altLang="en-US" sz="2400" b="1" dirty="0">
                <a:solidFill>
                  <a:schemeClr val="bg1"/>
                </a:solidFill>
                <a:latin typeface="Garamond" pitchFamily="18" charset="0"/>
              </a:rPr>
              <a:t>Setbacks</a:t>
            </a:r>
          </a:p>
          <a:p>
            <a:pPr lvl="2">
              <a:buFont typeface="Arial" charset="0"/>
              <a:buNone/>
            </a:pPr>
            <a:r>
              <a:rPr lang="en-US" altLang="en-US" sz="2400" b="1" dirty="0">
                <a:solidFill>
                  <a:schemeClr val="bg1"/>
                </a:solidFill>
                <a:latin typeface="Garamond" pitchFamily="18" charset="0"/>
              </a:rPr>
              <a:t>Lot width</a:t>
            </a:r>
          </a:p>
          <a:p>
            <a:pPr lvl="2">
              <a:buFont typeface="Arial" charset="0"/>
              <a:buNone/>
            </a:pPr>
            <a:r>
              <a:rPr lang="en-US" altLang="en-US" sz="2400" b="1" dirty="0">
                <a:solidFill>
                  <a:schemeClr val="bg1"/>
                </a:solidFill>
                <a:latin typeface="Garamond" pitchFamily="18" charset="0"/>
              </a:rPr>
              <a:t>Heights</a:t>
            </a:r>
          </a:p>
          <a:p>
            <a:pPr lvl="2">
              <a:buFont typeface="Arial" charset="0"/>
              <a:buNone/>
            </a:pPr>
            <a:r>
              <a:rPr lang="en-US" altLang="en-US" sz="2400" b="1" dirty="0">
                <a:solidFill>
                  <a:schemeClr val="bg1"/>
                </a:solidFill>
                <a:latin typeface="Garamond" pitchFamily="18" charset="0"/>
              </a:rPr>
              <a:t>Dwelling area</a:t>
            </a:r>
          </a:p>
          <a:p>
            <a:pPr lvl="2">
              <a:buFont typeface="Arial" charset="0"/>
              <a:buNone/>
            </a:pPr>
            <a:r>
              <a:rPr lang="en-US" altLang="en-US" sz="2400" b="1" dirty="0">
                <a:solidFill>
                  <a:schemeClr val="bg1"/>
                </a:solidFill>
                <a:latin typeface="Garamond" pitchFamily="18" charset="0"/>
              </a:rPr>
              <a:t>Densities</a:t>
            </a:r>
          </a:p>
          <a:p>
            <a:pPr lvl="2">
              <a:buFont typeface="Arial" charset="0"/>
              <a:buNone/>
            </a:pPr>
            <a:r>
              <a:rPr lang="en-US" altLang="en-US" sz="2400" b="1" dirty="0">
                <a:solidFill>
                  <a:schemeClr val="bg1"/>
                </a:solidFill>
                <a:latin typeface="Garamond" pitchFamily="18" charset="0"/>
              </a:rPr>
              <a:t>Parking</a:t>
            </a:r>
            <a:br>
              <a:rPr lang="en-US" altLang="en-US" sz="2800" b="1" dirty="0">
                <a:latin typeface="Garamond" panose="02020404030301010803" pitchFamily="18" charset="0"/>
              </a:rPr>
            </a:br>
            <a:endParaRPr lang="en-US" altLang="en-US" sz="2800" b="1" dirty="0">
              <a:latin typeface="Garamond" panose="02020404030301010803" pitchFamily="18" charset="0"/>
            </a:endParaRPr>
          </a:p>
        </p:txBody>
      </p:sp>
      <p:sp>
        <p:nvSpPr>
          <p:cNvPr id="1502213" name="Rectangle 5"/>
          <p:cNvSpPr>
            <a:spLocks noGrp="1" noChangeArrowheads="1"/>
          </p:cNvSpPr>
          <p:nvPr>
            <p:ph sz="half" idx="2"/>
          </p:nvPr>
        </p:nvSpPr>
        <p:spPr>
          <a:xfrm>
            <a:off x="2590800" y="1697039"/>
            <a:ext cx="4800600" cy="4322761"/>
          </a:xfrm>
        </p:spPr>
        <p:txBody>
          <a:bodyPr/>
          <a:lstStyle/>
          <a:p>
            <a:r>
              <a:rPr lang="en-US" altLang="en-US" sz="3200" dirty="0"/>
              <a:t>Standard Districts</a:t>
            </a:r>
          </a:p>
          <a:p>
            <a:r>
              <a:rPr lang="en-US" altLang="en-US" sz="3200" dirty="0"/>
              <a:t>Overlay Districts</a:t>
            </a:r>
          </a:p>
          <a:p>
            <a:r>
              <a:rPr lang="en-US" altLang="en-US" sz="3200" dirty="0"/>
              <a:t>Special Districts</a:t>
            </a:r>
          </a:p>
          <a:p>
            <a:r>
              <a:rPr lang="en-US" altLang="en-US" sz="3200" dirty="0"/>
              <a:t>Specific Use Permits</a:t>
            </a:r>
          </a:p>
          <a:p>
            <a:r>
              <a:rPr lang="en-US" altLang="en-US" sz="3200" dirty="0"/>
              <a:t>Form Based Codes</a:t>
            </a:r>
          </a:p>
          <a:p>
            <a:r>
              <a:rPr lang="en-US" altLang="en-US" sz="3200" dirty="0"/>
              <a:t>Smart Codes</a:t>
            </a:r>
          </a:p>
          <a:p>
            <a:endParaRPr lang="en-US" altLang="en-US" sz="1950" dirty="0"/>
          </a:p>
        </p:txBody>
      </p:sp>
      <p:pic>
        <p:nvPicPr>
          <p:cNvPr id="2050" name="Picture 2" descr="https://encrypted-tbn2.gstatic.com/images?q=tbn:ANd9GcRnfwIr5BWyzWPjS-1-IP0vjKQES6sftjfSeIMt0zM1lwbGr5n_">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716" y="1295400"/>
            <a:ext cx="4322684" cy="376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318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1502210">
                                            <p:txEl>
                                              <p:pRg st="0" end="0"/>
                                            </p:txEl>
                                          </p:spTgt>
                                        </p:tgtEl>
                                        <p:attrNameLst>
                                          <p:attrName>style.visibility</p:attrName>
                                        </p:attrNameLst>
                                      </p:cBhvr>
                                      <p:to>
                                        <p:strVal val="visible"/>
                                      </p:to>
                                    </p:set>
                                    <p:animEffect transition="in" filter="fade">
                                      <p:cBhvr>
                                        <p:cTn id="7" dur="1000"/>
                                        <p:tgtEl>
                                          <p:spTgt spid="15022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endCondLst>
                                    <p:cond evt="begin" delay="0">
                                      <p:tn val="5"/>
                                    </p:cond>
                                  </p:endCondLst>
                                  <p:childTnLst>
                                    <p:set>
                                      <p:cBhvr>
                                        <p:cTn id="11" dur="1" fill="hold">
                                          <p:stCondLst>
                                            <p:cond delay="0"/>
                                          </p:stCondLst>
                                        </p:cTn>
                                        <p:tgtEl>
                                          <p:spTgt spid="1502210">
                                            <p:txEl>
                                              <p:pRg st="1" end="1"/>
                                            </p:txEl>
                                          </p:spTgt>
                                        </p:tgtEl>
                                        <p:attrNameLst>
                                          <p:attrName>style.visibility</p:attrName>
                                        </p:attrNameLst>
                                      </p:cBhvr>
                                      <p:to>
                                        <p:strVal val="visible"/>
                                      </p:to>
                                    </p:set>
                                    <p:animEffect transition="in" filter="fade">
                                      <p:cBhvr>
                                        <p:cTn id="12" dur="1000"/>
                                        <p:tgtEl>
                                          <p:spTgt spid="15022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endCondLst>
                                    <p:cond evt="begin" delay="0">
                                      <p:tn val="5"/>
                                    </p:cond>
                                  </p:endCondLst>
                                  <p:childTnLst>
                                    <p:set>
                                      <p:cBhvr>
                                        <p:cTn id="16" dur="1" fill="hold">
                                          <p:stCondLst>
                                            <p:cond delay="0"/>
                                          </p:stCondLst>
                                        </p:cTn>
                                        <p:tgtEl>
                                          <p:spTgt spid="1502210">
                                            <p:txEl>
                                              <p:pRg st="2" end="2"/>
                                            </p:txEl>
                                          </p:spTgt>
                                        </p:tgtEl>
                                        <p:attrNameLst>
                                          <p:attrName>style.visibility</p:attrName>
                                        </p:attrNameLst>
                                      </p:cBhvr>
                                      <p:to>
                                        <p:strVal val="visible"/>
                                      </p:to>
                                    </p:set>
                                    <p:animEffect transition="in" filter="fade">
                                      <p:cBhvr>
                                        <p:cTn id="17" dur="1000"/>
                                        <p:tgtEl>
                                          <p:spTgt spid="15022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endCondLst>
                                    <p:cond evt="begin" delay="0">
                                      <p:tn val="5"/>
                                    </p:cond>
                                  </p:endCondLst>
                                  <p:childTnLst>
                                    <p:set>
                                      <p:cBhvr>
                                        <p:cTn id="21" dur="1" fill="hold">
                                          <p:stCondLst>
                                            <p:cond delay="0"/>
                                          </p:stCondLst>
                                        </p:cTn>
                                        <p:tgtEl>
                                          <p:spTgt spid="1502210">
                                            <p:txEl>
                                              <p:pRg st="3" end="3"/>
                                            </p:txEl>
                                          </p:spTgt>
                                        </p:tgtEl>
                                        <p:attrNameLst>
                                          <p:attrName>style.visibility</p:attrName>
                                        </p:attrNameLst>
                                      </p:cBhvr>
                                      <p:to>
                                        <p:strVal val="visible"/>
                                      </p:to>
                                    </p:set>
                                    <p:animEffect transition="in" filter="fade">
                                      <p:cBhvr>
                                        <p:cTn id="22" dur="1000"/>
                                        <p:tgtEl>
                                          <p:spTgt spid="15022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endCondLst>
                                    <p:cond evt="begin" delay="0">
                                      <p:tn val="5"/>
                                    </p:cond>
                                  </p:endCondLst>
                                  <p:childTnLst>
                                    <p:set>
                                      <p:cBhvr>
                                        <p:cTn id="26" dur="1" fill="hold">
                                          <p:stCondLst>
                                            <p:cond delay="0"/>
                                          </p:stCondLst>
                                        </p:cTn>
                                        <p:tgtEl>
                                          <p:spTgt spid="1502210">
                                            <p:txEl>
                                              <p:pRg st="4" end="4"/>
                                            </p:txEl>
                                          </p:spTgt>
                                        </p:tgtEl>
                                        <p:attrNameLst>
                                          <p:attrName>style.visibility</p:attrName>
                                        </p:attrNameLst>
                                      </p:cBhvr>
                                      <p:to>
                                        <p:strVal val="visible"/>
                                      </p:to>
                                    </p:set>
                                    <p:animEffect transition="in" filter="fade">
                                      <p:cBhvr>
                                        <p:cTn id="27" dur="1000"/>
                                        <p:tgtEl>
                                          <p:spTgt spid="150221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endCondLst>
                                    <p:cond evt="begin" delay="0">
                                      <p:tn val="5"/>
                                    </p:cond>
                                  </p:endCondLst>
                                  <p:childTnLst>
                                    <p:set>
                                      <p:cBhvr>
                                        <p:cTn id="31" dur="1" fill="hold">
                                          <p:stCondLst>
                                            <p:cond delay="0"/>
                                          </p:stCondLst>
                                        </p:cTn>
                                        <p:tgtEl>
                                          <p:spTgt spid="1502210">
                                            <p:txEl>
                                              <p:pRg st="5" end="5"/>
                                            </p:txEl>
                                          </p:spTgt>
                                        </p:tgtEl>
                                        <p:attrNameLst>
                                          <p:attrName>style.visibility</p:attrName>
                                        </p:attrNameLst>
                                      </p:cBhvr>
                                      <p:to>
                                        <p:strVal val="visible"/>
                                      </p:to>
                                    </p:set>
                                    <p:animEffect transition="in" filter="fade">
                                      <p:cBhvr>
                                        <p:cTn id="32" dur="1000"/>
                                        <p:tgtEl>
                                          <p:spTgt spid="150221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endCondLst>
                                    <p:cond evt="begin" delay="0">
                                      <p:tn val="5"/>
                                    </p:cond>
                                  </p:endCondLst>
                                  <p:childTnLst>
                                    <p:set>
                                      <p:cBhvr>
                                        <p:cTn id="36" dur="1" fill="hold">
                                          <p:stCondLst>
                                            <p:cond delay="0"/>
                                          </p:stCondLst>
                                        </p:cTn>
                                        <p:tgtEl>
                                          <p:spTgt spid="1502210">
                                            <p:txEl>
                                              <p:pRg st="6" end="6"/>
                                            </p:txEl>
                                          </p:spTgt>
                                        </p:tgtEl>
                                        <p:attrNameLst>
                                          <p:attrName>style.visibility</p:attrName>
                                        </p:attrNameLst>
                                      </p:cBhvr>
                                      <p:to>
                                        <p:strVal val="visible"/>
                                      </p:to>
                                    </p:set>
                                    <p:animEffect transition="in" filter="fade">
                                      <p:cBhvr>
                                        <p:cTn id="37" dur="1000"/>
                                        <p:tgtEl>
                                          <p:spTgt spid="150221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endCondLst>
                                    <p:cond evt="begin" delay="0">
                                      <p:tn val="5"/>
                                    </p:cond>
                                  </p:endCondLst>
                                  <p:childTnLst>
                                    <p:set>
                                      <p:cBhvr>
                                        <p:cTn id="41" dur="1" fill="hold">
                                          <p:stCondLst>
                                            <p:cond delay="0"/>
                                          </p:stCondLst>
                                        </p:cTn>
                                        <p:tgtEl>
                                          <p:spTgt spid="1502213">
                                            <p:txEl>
                                              <p:pRg st="0" end="0"/>
                                            </p:txEl>
                                          </p:spTgt>
                                        </p:tgtEl>
                                        <p:attrNameLst>
                                          <p:attrName>style.visibility</p:attrName>
                                        </p:attrNameLst>
                                      </p:cBhvr>
                                      <p:to>
                                        <p:strVal val="visible"/>
                                      </p:to>
                                    </p:set>
                                    <p:animEffect transition="in" filter="fade">
                                      <p:cBhvr>
                                        <p:cTn id="42" dur="1000"/>
                                        <p:tgtEl>
                                          <p:spTgt spid="15022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endCondLst>
                                    <p:cond evt="begin" delay="0">
                                      <p:tn val="5"/>
                                    </p:cond>
                                  </p:endCondLst>
                                  <p:childTnLst>
                                    <p:set>
                                      <p:cBhvr>
                                        <p:cTn id="46" dur="1" fill="hold">
                                          <p:stCondLst>
                                            <p:cond delay="0"/>
                                          </p:stCondLst>
                                        </p:cTn>
                                        <p:tgtEl>
                                          <p:spTgt spid="1502213">
                                            <p:txEl>
                                              <p:pRg st="1" end="1"/>
                                            </p:txEl>
                                          </p:spTgt>
                                        </p:tgtEl>
                                        <p:attrNameLst>
                                          <p:attrName>style.visibility</p:attrName>
                                        </p:attrNameLst>
                                      </p:cBhvr>
                                      <p:to>
                                        <p:strVal val="visible"/>
                                      </p:to>
                                    </p:set>
                                    <p:animEffect transition="in" filter="fade">
                                      <p:cBhvr>
                                        <p:cTn id="47" dur="1000"/>
                                        <p:tgtEl>
                                          <p:spTgt spid="150221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endCondLst>
                                    <p:cond evt="begin" delay="0">
                                      <p:tn val="5"/>
                                    </p:cond>
                                  </p:endCondLst>
                                  <p:childTnLst>
                                    <p:set>
                                      <p:cBhvr>
                                        <p:cTn id="51" dur="1" fill="hold">
                                          <p:stCondLst>
                                            <p:cond delay="0"/>
                                          </p:stCondLst>
                                        </p:cTn>
                                        <p:tgtEl>
                                          <p:spTgt spid="1502213">
                                            <p:txEl>
                                              <p:pRg st="2" end="2"/>
                                            </p:txEl>
                                          </p:spTgt>
                                        </p:tgtEl>
                                        <p:attrNameLst>
                                          <p:attrName>style.visibility</p:attrName>
                                        </p:attrNameLst>
                                      </p:cBhvr>
                                      <p:to>
                                        <p:strVal val="visible"/>
                                      </p:to>
                                    </p:set>
                                    <p:animEffect transition="in" filter="fade">
                                      <p:cBhvr>
                                        <p:cTn id="52" dur="1000"/>
                                        <p:tgtEl>
                                          <p:spTgt spid="150221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endCondLst>
                                    <p:cond evt="begin" delay="0">
                                      <p:tn val="5"/>
                                    </p:cond>
                                  </p:endCondLst>
                                  <p:childTnLst>
                                    <p:set>
                                      <p:cBhvr>
                                        <p:cTn id="56" dur="1" fill="hold">
                                          <p:stCondLst>
                                            <p:cond delay="0"/>
                                          </p:stCondLst>
                                        </p:cTn>
                                        <p:tgtEl>
                                          <p:spTgt spid="1502213">
                                            <p:txEl>
                                              <p:pRg st="3" end="3"/>
                                            </p:txEl>
                                          </p:spTgt>
                                        </p:tgtEl>
                                        <p:attrNameLst>
                                          <p:attrName>style.visibility</p:attrName>
                                        </p:attrNameLst>
                                      </p:cBhvr>
                                      <p:to>
                                        <p:strVal val="visible"/>
                                      </p:to>
                                    </p:set>
                                    <p:animEffect transition="in" filter="fade">
                                      <p:cBhvr>
                                        <p:cTn id="57" dur="1000"/>
                                        <p:tgtEl>
                                          <p:spTgt spid="1502213">
                                            <p:txEl>
                                              <p:pRg st="3" end="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endCondLst>
                                    <p:cond evt="begin" delay="0">
                                      <p:tn val="5"/>
                                    </p:cond>
                                  </p:endCondLst>
                                  <p:childTnLst>
                                    <p:set>
                                      <p:cBhvr>
                                        <p:cTn id="61" dur="1" fill="hold">
                                          <p:stCondLst>
                                            <p:cond delay="0"/>
                                          </p:stCondLst>
                                        </p:cTn>
                                        <p:tgtEl>
                                          <p:spTgt spid="1502213">
                                            <p:txEl>
                                              <p:pRg st="4" end="4"/>
                                            </p:txEl>
                                          </p:spTgt>
                                        </p:tgtEl>
                                        <p:attrNameLst>
                                          <p:attrName>style.visibility</p:attrName>
                                        </p:attrNameLst>
                                      </p:cBhvr>
                                      <p:to>
                                        <p:strVal val="visible"/>
                                      </p:to>
                                    </p:set>
                                    <p:animEffect transition="in" filter="fade">
                                      <p:cBhvr>
                                        <p:cTn id="62" dur="1000"/>
                                        <p:tgtEl>
                                          <p:spTgt spid="150221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endCondLst>
                                    <p:cond evt="begin" delay="0">
                                      <p:tn val="5"/>
                                    </p:cond>
                                  </p:endCondLst>
                                  <p:childTnLst>
                                    <p:set>
                                      <p:cBhvr>
                                        <p:cTn id="66" dur="1" fill="hold">
                                          <p:stCondLst>
                                            <p:cond delay="0"/>
                                          </p:stCondLst>
                                        </p:cTn>
                                        <p:tgtEl>
                                          <p:spTgt spid="1502213">
                                            <p:txEl>
                                              <p:pRg st="5" end="5"/>
                                            </p:txEl>
                                          </p:spTgt>
                                        </p:tgtEl>
                                        <p:attrNameLst>
                                          <p:attrName>style.visibility</p:attrName>
                                        </p:attrNameLst>
                                      </p:cBhvr>
                                      <p:to>
                                        <p:strVal val="visible"/>
                                      </p:to>
                                    </p:set>
                                    <p:animEffect transition="in" filter="fade">
                                      <p:cBhvr>
                                        <p:cTn id="67" dur="1000"/>
                                        <p:tgtEl>
                                          <p:spTgt spid="15022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0" grpId="0" build="p"/>
      <p:bldP spid="150221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2" name="Rectangle 4"/>
          <p:cNvSpPr>
            <a:spLocks noGrp="1" noChangeArrowheads="1"/>
          </p:cNvSpPr>
          <p:nvPr>
            <p:ph type="title"/>
          </p:nvPr>
        </p:nvSpPr>
        <p:spPr bwMode="auto">
          <a:xfrm>
            <a:off x="1524000" y="76200"/>
            <a:ext cx="8229600" cy="8382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z="4000" dirty="0"/>
              <a:t>Performance Standards</a:t>
            </a:r>
            <a:br>
              <a:rPr lang="en-US" altLang="en-US" sz="3200" dirty="0"/>
            </a:br>
            <a:r>
              <a:rPr lang="en-US" altLang="en-US" dirty="0">
                <a:solidFill>
                  <a:schemeClr val="bg1"/>
                </a:solidFill>
                <a:latin typeface="Garamond" panose="02020404030301010803" pitchFamily="18" charset="0"/>
              </a:rPr>
              <a:t>regulations</a:t>
            </a:r>
            <a:br>
              <a:rPr lang="en-US" altLang="en-US" dirty="0">
                <a:solidFill>
                  <a:schemeClr val="bg1"/>
                </a:solidFill>
                <a:latin typeface="Garamond" panose="02020404030301010803" pitchFamily="18" charset="0"/>
              </a:rPr>
            </a:br>
            <a:r>
              <a:rPr lang="en-US" altLang="en-US" dirty="0">
                <a:solidFill>
                  <a:schemeClr val="bg1"/>
                </a:solidFill>
                <a:latin typeface="Garamond" panose="02020404030301010803" pitchFamily="18" charset="0"/>
              </a:rPr>
              <a:t>Districts</a:t>
            </a:r>
            <a:br>
              <a:rPr lang="en-US" altLang="en-US" dirty="0">
                <a:solidFill>
                  <a:schemeClr val="bg1"/>
                </a:solidFill>
                <a:latin typeface="Garamond" panose="02020404030301010803" pitchFamily="18" charset="0"/>
              </a:rPr>
            </a:br>
            <a:r>
              <a:rPr lang="en-US" altLang="en-US" dirty="0">
                <a:solidFill>
                  <a:schemeClr val="bg1"/>
                </a:solidFill>
                <a:latin typeface="Garamond" panose="02020404030301010803" pitchFamily="18" charset="0"/>
              </a:rPr>
              <a:t>Procedures</a:t>
            </a:r>
            <a:br>
              <a:rPr lang="en-US" altLang="en-US" dirty="0">
                <a:solidFill>
                  <a:schemeClr val="bg1"/>
                </a:solidFill>
                <a:latin typeface="Garamond" panose="02020404030301010803" pitchFamily="18" charset="0"/>
              </a:rPr>
            </a:br>
            <a:r>
              <a:rPr lang="en-US" altLang="en-US" dirty="0">
                <a:solidFill>
                  <a:schemeClr val="bg1"/>
                </a:solidFill>
                <a:latin typeface="Garamond" panose="02020404030301010803" pitchFamily="18" charset="0"/>
              </a:rPr>
              <a:t>Development Standards</a:t>
            </a:r>
            <a:br>
              <a:rPr lang="en-US" altLang="en-US" sz="4000" dirty="0">
                <a:solidFill>
                  <a:schemeClr val="tx1"/>
                </a:solidFill>
                <a:latin typeface="Garamond" panose="02020404030301010803" pitchFamily="18" charset="0"/>
              </a:rPr>
            </a:br>
            <a:br>
              <a:rPr lang="en-US" altLang="en-US" sz="4000" dirty="0">
                <a:solidFill>
                  <a:schemeClr val="tx1"/>
                </a:solidFill>
                <a:latin typeface="Garamond" panose="02020404030301010803" pitchFamily="18" charset="0"/>
              </a:rPr>
            </a:br>
            <a:r>
              <a:rPr lang="en-US" altLang="en-US" sz="4000" dirty="0">
                <a:solidFill>
                  <a:schemeClr val="bg2"/>
                </a:solidFill>
              </a:rPr>
              <a:t>	</a:t>
            </a:r>
          </a:p>
        </p:txBody>
      </p:sp>
      <p:sp>
        <p:nvSpPr>
          <p:cNvPr id="1502210" name="Rectangle 2"/>
          <p:cNvSpPr>
            <a:spLocks noGrp="1" noChangeArrowheads="1"/>
          </p:cNvSpPr>
          <p:nvPr>
            <p:ph sz="half" idx="1"/>
          </p:nvPr>
        </p:nvSpPr>
        <p:spPr>
          <a:xfrm>
            <a:off x="2590800" y="3429002"/>
            <a:ext cx="4038600" cy="4530725"/>
          </a:xfrm>
        </p:spPr>
        <p:txBody>
          <a:bodyPr/>
          <a:lstStyle/>
          <a:p>
            <a:pPr lvl="2">
              <a:buFont typeface="Arial" charset="0"/>
              <a:buNone/>
            </a:pPr>
            <a:r>
              <a:rPr lang="en-US" altLang="en-US" sz="2400" b="1" dirty="0">
                <a:solidFill>
                  <a:schemeClr val="bg1"/>
                </a:solidFill>
                <a:latin typeface="Garamond" pitchFamily="18" charset="0"/>
              </a:rPr>
              <a:t>Lot area</a:t>
            </a:r>
          </a:p>
          <a:p>
            <a:pPr lvl="2">
              <a:buFont typeface="Arial" charset="0"/>
              <a:buNone/>
            </a:pPr>
            <a:r>
              <a:rPr lang="en-US" altLang="en-US" sz="2400" b="1" dirty="0">
                <a:solidFill>
                  <a:schemeClr val="bg1"/>
                </a:solidFill>
                <a:latin typeface="Garamond" pitchFamily="18" charset="0"/>
              </a:rPr>
              <a:t>Setbacks</a:t>
            </a:r>
          </a:p>
          <a:p>
            <a:pPr lvl="2">
              <a:buFont typeface="Arial" charset="0"/>
              <a:buNone/>
            </a:pPr>
            <a:r>
              <a:rPr lang="en-US" altLang="en-US" sz="2400" b="1" dirty="0">
                <a:solidFill>
                  <a:schemeClr val="bg1"/>
                </a:solidFill>
                <a:latin typeface="Garamond" pitchFamily="18" charset="0"/>
              </a:rPr>
              <a:t>Lot width</a:t>
            </a:r>
          </a:p>
          <a:p>
            <a:pPr lvl="2">
              <a:buFont typeface="Arial" charset="0"/>
              <a:buNone/>
            </a:pPr>
            <a:r>
              <a:rPr lang="en-US" altLang="en-US" sz="2400" b="1" dirty="0">
                <a:solidFill>
                  <a:schemeClr val="bg1"/>
                </a:solidFill>
                <a:latin typeface="Garamond" pitchFamily="18" charset="0"/>
              </a:rPr>
              <a:t>Heights</a:t>
            </a:r>
          </a:p>
          <a:p>
            <a:pPr lvl="2">
              <a:buFont typeface="Arial" charset="0"/>
              <a:buNone/>
            </a:pPr>
            <a:r>
              <a:rPr lang="en-US" altLang="en-US" sz="2400" b="1" dirty="0">
                <a:solidFill>
                  <a:schemeClr val="bg1"/>
                </a:solidFill>
                <a:latin typeface="Garamond" pitchFamily="18" charset="0"/>
              </a:rPr>
              <a:t>Dwelling area</a:t>
            </a:r>
          </a:p>
          <a:p>
            <a:pPr lvl="2">
              <a:buFont typeface="Arial" charset="0"/>
              <a:buNone/>
            </a:pPr>
            <a:r>
              <a:rPr lang="en-US" altLang="en-US" sz="2400" b="1" dirty="0">
                <a:solidFill>
                  <a:schemeClr val="bg1"/>
                </a:solidFill>
                <a:latin typeface="Garamond" pitchFamily="18" charset="0"/>
              </a:rPr>
              <a:t>Densities</a:t>
            </a:r>
          </a:p>
          <a:p>
            <a:pPr lvl="2">
              <a:buFont typeface="Arial" charset="0"/>
              <a:buNone/>
            </a:pPr>
            <a:r>
              <a:rPr lang="en-US" altLang="en-US" sz="2400" b="1" dirty="0">
                <a:solidFill>
                  <a:schemeClr val="bg1"/>
                </a:solidFill>
                <a:latin typeface="Garamond" pitchFamily="18" charset="0"/>
              </a:rPr>
              <a:t>Parking</a:t>
            </a:r>
            <a:br>
              <a:rPr lang="en-US" altLang="en-US" sz="2800" b="1" dirty="0">
                <a:latin typeface="Garamond" panose="02020404030301010803" pitchFamily="18" charset="0"/>
              </a:rPr>
            </a:br>
            <a:endParaRPr lang="en-US" altLang="en-US" sz="2800" b="1" dirty="0">
              <a:latin typeface="Garamond" panose="02020404030301010803" pitchFamily="18" charset="0"/>
            </a:endParaRPr>
          </a:p>
        </p:txBody>
      </p:sp>
      <p:sp>
        <p:nvSpPr>
          <p:cNvPr id="1502213" name="Rectangle 5"/>
          <p:cNvSpPr>
            <a:spLocks noGrp="1" noChangeArrowheads="1"/>
          </p:cNvSpPr>
          <p:nvPr>
            <p:ph sz="half" idx="2"/>
          </p:nvPr>
        </p:nvSpPr>
        <p:spPr>
          <a:xfrm>
            <a:off x="1648658" y="1295399"/>
            <a:ext cx="5486400" cy="3463925"/>
          </a:xfrm>
        </p:spPr>
        <p:txBody>
          <a:bodyPr/>
          <a:lstStyle/>
          <a:p>
            <a:r>
              <a:rPr lang="en-US" altLang="en-US" sz="3200" dirty="0"/>
              <a:t>Environmental constraints</a:t>
            </a:r>
          </a:p>
          <a:p>
            <a:r>
              <a:rPr lang="en-US" altLang="en-US" sz="3200" dirty="0"/>
              <a:t>Architectural standards</a:t>
            </a:r>
          </a:p>
          <a:p>
            <a:r>
              <a:rPr lang="en-US" altLang="en-US" sz="3200" dirty="0"/>
              <a:t>Cultural amenities</a:t>
            </a:r>
          </a:p>
          <a:p>
            <a:r>
              <a:rPr lang="en-US" altLang="en-US" sz="3200" dirty="0"/>
              <a:t>Density bonuses</a:t>
            </a:r>
          </a:p>
          <a:p>
            <a:r>
              <a:rPr lang="en-US" altLang="en-US" sz="3200" dirty="0"/>
              <a:t>Phasing</a:t>
            </a:r>
          </a:p>
          <a:p>
            <a:r>
              <a:rPr lang="en-US" altLang="en-US" sz="3200" dirty="0"/>
              <a:t>Special Districts</a:t>
            </a:r>
          </a:p>
          <a:p>
            <a:r>
              <a:rPr lang="en-US" altLang="en-US" sz="3200" dirty="0"/>
              <a:t>Unique uses</a:t>
            </a:r>
          </a:p>
          <a:p>
            <a:endParaRPr lang="en-US" altLang="en-US" sz="2400" b="1" dirty="0">
              <a:solidFill>
                <a:schemeClr val="bg2"/>
              </a:solidFill>
            </a:endParaRPr>
          </a:p>
          <a:p>
            <a:endParaRPr lang="en-US" altLang="en-US" sz="2400" dirty="0"/>
          </a:p>
        </p:txBody>
      </p:sp>
      <p:pic>
        <p:nvPicPr>
          <p:cNvPr id="2050" name="Picture 2" descr="https://encrypted-tbn2.gstatic.com/images?q=tbn:ANd9GcRnfwIr5BWyzWPjS-1-IP0vjKQES6sftjfSeIMt0zM1lwbGr5n_">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716" y="1295399"/>
            <a:ext cx="4551284" cy="396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96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endCondLst>
                                    <p:cond evt="begin" delay="0">
                                      <p:tn val="5"/>
                                    </p:cond>
                                  </p:endCondLst>
                                  <p:childTnLst>
                                    <p:set>
                                      <p:cBhvr>
                                        <p:cTn id="6" dur="1" fill="hold">
                                          <p:stCondLst>
                                            <p:cond delay="0"/>
                                          </p:stCondLst>
                                        </p:cTn>
                                        <p:tgtEl>
                                          <p:spTgt spid="1502210">
                                            <p:txEl>
                                              <p:pRg st="0" end="0"/>
                                            </p:txEl>
                                          </p:spTgt>
                                        </p:tgtEl>
                                        <p:attrNameLst>
                                          <p:attrName>style.visibility</p:attrName>
                                        </p:attrNameLst>
                                      </p:cBhvr>
                                      <p:to>
                                        <p:strVal val="visible"/>
                                      </p:to>
                                    </p:set>
                                    <p:animEffect transition="in" filter="fade">
                                      <p:cBhvr>
                                        <p:cTn id="7" dur="1000"/>
                                        <p:tgtEl>
                                          <p:spTgt spid="15022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endCondLst>
                                    <p:cond evt="begin" delay="0">
                                      <p:tn val="5"/>
                                    </p:cond>
                                  </p:endCondLst>
                                  <p:childTnLst>
                                    <p:set>
                                      <p:cBhvr>
                                        <p:cTn id="11" dur="1" fill="hold">
                                          <p:stCondLst>
                                            <p:cond delay="0"/>
                                          </p:stCondLst>
                                        </p:cTn>
                                        <p:tgtEl>
                                          <p:spTgt spid="1502210">
                                            <p:txEl>
                                              <p:pRg st="1" end="1"/>
                                            </p:txEl>
                                          </p:spTgt>
                                        </p:tgtEl>
                                        <p:attrNameLst>
                                          <p:attrName>style.visibility</p:attrName>
                                        </p:attrNameLst>
                                      </p:cBhvr>
                                      <p:to>
                                        <p:strVal val="visible"/>
                                      </p:to>
                                    </p:set>
                                    <p:animEffect transition="in" filter="fade">
                                      <p:cBhvr>
                                        <p:cTn id="12" dur="1000"/>
                                        <p:tgtEl>
                                          <p:spTgt spid="15022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endCondLst>
                                    <p:cond evt="begin" delay="0">
                                      <p:tn val="5"/>
                                    </p:cond>
                                  </p:endCondLst>
                                  <p:childTnLst>
                                    <p:set>
                                      <p:cBhvr>
                                        <p:cTn id="16" dur="1" fill="hold">
                                          <p:stCondLst>
                                            <p:cond delay="0"/>
                                          </p:stCondLst>
                                        </p:cTn>
                                        <p:tgtEl>
                                          <p:spTgt spid="1502210">
                                            <p:txEl>
                                              <p:pRg st="2" end="2"/>
                                            </p:txEl>
                                          </p:spTgt>
                                        </p:tgtEl>
                                        <p:attrNameLst>
                                          <p:attrName>style.visibility</p:attrName>
                                        </p:attrNameLst>
                                      </p:cBhvr>
                                      <p:to>
                                        <p:strVal val="visible"/>
                                      </p:to>
                                    </p:set>
                                    <p:animEffect transition="in" filter="fade">
                                      <p:cBhvr>
                                        <p:cTn id="17" dur="1000"/>
                                        <p:tgtEl>
                                          <p:spTgt spid="15022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endCondLst>
                                    <p:cond evt="begin" delay="0">
                                      <p:tn val="5"/>
                                    </p:cond>
                                  </p:endCondLst>
                                  <p:childTnLst>
                                    <p:set>
                                      <p:cBhvr>
                                        <p:cTn id="21" dur="1" fill="hold">
                                          <p:stCondLst>
                                            <p:cond delay="0"/>
                                          </p:stCondLst>
                                        </p:cTn>
                                        <p:tgtEl>
                                          <p:spTgt spid="1502210">
                                            <p:txEl>
                                              <p:pRg st="3" end="3"/>
                                            </p:txEl>
                                          </p:spTgt>
                                        </p:tgtEl>
                                        <p:attrNameLst>
                                          <p:attrName>style.visibility</p:attrName>
                                        </p:attrNameLst>
                                      </p:cBhvr>
                                      <p:to>
                                        <p:strVal val="visible"/>
                                      </p:to>
                                    </p:set>
                                    <p:animEffect transition="in" filter="fade">
                                      <p:cBhvr>
                                        <p:cTn id="22" dur="1000"/>
                                        <p:tgtEl>
                                          <p:spTgt spid="15022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endCondLst>
                                    <p:cond evt="begin" delay="0">
                                      <p:tn val="5"/>
                                    </p:cond>
                                  </p:endCondLst>
                                  <p:childTnLst>
                                    <p:set>
                                      <p:cBhvr>
                                        <p:cTn id="26" dur="1" fill="hold">
                                          <p:stCondLst>
                                            <p:cond delay="0"/>
                                          </p:stCondLst>
                                        </p:cTn>
                                        <p:tgtEl>
                                          <p:spTgt spid="1502210">
                                            <p:txEl>
                                              <p:pRg st="4" end="4"/>
                                            </p:txEl>
                                          </p:spTgt>
                                        </p:tgtEl>
                                        <p:attrNameLst>
                                          <p:attrName>style.visibility</p:attrName>
                                        </p:attrNameLst>
                                      </p:cBhvr>
                                      <p:to>
                                        <p:strVal val="visible"/>
                                      </p:to>
                                    </p:set>
                                    <p:animEffect transition="in" filter="fade">
                                      <p:cBhvr>
                                        <p:cTn id="27" dur="1000"/>
                                        <p:tgtEl>
                                          <p:spTgt spid="150221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endCondLst>
                                    <p:cond evt="begin" delay="0">
                                      <p:tn val="5"/>
                                    </p:cond>
                                  </p:endCondLst>
                                  <p:childTnLst>
                                    <p:set>
                                      <p:cBhvr>
                                        <p:cTn id="31" dur="1" fill="hold">
                                          <p:stCondLst>
                                            <p:cond delay="0"/>
                                          </p:stCondLst>
                                        </p:cTn>
                                        <p:tgtEl>
                                          <p:spTgt spid="1502210">
                                            <p:txEl>
                                              <p:pRg st="5" end="5"/>
                                            </p:txEl>
                                          </p:spTgt>
                                        </p:tgtEl>
                                        <p:attrNameLst>
                                          <p:attrName>style.visibility</p:attrName>
                                        </p:attrNameLst>
                                      </p:cBhvr>
                                      <p:to>
                                        <p:strVal val="visible"/>
                                      </p:to>
                                    </p:set>
                                    <p:animEffect transition="in" filter="fade">
                                      <p:cBhvr>
                                        <p:cTn id="32" dur="1000"/>
                                        <p:tgtEl>
                                          <p:spTgt spid="150221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endCondLst>
                                    <p:cond evt="begin" delay="0">
                                      <p:tn val="5"/>
                                    </p:cond>
                                  </p:endCondLst>
                                  <p:childTnLst>
                                    <p:set>
                                      <p:cBhvr>
                                        <p:cTn id="36" dur="1" fill="hold">
                                          <p:stCondLst>
                                            <p:cond delay="0"/>
                                          </p:stCondLst>
                                        </p:cTn>
                                        <p:tgtEl>
                                          <p:spTgt spid="1502210">
                                            <p:txEl>
                                              <p:pRg st="6" end="6"/>
                                            </p:txEl>
                                          </p:spTgt>
                                        </p:tgtEl>
                                        <p:attrNameLst>
                                          <p:attrName>style.visibility</p:attrName>
                                        </p:attrNameLst>
                                      </p:cBhvr>
                                      <p:to>
                                        <p:strVal val="visible"/>
                                      </p:to>
                                    </p:set>
                                    <p:animEffect transition="in" filter="fade">
                                      <p:cBhvr>
                                        <p:cTn id="37" dur="1000"/>
                                        <p:tgtEl>
                                          <p:spTgt spid="15022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2554" y="1066800"/>
            <a:ext cx="6858865" cy="4648200"/>
          </a:xfrm>
          <a:prstGeom prst="rect">
            <a:avLst/>
          </a:prstGeom>
        </p:spPr>
      </p:pic>
      <p:sp>
        <p:nvSpPr>
          <p:cNvPr id="144386" name="Rectangle 2"/>
          <p:cNvSpPr>
            <a:spLocks noGrp="1" noChangeArrowheads="1"/>
          </p:cNvSpPr>
          <p:nvPr>
            <p:ph type="title"/>
          </p:nvPr>
        </p:nvSpPr>
        <p:spPr>
          <a:xfrm>
            <a:off x="1524000" y="-152400"/>
            <a:ext cx="8229600" cy="1143000"/>
          </a:xfrm>
        </p:spPr>
        <p:txBody>
          <a:bodyPr/>
          <a:lstStyle/>
          <a:p>
            <a:r>
              <a:rPr lang="en-US" altLang="en-US" sz="4000" dirty="0">
                <a:solidFill>
                  <a:srgbClr val="005597"/>
                </a:solidFill>
              </a:rPr>
              <a:t>Site Plan Review</a:t>
            </a:r>
          </a:p>
        </p:txBody>
      </p:sp>
      <p:sp>
        <p:nvSpPr>
          <p:cNvPr id="144387" name="Rectangle 3"/>
          <p:cNvSpPr>
            <a:spLocks noGrp="1" noChangeArrowheads="1"/>
          </p:cNvSpPr>
          <p:nvPr>
            <p:ph idx="1"/>
          </p:nvPr>
        </p:nvSpPr>
        <p:spPr>
          <a:xfrm>
            <a:off x="0" y="1524000"/>
            <a:ext cx="5791200" cy="3962400"/>
          </a:xfrm>
        </p:spPr>
        <p:txBody>
          <a:bodyPr/>
          <a:lstStyle/>
          <a:p>
            <a:pPr lvl="1">
              <a:lnSpc>
                <a:spcPct val="90000"/>
              </a:lnSpc>
            </a:pPr>
            <a:r>
              <a:rPr lang="en-US" altLang="en-US" sz="2400" dirty="0"/>
              <a:t>Is a site plan is required?</a:t>
            </a:r>
          </a:p>
          <a:p>
            <a:pPr lvl="1">
              <a:lnSpc>
                <a:spcPct val="90000"/>
              </a:lnSpc>
            </a:pPr>
            <a:r>
              <a:rPr lang="en-US" altLang="en-US" sz="2400" dirty="0"/>
              <a:t>Has a site plan has been approved?</a:t>
            </a:r>
          </a:p>
          <a:p>
            <a:pPr lvl="1">
              <a:lnSpc>
                <a:spcPct val="90000"/>
              </a:lnSpc>
            </a:pPr>
            <a:r>
              <a:rPr lang="en-US" altLang="en-US" sz="2400" dirty="0"/>
              <a:t>If a site plan has been approved, does the site comply?</a:t>
            </a:r>
          </a:p>
          <a:p>
            <a:pPr lvl="1">
              <a:lnSpc>
                <a:spcPct val="90000"/>
              </a:lnSpc>
            </a:pPr>
            <a:r>
              <a:rPr lang="en-US" altLang="en-US" sz="2400" dirty="0"/>
              <a:t>If the site does not comply, what is the site plan amendment process?</a:t>
            </a:r>
          </a:p>
          <a:p>
            <a:pPr lvl="1">
              <a:lnSpc>
                <a:spcPct val="90000"/>
              </a:lnSpc>
            </a:pPr>
            <a:r>
              <a:rPr lang="en-US" altLang="en-US" sz="2400" dirty="0"/>
              <a:t>Does the city have a minor amendment process?</a:t>
            </a:r>
          </a:p>
        </p:txBody>
      </p:sp>
      <p:sp>
        <p:nvSpPr>
          <p:cNvPr id="5" name="Rectangle 3"/>
          <p:cNvSpPr txBox="1">
            <a:spLocks noChangeArrowheads="1"/>
          </p:cNvSpPr>
          <p:nvPr/>
        </p:nvSpPr>
        <p:spPr bwMode="auto">
          <a:xfrm>
            <a:off x="0" y="5486400"/>
            <a:ext cx="10744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a:solidFill>
                  <a:srgbClr val="006699"/>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1600">
                <a:solidFill>
                  <a:srgbClr val="006699"/>
                </a:solidFill>
                <a:latin typeface="+mn-lt"/>
                <a:ea typeface="+mn-ea"/>
              </a:defRPr>
            </a:lvl2pPr>
            <a:lvl3pPr marL="1143000" indent="-228600" algn="l" rtl="0" eaLnBrk="0" fontAlgn="base" hangingPunct="0">
              <a:spcBef>
                <a:spcPct val="20000"/>
              </a:spcBef>
              <a:spcAft>
                <a:spcPct val="0"/>
              </a:spcAft>
              <a:buFont typeface="Wingdings" pitchFamily="2" charset="2"/>
              <a:buChar char="§"/>
              <a:defRPr sz="1600">
                <a:solidFill>
                  <a:srgbClr val="006699"/>
                </a:solidFill>
                <a:latin typeface="+mn-lt"/>
                <a:ea typeface="+mn-ea"/>
              </a:defRPr>
            </a:lvl3pPr>
            <a:lvl4pPr marL="1600200" indent="-228600" algn="l" rtl="0" eaLnBrk="0" fontAlgn="base" hangingPunct="0">
              <a:spcBef>
                <a:spcPct val="20000"/>
              </a:spcBef>
              <a:spcAft>
                <a:spcPct val="0"/>
              </a:spcAft>
              <a:buFont typeface="Wingdings" pitchFamily="2" charset="2"/>
              <a:buChar char="§"/>
              <a:defRPr sz="1600">
                <a:solidFill>
                  <a:srgbClr val="006699"/>
                </a:solidFill>
                <a:latin typeface="+mn-lt"/>
                <a:ea typeface="+mn-ea"/>
              </a:defRPr>
            </a:lvl4pPr>
            <a:lvl5pPr marL="2057400" indent="-228600" algn="l" rtl="0" eaLnBrk="0" fontAlgn="base" hangingPunct="0">
              <a:spcBef>
                <a:spcPct val="20000"/>
              </a:spcBef>
              <a:spcAft>
                <a:spcPct val="0"/>
              </a:spcAft>
              <a:buFont typeface="Wingdings" pitchFamily="2" charset="2"/>
              <a:buChar char="§"/>
              <a:defRPr sz="1600">
                <a:solidFill>
                  <a:srgbClr val="006699"/>
                </a:solidFill>
                <a:latin typeface="+mn-lt"/>
                <a:ea typeface="+mn-ea"/>
              </a:defRPr>
            </a:lvl5pPr>
            <a:lvl6pPr marL="2514600" indent="-228600" algn="l" rtl="0" fontAlgn="base">
              <a:spcBef>
                <a:spcPct val="20000"/>
              </a:spcBef>
              <a:spcAft>
                <a:spcPct val="0"/>
              </a:spcAft>
              <a:buFont typeface="Wingdings" pitchFamily="2" charset="2"/>
              <a:buChar char="§"/>
              <a:defRPr sz="1600">
                <a:solidFill>
                  <a:srgbClr val="006699"/>
                </a:solidFill>
                <a:latin typeface="+mn-lt"/>
                <a:ea typeface="+mn-ea"/>
              </a:defRPr>
            </a:lvl6pPr>
            <a:lvl7pPr marL="2971800" indent="-228600" algn="l" rtl="0" fontAlgn="base">
              <a:spcBef>
                <a:spcPct val="20000"/>
              </a:spcBef>
              <a:spcAft>
                <a:spcPct val="0"/>
              </a:spcAft>
              <a:buFont typeface="Wingdings" pitchFamily="2" charset="2"/>
              <a:buChar char="§"/>
              <a:defRPr sz="1600">
                <a:solidFill>
                  <a:srgbClr val="006699"/>
                </a:solidFill>
                <a:latin typeface="+mn-lt"/>
                <a:ea typeface="+mn-ea"/>
              </a:defRPr>
            </a:lvl7pPr>
            <a:lvl8pPr marL="3429000" indent="-228600" algn="l" rtl="0" fontAlgn="base">
              <a:spcBef>
                <a:spcPct val="20000"/>
              </a:spcBef>
              <a:spcAft>
                <a:spcPct val="0"/>
              </a:spcAft>
              <a:buFont typeface="Wingdings" pitchFamily="2" charset="2"/>
              <a:buChar char="§"/>
              <a:defRPr sz="1600">
                <a:solidFill>
                  <a:srgbClr val="006699"/>
                </a:solidFill>
                <a:latin typeface="+mn-lt"/>
                <a:ea typeface="+mn-ea"/>
              </a:defRPr>
            </a:lvl8pPr>
            <a:lvl9pPr marL="3886200" indent="-228600" algn="l" rtl="0" fontAlgn="base">
              <a:spcBef>
                <a:spcPct val="20000"/>
              </a:spcBef>
              <a:spcAft>
                <a:spcPct val="0"/>
              </a:spcAft>
              <a:buFont typeface="Wingdings" pitchFamily="2" charset="2"/>
              <a:buChar char="§"/>
              <a:defRPr sz="1600">
                <a:solidFill>
                  <a:srgbClr val="006699"/>
                </a:solidFill>
                <a:latin typeface="+mn-lt"/>
                <a:ea typeface="+mn-ea"/>
              </a:defRPr>
            </a:lvl9pPr>
          </a:lstStyle>
          <a:p>
            <a:pPr lvl="1">
              <a:lnSpc>
                <a:spcPct val="90000"/>
              </a:lnSpc>
            </a:pPr>
            <a:r>
              <a:rPr lang="en-US" altLang="en-US" sz="2400" kern="0" dirty="0"/>
              <a:t>Who has approval authority</a:t>
            </a:r>
          </a:p>
          <a:p>
            <a:pPr marL="457200" lvl="1" indent="0">
              <a:lnSpc>
                <a:spcPct val="90000"/>
              </a:lnSpc>
              <a:buNone/>
            </a:pPr>
            <a:r>
              <a:rPr lang="en-US" altLang="en-US" sz="2400" kern="0" dirty="0"/>
              <a:t> - planning and zoning commission, city council, or staff?</a:t>
            </a:r>
          </a:p>
        </p:txBody>
      </p:sp>
    </p:spTree>
    <p:extLst>
      <p:ext uri="{BB962C8B-B14F-4D97-AF65-F5344CB8AC3E}">
        <p14:creationId xmlns:p14="http://schemas.microsoft.com/office/powerpoint/2010/main" val="11181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2743200"/>
            <a:ext cx="8931228" cy="1015663"/>
          </a:xfrm>
          <a:prstGeom prst="rect">
            <a:avLst/>
          </a:prstGeom>
          <a:noFill/>
        </p:spPr>
        <p:txBody>
          <a:bodyPr wrap="none" rtlCol="0">
            <a:spAutoFit/>
          </a:bodyPr>
          <a:lstStyle/>
          <a:p>
            <a:r>
              <a:rPr lang="en-US" sz="6000" b="1" dirty="0">
                <a:solidFill>
                  <a:srgbClr val="006699"/>
                </a:solidFill>
                <a:effectLst>
                  <a:outerShdw blurRad="38100" dist="38100" dir="2700000" algn="tl">
                    <a:srgbClr val="000000">
                      <a:alpha val="43137"/>
                    </a:srgbClr>
                  </a:outerShdw>
                </a:effectLst>
              </a:rPr>
              <a:t>ZONING REGULATIONS</a:t>
            </a:r>
          </a:p>
        </p:txBody>
      </p:sp>
    </p:spTree>
    <p:extLst>
      <p:ext uri="{BB962C8B-B14F-4D97-AF65-F5344CB8AC3E}">
        <p14:creationId xmlns:p14="http://schemas.microsoft.com/office/powerpoint/2010/main" val="1039575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371600" y="-228600"/>
            <a:ext cx="9144000" cy="1143000"/>
          </a:xfrm>
        </p:spPr>
        <p:txBody>
          <a:bodyPr/>
          <a:lstStyle/>
          <a:p>
            <a:r>
              <a:rPr lang="en-US" altLang="en-US" sz="4000" dirty="0">
                <a:solidFill>
                  <a:srgbClr val="005597"/>
                </a:solidFill>
              </a:rPr>
              <a:t>Additional zoning concepts</a:t>
            </a:r>
          </a:p>
        </p:txBody>
      </p:sp>
      <p:sp>
        <p:nvSpPr>
          <p:cNvPr id="144387" name="Rectangle 3"/>
          <p:cNvSpPr>
            <a:spLocks noGrp="1" noChangeArrowheads="1"/>
          </p:cNvSpPr>
          <p:nvPr>
            <p:ph idx="1"/>
          </p:nvPr>
        </p:nvSpPr>
        <p:spPr>
          <a:xfrm>
            <a:off x="76200" y="1219200"/>
            <a:ext cx="4572000" cy="4495800"/>
          </a:xfrm>
        </p:spPr>
        <p:txBody>
          <a:bodyPr/>
          <a:lstStyle/>
          <a:p>
            <a:pPr lvl="1">
              <a:lnSpc>
                <a:spcPct val="90000"/>
              </a:lnSpc>
            </a:pPr>
            <a:r>
              <a:rPr lang="en-US" altLang="en-US" sz="3200" b="1" dirty="0"/>
              <a:t>Form-based codes</a:t>
            </a:r>
          </a:p>
          <a:p>
            <a:pPr lvl="1">
              <a:lnSpc>
                <a:spcPct val="90000"/>
              </a:lnSpc>
            </a:pPr>
            <a:r>
              <a:rPr lang="en-US" altLang="en-US" sz="3200" b="1" dirty="0"/>
              <a:t>Smart codes</a:t>
            </a:r>
          </a:p>
          <a:p>
            <a:pPr lvl="1">
              <a:lnSpc>
                <a:spcPct val="90000"/>
              </a:lnSpc>
            </a:pPr>
            <a:r>
              <a:rPr lang="en-US" altLang="en-US" sz="3200" b="1" dirty="0"/>
              <a:t>Conservation</a:t>
            </a:r>
          </a:p>
          <a:p>
            <a:pPr lvl="1">
              <a:lnSpc>
                <a:spcPct val="90000"/>
              </a:lnSpc>
            </a:pPr>
            <a:r>
              <a:rPr lang="en-US" altLang="en-US" sz="3200" b="1" dirty="0"/>
              <a:t>New Urbanism</a:t>
            </a:r>
          </a:p>
          <a:p>
            <a:pPr algn="ctr">
              <a:lnSpc>
                <a:spcPct val="90000"/>
              </a:lnSpc>
              <a:buFont typeface="Wingdings" pitchFamily="2" charset="2"/>
              <a:buNone/>
            </a:pPr>
            <a:endParaRPr lang="en-US" altLang="en-US" sz="2600" b="1" dirty="0">
              <a:latin typeface="Garamond" pitchFamily="18" charset="0"/>
            </a:endParaRPr>
          </a:p>
        </p:txBody>
      </p:sp>
      <p:pic>
        <p:nvPicPr>
          <p:cNvPr id="7" name="Picture 6"/>
          <p:cNvPicPr>
            <a:picLocks noChangeAspect="1"/>
          </p:cNvPicPr>
          <p:nvPr/>
        </p:nvPicPr>
        <p:blipFill>
          <a:blip r:embed="rId3"/>
          <a:stretch>
            <a:fillRect/>
          </a:stretch>
        </p:blipFill>
        <p:spPr>
          <a:xfrm>
            <a:off x="5638800" y="914400"/>
            <a:ext cx="4552950" cy="5729772"/>
          </a:xfrm>
          <a:prstGeom prst="rect">
            <a:avLst/>
          </a:prstGeom>
        </p:spPr>
      </p:pic>
    </p:spTree>
    <p:extLst>
      <p:ext uri="{BB962C8B-B14F-4D97-AF65-F5344CB8AC3E}">
        <p14:creationId xmlns:p14="http://schemas.microsoft.com/office/powerpoint/2010/main" val="1442994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371600" y="152400"/>
            <a:ext cx="777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4000" b="1" dirty="0">
                <a:solidFill>
                  <a:srgbClr val="005597"/>
                </a:solidFill>
                <a:latin typeface="+mj-lt"/>
              </a:rPr>
              <a:t>Common Themes</a:t>
            </a:r>
            <a:endParaRPr lang="en-US" altLang="en-US" sz="4000" b="1" dirty="0">
              <a:latin typeface="+mj-lt"/>
            </a:endParaRPr>
          </a:p>
        </p:txBody>
      </p:sp>
      <p:sp>
        <p:nvSpPr>
          <p:cNvPr id="2" name="Slide Number Placeholder 1"/>
          <p:cNvSpPr>
            <a:spLocks noGrp="1"/>
          </p:cNvSpPr>
          <p:nvPr>
            <p:ph type="sldNum" sz="quarter" idx="4294967295"/>
          </p:nvPr>
        </p:nvSpPr>
        <p:spPr>
          <a:xfrm>
            <a:off x="11734800" y="6111875"/>
            <a:ext cx="457200" cy="365125"/>
          </a:xfrm>
          <a:prstGeom prst="rect">
            <a:avLst/>
          </a:prstGeom>
        </p:spPr>
        <p:txBody>
          <a:bodyPr/>
          <a:lstStyle/>
          <a:p>
            <a:pPr>
              <a:defRPr/>
            </a:pPr>
            <a:fld id="{1D6F0C8E-43B8-4DA4-B410-239C687B2AB4}" type="slidenum">
              <a:rPr lang="en-US" smtClean="0"/>
              <a:pPr>
                <a:defRPr/>
              </a:pPr>
              <a:t>31</a:t>
            </a:fld>
            <a:endParaRPr lang="en-US"/>
          </a:p>
        </p:txBody>
      </p:sp>
      <p:sp>
        <p:nvSpPr>
          <p:cNvPr id="3" name="Rectangle 2"/>
          <p:cNvSpPr/>
          <p:nvPr/>
        </p:nvSpPr>
        <p:spPr>
          <a:xfrm>
            <a:off x="457200" y="1199147"/>
            <a:ext cx="6629400" cy="4401205"/>
          </a:xfrm>
          <a:prstGeom prst="rect">
            <a:avLst/>
          </a:prstGeom>
        </p:spPr>
        <p:txBody>
          <a:bodyPr wrap="square">
            <a:spAutoFit/>
          </a:bodyPr>
          <a:lstStyle/>
          <a:p>
            <a:pPr marL="342900" indent="-342900">
              <a:buFont typeface="Wingdings" panose="05000000000000000000" pitchFamily="2" charset="2"/>
              <a:buChar char="Ø"/>
            </a:pPr>
            <a:r>
              <a:rPr lang="en-US" altLang="en-US" sz="2800" dirty="0">
                <a:solidFill>
                  <a:srgbClr val="006699"/>
                </a:solidFill>
                <a:latin typeface="+mn-lt"/>
              </a:rPr>
              <a:t>Mixed Use</a:t>
            </a:r>
          </a:p>
          <a:p>
            <a:pPr marL="342900" indent="-342900">
              <a:buFont typeface="Wingdings" panose="05000000000000000000" pitchFamily="2" charset="2"/>
              <a:buChar char="Ø"/>
            </a:pPr>
            <a:r>
              <a:rPr lang="en-US" altLang="en-US" sz="2800" dirty="0">
                <a:solidFill>
                  <a:srgbClr val="006699"/>
                </a:solidFill>
                <a:latin typeface="+mn-lt"/>
              </a:rPr>
              <a:t>High Density</a:t>
            </a:r>
          </a:p>
          <a:p>
            <a:pPr marL="342900" indent="-342900">
              <a:buFont typeface="Wingdings" panose="05000000000000000000" pitchFamily="2" charset="2"/>
              <a:buChar char="Ø"/>
            </a:pPr>
            <a:r>
              <a:rPr lang="en-US" altLang="en-US" sz="2800" dirty="0">
                <a:solidFill>
                  <a:srgbClr val="006699"/>
                </a:solidFill>
                <a:latin typeface="+mn-lt"/>
              </a:rPr>
              <a:t>Pedestrian orientation</a:t>
            </a:r>
          </a:p>
          <a:p>
            <a:pPr marL="342900" indent="-342900">
              <a:buFont typeface="Wingdings" panose="05000000000000000000" pitchFamily="2" charset="2"/>
              <a:buChar char="Ø"/>
            </a:pPr>
            <a:r>
              <a:rPr lang="en-US" altLang="en-US" sz="2800" dirty="0">
                <a:solidFill>
                  <a:srgbClr val="006699"/>
                </a:solidFill>
                <a:latin typeface="+mn-lt"/>
              </a:rPr>
              <a:t>Transit orientation</a:t>
            </a:r>
          </a:p>
          <a:p>
            <a:pPr marL="342900" indent="-342900">
              <a:buFont typeface="Wingdings" panose="05000000000000000000" pitchFamily="2" charset="2"/>
              <a:buChar char="Ø"/>
            </a:pPr>
            <a:r>
              <a:rPr lang="en-US" altLang="en-US" sz="2800" dirty="0">
                <a:solidFill>
                  <a:srgbClr val="006699"/>
                </a:solidFill>
                <a:latin typeface="+mn-lt"/>
              </a:rPr>
              <a:t>Connectivity</a:t>
            </a:r>
          </a:p>
          <a:p>
            <a:pPr marL="342900" indent="-342900">
              <a:buFont typeface="Wingdings" panose="05000000000000000000" pitchFamily="2" charset="2"/>
              <a:buChar char="Ø"/>
            </a:pPr>
            <a:r>
              <a:rPr lang="en-US" altLang="en-US" sz="2800" dirty="0">
                <a:solidFill>
                  <a:srgbClr val="006699"/>
                </a:solidFill>
                <a:latin typeface="+mn-lt"/>
              </a:rPr>
              <a:t>Conservation/Preservation</a:t>
            </a:r>
          </a:p>
          <a:p>
            <a:pPr marL="342900" indent="-342900">
              <a:buFont typeface="Wingdings" panose="05000000000000000000" pitchFamily="2" charset="2"/>
              <a:buChar char="Ø"/>
            </a:pPr>
            <a:r>
              <a:rPr lang="en-US" altLang="en-US" sz="2800" dirty="0">
                <a:solidFill>
                  <a:srgbClr val="006699"/>
                </a:solidFill>
                <a:latin typeface="+mn-lt"/>
              </a:rPr>
              <a:t>Architectural standards</a:t>
            </a:r>
          </a:p>
          <a:p>
            <a:pPr marL="342900" indent="-342900">
              <a:buFont typeface="Wingdings" panose="05000000000000000000" pitchFamily="2" charset="2"/>
              <a:buChar char="Ø"/>
            </a:pPr>
            <a:r>
              <a:rPr lang="en-US" altLang="en-US" sz="2800" dirty="0">
                <a:solidFill>
                  <a:srgbClr val="006699"/>
                </a:solidFill>
                <a:latin typeface="+mn-lt"/>
              </a:rPr>
              <a:t>Historical/Cultural/Environmental</a:t>
            </a:r>
          </a:p>
          <a:p>
            <a:pPr marL="342900" indent="-342900">
              <a:buFont typeface="Wingdings" panose="05000000000000000000" pitchFamily="2" charset="2"/>
              <a:buChar char="Ø"/>
            </a:pPr>
            <a:r>
              <a:rPr lang="en-US" altLang="en-US" sz="2800" dirty="0">
                <a:solidFill>
                  <a:srgbClr val="006699"/>
                </a:solidFill>
                <a:latin typeface="+mn-lt"/>
                <a:ea typeface="ＭＳ Ｐゴシック" pitchFamily="48" charset="-128"/>
              </a:rPr>
              <a:t>Transitions instead of buffers</a:t>
            </a:r>
            <a:endParaRPr lang="en-US" altLang="en-US" sz="2800" dirty="0">
              <a:solidFill>
                <a:srgbClr val="006699"/>
              </a:solidFill>
              <a:latin typeface="+mn-lt"/>
            </a:endParaRPr>
          </a:p>
          <a:p>
            <a:pPr marL="342900" indent="-342900">
              <a:buFont typeface="Wingdings" panose="05000000000000000000" pitchFamily="2" charset="2"/>
              <a:buChar char="Ø"/>
            </a:pPr>
            <a:r>
              <a:rPr lang="en-US" altLang="en-US" sz="2800" dirty="0">
                <a:solidFill>
                  <a:srgbClr val="006699"/>
                </a:solidFill>
                <a:latin typeface="+mn-lt"/>
              </a:rPr>
              <a:t>FLEXIBILITY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458" y="4004023"/>
            <a:ext cx="4112132" cy="2741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397764" y="152400"/>
            <a:ext cx="2777826" cy="3851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1741940"/>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457244" y="125146"/>
            <a:ext cx="777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4000" b="1" dirty="0">
                <a:solidFill>
                  <a:srgbClr val="005597"/>
                </a:solidFill>
                <a:latin typeface="+mj-lt"/>
              </a:rPr>
              <a:t>Zoning Commission</a:t>
            </a:r>
            <a:endParaRPr lang="en-US" altLang="en-US" sz="4000" b="1" dirty="0">
              <a:latin typeface="+mj-lt"/>
            </a:endParaRPr>
          </a:p>
        </p:txBody>
      </p:sp>
      <p:sp>
        <p:nvSpPr>
          <p:cNvPr id="2" name="Slide Number Placeholder 1"/>
          <p:cNvSpPr>
            <a:spLocks noGrp="1"/>
          </p:cNvSpPr>
          <p:nvPr>
            <p:ph type="sldNum" sz="quarter" idx="4294967295"/>
          </p:nvPr>
        </p:nvSpPr>
        <p:spPr>
          <a:xfrm>
            <a:off x="11734800" y="6111875"/>
            <a:ext cx="457200" cy="365125"/>
          </a:xfrm>
          <a:prstGeom prst="rect">
            <a:avLst/>
          </a:prstGeom>
        </p:spPr>
        <p:txBody>
          <a:bodyPr/>
          <a:lstStyle/>
          <a:p>
            <a:pPr>
              <a:defRPr/>
            </a:pPr>
            <a:fld id="{1D6F0C8E-43B8-4DA4-B410-239C687B2AB4}" type="slidenum">
              <a:rPr lang="en-US" smtClean="0"/>
              <a:pPr>
                <a:defRPr/>
              </a:pPr>
              <a:t>32</a:t>
            </a:fld>
            <a:endParaRPr lang="en-US"/>
          </a:p>
        </p:txBody>
      </p:sp>
      <p:sp>
        <p:nvSpPr>
          <p:cNvPr id="9" name="Rectangle 8"/>
          <p:cNvSpPr/>
          <p:nvPr/>
        </p:nvSpPr>
        <p:spPr>
          <a:xfrm>
            <a:off x="381000" y="990600"/>
            <a:ext cx="10413308" cy="1323439"/>
          </a:xfrm>
          <a:prstGeom prst="rect">
            <a:avLst/>
          </a:prstGeom>
        </p:spPr>
        <p:txBody>
          <a:bodyPr wrap="square">
            <a:spAutoFit/>
          </a:bodyPr>
          <a:lstStyle/>
          <a:p>
            <a:pPr marL="342900" indent="-342900">
              <a:buFont typeface="Wingdings" panose="05000000000000000000" pitchFamily="2" charset="2"/>
              <a:buChar char="Ø"/>
            </a:pPr>
            <a:r>
              <a:rPr lang="en-US" altLang="en-US" sz="2800" dirty="0">
                <a:solidFill>
                  <a:srgbClr val="006699"/>
                </a:solidFill>
                <a:latin typeface="+mn-lt"/>
              </a:rPr>
              <a:t>Recommending Body under State Law </a:t>
            </a:r>
            <a:r>
              <a:rPr lang="en-US" sz="2800" b="1" kern="0" dirty="0">
                <a:solidFill>
                  <a:srgbClr val="006699"/>
                </a:solidFill>
                <a:latin typeface="Verdana"/>
                <a:ea typeface="ＭＳ Ｐゴシック"/>
                <a:cs typeface="+mj-cs"/>
              </a:rPr>
              <a:t>§</a:t>
            </a:r>
            <a:r>
              <a:rPr lang="en-US" altLang="en-US" sz="2800" dirty="0">
                <a:solidFill>
                  <a:srgbClr val="006699"/>
                </a:solidFill>
                <a:latin typeface="+mn-lt"/>
              </a:rPr>
              <a:t>211.007</a:t>
            </a:r>
          </a:p>
          <a:p>
            <a:pPr marL="342900" indent="-342900">
              <a:buFont typeface="Wingdings" panose="05000000000000000000" pitchFamily="2" charset="2"/>
              <a:buChar char="Ø"/>
            </a:pPr>
            <a:r>
              <a:rPr lang="en-US" altLang="en-US" sz="2800" dirty="0">
                <a:solidFill>
                  <a:srgbClr val="006699"/>
                </a:solidFill>
                <a:latin typeface="+mn-lt"/>
              </a:rPr>
              <a:t>Must forward a report to the City Council</a:t>
            </a:r>
          </a:p>
          <a:p>
            <a:pPr marL="342900" indent="-342900">
              <a:buFont typeface="Wingdings" panose="05000000000000000000" pitchFamily="2" charset="2"/>
              <a:buChar char="Ø"/>
            </a:pPr>
            <a:endParaRPr lang="en-US" altLang="en-US" dirty="0">
              <a:solidFill>
                <a:srgbClr val="006699"/>
              </a:solidFill>
              <a:latin typeface="+mn-lt"/>
            </a:endParaRPr>
          </a:p>
        </p:txBody>
      </p:sp>
      <p:pic>
        <p:nvPicPr>
          <p:cNvPr id="4" name="Picture 3"/>
          <p:cNvPicPr>
            <a:picLocks noChangeAspect="1"/>
          </p:cNvPicPr>
          <p:nvPr/>
        </p:nvPicPr>
        <p:blipFill>
          <a:blip r:embed="rId3"/>
          <a:stretch>
            <a:fillRect/>
          </a:stretch>
        </p:blipFill>
        <p:spPr>
          <a:xfrm>
            <a:off x="516193" y="2041641"/>
            <a:ext cx="5634221" cy="4206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209800" y="6340359"/>
            <a:ext cx="3581400" cy="276999"/>
          </a:xfrm>
          <a:prstGeom prst="rect">
            <a:avLst/>
          </a:prstGeom>
          <a:noFill/>
        </p:spPr>
        <p:txBody>
          <a:bodyPr wrap="square" rtlCol="0">
            <a:spAutoFit/>
          </a:bodyPr>
          <a:lstStyle/>
          <a:p>
            <a:r>
              <a:rPr lang="en-US" sz="1200" dirty="0">
                <a:solidFill>
                  <a:srgbClr val="006699"/>
                </a:solidFill>
              </a:rPr>
              <a:t>(Starlight Williams/Community Impact Newspaper)</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8879" t="12173" r="8724" b="27753"/>
          <a:stretch/>
        </p:blipFill>
        <p:spPr>
          <a:xfrm>
            <a:off x="6312519" y="1905000"/>
            <a:ext cx="4994392" cy="4712358"/>
          </a:xfrm>
          <a:prstGeom prst="rect">
            <a:avLst/>
          </a:prstGeom>
        </p:spPr>
      </p:pic>
    </p:spTree>
    <p:extLst>
      <p:ext uri="{BB962C8B-B14F-4D97-AF65-F5344CB8AC3E}">
        <p14:creationId xmlns:p14="http://schemas.microsoft.com/office/powerpoint/2010/main" val="784392698"/>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133" y="-23019"/>
            <a:ext cx="6053667" cy="892175"/>
          </a:xfrm>
        </p:spPr>
        <p:txBody>
          <a:bodyPr/>
          <a:lstStyle/>
          <a:p>
            <a:r>
              <a:rPr lang="en-US" sz="4000" dirty="0"/>
              <a:t>Rezoning Process</a:t>
            </a:r>
          </a:p>
        </p:txBody>
      </p:sp>
      <p:sp>
        <p:nvSpPr>
          <p:cNvPr id="3" name="Content Placeholder 2"/>
          <p:cNvSpPr>
            <a:spLocks noGrp="1"/>
          </p:cNvSpPr>
          <p:nvPr>
            <p:ph idx="1"/>
          </p:nvPr>
        </p:nvSpPr>
        <p:spPr>
          <a:xfrm>
            <a:off x="533400" y="1295400"/>
            <a:ext cx="10160000" cy="5257800"/>
          </a:xfrm>
        </p:spPr>
        <p:txBody>
          <a:bodyPr/>
          <a:lstStyle/>
          <a:p>
            <a:r>
              <a:rPr lang="en-US" sz="2800" dirty="0"/>
              <a:t>Zoning Commission hearing</a:t>
            </a:r>
          </a:p>
          <a:p>
            <a:pPr lvl="1"/>
            <a:r>
              <a:rPr lang="en-US" sz="2800" dirty="0"/>
              <a:t>Notice</a:t>
            </a:r>
          </a:p>
          <a:p>
            <a:r>
              <a:rPr lang="en-US" sz="2800" dirty="0"/>
              <a:t>City Council hearing</a:t>
            </a:r>
          </a:p>
          <a:p>
            <a:pPr lvl="1"/>
            <a:r>
              <a:rPr lang="en-US" sz="2800" dirty="0"/>
              <a:t>Notice</a:t>
            </a:r>
          </a:p>
          <a:p>
            <a:pPr lvl="1"/>
            <a:r>
              <a:rPr lang="en-US" sz="2800" dirty="0"/>
              <a:t>Report</a:t>
            </a:r>
          </a:p>
          <a:p>
            <a:r>
              <a:rPr lang="en-US" sz="2800" dirty="0"/>
              <a:t>Timelines vary </a:t>
            </a:r>
            <a:br>
              <a:rPr lang="en-US" sz="2800" dirty="0"/>
            </a:br>
            <a:r>
              <a:rPr lang="en-US" sz="2800" dirty="0"/>
              <a:t>between </a:t>
            </a:r>
            <a:br>
              <a:rPr lang="en-US" sz="2800" dirty="0"/>
            </a:br>
            <a:r>
              <a:rPr lang="en-US" sz="2800" dirty="0"/>
              <a:t>Home-Rule and </a:t>
            </a:r>
            <a:br>
              <a:rPr lang="en-US" sz="2800" dirty="0"/>
            </a:br>
            <a:r>
              <a:rPr lang="en-US" sz="2800" dirty="0"/>
              <a:t>General Law</a:t>
            </a:r>
          </a:p>
          <a:p>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358" y="838200"/>
            <a:ext cx="4700642" cy="50480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198" y="2999874"/>
            <a:ext cx="3104404" cy="4038600"/>
          </a:xfrm>
          <a:prstGeom prst="rect">
            <a:avLst/>
          </a:prstGeom>
        </p:spPr>
      </p:pic>
    </p:spTree>
    <p:extLst>
      <p:ext uri="{BB962C8B-B14F-4D97-AF65-F5344CB8AC3E}">
        <p14:creationId xmlns:p14="http://schemas.microsoft.com/office/powerpoint/2010/main" val="1499502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0" y="0"/>
            <a:ext cx="10160000" cy="892175"/>
          </a:xfrm>
        </p:spPr>
        <p:txBody>
          <a:bodyPr/>
          <a:lstStyle/>
          <a:p>
            <a:r>
              <a:rPr lang="en-US" sz="4000" dirty="0"/>
              <a:t>Rezoning Process</a:t>
            </a:r>
          </a:p>
        </p:txBody>
      </p:sp>
      <p:sp>
        <p:nvSpPr>
          <p:cNvPr id="3" name="Content Placeholder 2"/>
          <p:cNvSpPr>
            <a:spLocks noGrp="1"/>
          </p:cNvSpPr>
          <p:nvPr>
            <p:ph idx="1"/>
          </p:nvPr>
        </p:nvSpPr>
        <p:spPr>
          <a:xfrm>
            <a:off x="381000" y="990600"/>
            <a:ext cx="7086153" cy="5410200"/>
          </a:xfrm>
        </p:spPr>
        <p:txBody>
          <a:bodyPr/>
          <a:lstStyle/>
          <a:p>
            <a:pPr marL="285750" lvl="2" indent="-285750">
              <a:buFont typeface="Arial" pitchFamily="34" charset="0"/>
              <a:buChar char="•"/>
            </a:pPr>
            <a:r>
              <a:rPr lang="en-US" sz="2800" b="1" dirty="0">
                <a:latin typeface="Garamond" pitchFamily="18" charset="0"/>
              </a:rPr>
              <a:t>meeting with the city staff</a:t>
            </a:r>
          </a:p>
          <a:p>
            <a:pPr marL="285750" lvl="2" indent="-285750">
              <a:buFont typeface="Arial" pitchFamily="34" charset="0"/>
              <a:buChar char="•"/>
            </a:pPr>
            <a:r>
              <a:rPr lang="en-US" sz="2800" b="1" dirty="0">
                <a:latin typeface="Garamond" pitchFamily="18" charset="0"/>
              </a:rPr>
              <a:t>preparing the application</a:t>
            </a:r>
          </a:p>
          <a:p>
            <a:pPr marL="285750" lvl="2" indent="-285750">
              <a:buFont typeface="Arial" pitchFamily="34" charset="0"/>
              <a:buChar char="•"/>
            </a:pPr>
            <a:r>
              <a:rPr lang="en-US" sz="2800" b="1" dirty="0">
                <a:latin typeface="Garamond" pitchFamily="18" charset="0"/>
              </a:rPr>
              <a:t>meeting with surrounding property owners and neighborhood associations</a:t>
            </a:r>
          </a:p>
          <a:p>
            <a:pPr marL="285750" lvl="2" indent="-285750">
              <a:buFont typeface="Arial" pitchFamily="34" charset="0"/>
              <a:buChar char="•"/>
            </a:pPr>
            <a:r>
              <a:rPr lang="en-US" sz="2800" b="1" dirty="0">
                <a:latin typeface="Garamond" pitchFamily="18" charset="0"/>
              </a:rPr>
              <a:t>filing the application</a:t>
            </a:r>
          </a:p>
          <a:p>
            <a:pPr marL="285750" lvl="2" indent="-285750">
              <a:buFont typeface="Arial" pitchFamily="34" charset="0"/>
              <a:buChar char="•"/>
            </a:pPr>
            <a:r>
              <a:rPr lang="en-US" sz="2800" b="1" dirty="0">
                <a:latin typeface="Garamond" pitchFamily="18" charset="0"/>
              </a:rPr>
              <a:t>conducting the zoning commission hearing</a:t>
            </a:r>
          </a:p>
          <a:p>
            <a:pPr marL="285750" lvl="2" indent="-285750">
              <a:buFont typeface="Arial" pitchFamily="34" charset="0"/>
              <a:buChar char="•"/>
            </a:pPr>
            <a:r>
              <a:rPr lang="en-US" sz="2800" b="1" dirty="0">
                <a:latin typeface="Garamond" pitchFamily="18" charset="0"/>
              </a:rPr>
              <a:t>addressing any conditions, concerns or questions of the zoning commission including meeting with the neighborhood association, if necessary</a:t>
            </a:r>
          </a:p>
          <a:p>
            <a:pPr marL="285750" lvl="2" indent="-285750">
              <a:buFont typeface="Arial" pitchFamily="34" charset="0"/>
              <a:buChar char="•"/>
            </a:pPr>
            <a:r>
              <a:rPr lang="en-US" sz="2800" b="1" dirty="0">
                <a:latin typeface="Garamond" pitchFamily="18" charset="0"/>
              </a:rPr>
              <a:t>presenting the application to city council</a:t>
            </a:r>
          </a:p>
          <a:p>
            <a:pPr marL="285750" lvl="2" indent="-285750">
              <a:buFont typeface="Arial" pitchFamily="34" charset="0"/>
              <a:buChar char="•"/>
            </a:pPr>
            <a:r>
              <a:rPr lang="en-US" sz="2800" b="1" dirty="0">
                <a:latin typeface="Garamond" pitchFamily="18" charset="0"/>
              </a:rPr>
              <a:t>confirming adoption of the ordinance</a:t>
            </a:r>
          </a:p>
          <a:p>
            <a:pPr marL="285750" lvl="2" indent="-285750"/>
            <a:endParaRPr lang="en-US" b="1" dirty="0">
              <a:latin typeface="Garamond" pitchFamily="18" charset="0"/>
            </a:endParaRPr>
          </a:p>
          <a:p>
            <a:endParaRPr lang="en-US" sz="3600" dirty="0"/>
          </a:p>
        </p:txBody>
      </p:sp>
      <p:pic>
        <p:nvPicPr>
          <p:cNvPr id="4" name="Picture 3"/>
          <p:cNvPicPr>
            <a:picLocks noChangeAspect="1"/>
          </p:cNvPicPr>
          <p:nvPr/>
        </p:nvPicPr>
        <p:blipFill>
          <a:blip r:embed="rId2"/>
          <a:stretch>
            <a:fillRect/>
          </a:stretch>
        </p:blipFill>
        <p:spPr>
          <a:xfrm>
            <a:off x="7467154" y="990600"/>
            <a:ext cx="4724846" cy="3143021"/>
          </a:xfrm>
          <a:prstGeom prst="rect">
            <a:avLst/>
          </a:prstGeom>
        </p:spPr>
      </p:pic>
    </p:spTree>
    <p:extLst>
      <p:ext uri="{BB962C8B-B14F-4D97-AF65-F5344CB8AC3E}">
        <p14:creationId xmlns:p14="http://schemas.microsoft.com/office/powerpoint/2010/main" val="3819931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611" y="838200"/>
            <a:ext cx="10160000" cy="892175"/>
          </a:xfrm>
        </p:spPr>
        <p:txBody>
          <a:bodyPr/>
          <a:lstStyle/>
          <a:p>
            <a:r>
              <a:rPr lang="en-US" dirty="0"/>
              <a:t>Supermajority Vote</a:t>
            </a:r>
          </a:p>
        </p:txBody>
      </p:sp>
      <p:sp>
        <p:nvSpPr>
          <p:cNvPr id="3" name="Content Placeholder 2"/>
          <p:cNvSpPr>
            <a:spLocks noGrp="1"/>
          </p:cNvSpPr>
          <p:nvPr>
            <p:ph idx="1"/>
          </p:nvPr>
        </p:nvSpPr>
        <p:spPr>
          <a:xfrm>
            <a:off x="533400" y="1730375"/>
            <a:ext cx="4834467" cy="3505200"/>
          </a:xfrm>
        </p:spPr>
        <p:txBody>
          <a:bodyPr/>
          <a:lstStyle/>
          <a:p>
            <a:pPr marL="0" indent="0">
              <a:buNone/>
            </a:pPr>
            <a:r>
              <a:rPr lang="en-US" b="1" dirty="0">
                <a:latin typeface="Garamond" pitchFamily="18" charset="0"/>
              </a:rPr>
              <a:t>¾ majority required:</a:t>
            </a:r>
          </a:p>
          <a:p>
            <a:pPr marL="285750" indent="-285750">
              <a:buFont typeface="Arial" pitchFamily="34" charset="0"/>
              <a:buChar char="•"/>
            </a:pPr>
            <a:r>
              <a:rPr lang="en-US" sz="2800" b="1" dirty="0">
                <a:latin typeface="Garamond" pitchFamily="18" charset="0"/>
              </a:rPr>
              <a:t>Written opposition from the owners of 20% of the property within 200’</a:t>
            </a:r>
          </a:p>
          <a:p>
            <a:pPr marL="285750" indent="-285750">
              <a:buFont typeface="Arial" pitchFamily="34" charset="0"/>
              <a:buChar char="•"/>
            </a:pPr>
            <a:r>
              <a:rPr lang="en-US" sz="2800" b="1" dirty="0">
                <a:latin typeface="Garamond" pitchFamily="18" charset="0"/>
              </a:rPr>
              <a:t>Overrule a recommendation of denial, if provided by ordinance</a:t>
            </a:r>
            <a:endParaRPr lang="en-US" sz="2800" dirty="0"/>
          </a:p>
          <a:p>
            <a:endParaRPr lang="en-US" sz="3600" dirty="0"/>
          </a:p>
        </p:txBody>
      </p:sp>
      <p:pic>
        <p:nvPicPr>
          <p:cNvPr id="4" name="Picture 3"/>
          <p:cNvPicPr>
            <a:picLocks noChangeAspect="1"/>
          </p:cNvPicPr>
          <p:nvPr/>
        </p:nvPicPr>
        <p:blipFill>
          <a:blip r:embed="rId2"/>
          <a:stretch>
            <a:fillRect/>
          </a:stretch>
        </p:blipFill>
        <p:spPr>
          <a:xfrm>
            <a:off x="5425078" y="1708604"/>
            <a:ext cx="5753100" cy="4076700"/>
          </a:xfrm>
          <a:prstGeom prst="rect">
            <a:avLst/>
          </a:prstGeom>
        </p:spPr>
      </p:pic>
    </p:spTree>
    <p:extLst>
      <p:ext uri="{BB962C8B-B14F-4D97-AF65-F5344CB8AC3E}">
        <p14:creationId xmlns:p14="http://schemas.microsoft.com/office/powerpoint/2010/main" val="3372804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of Adjustment</a:t>
            </a:r>
          </a:p>
        </p:txBody>
      </p:sp>
      <p:sp>
        <p:nvSpPr>
          <p:cNvPr id="3" name="Content Placeholder 2"/>
          <p:cNvSpPr>
            <a:spLocks noGrp="1"/>
          </p:cNvSpPr>
          <p:nvPr>
            <p:ph idx="1"/>
          </p:nvPr>
        </p:nvSpPr>
        <p:spPr/>
        <p:txBody>
          <a:bodyPr/>
          <a:lstStyle/>
          <a:p>
            <a:r>
              <a:rPr lang="en-US" sz="2400" dirty="0"/>
              <a:t>Quasi-judicial</a:t>
            </a:r>
          </a:p>
          <a:p>
            <a:r>
              <a:rPr lang="en-US" sz="2400" dirty="0"/>
              <a:t>Hear and decide an appeal that alleges error in an order, requirement decision, or determination made by an administrative official in the enforcement of the city’s zoning ordinance</a:t>
            </a:r>
          </a:p>
          <a:p>
            <a:r>
              <a:rPr lang="en-US" sz="2400" dirty="0"/>
              <a:t>Hear and decide special exceptions</a:t>
            </a:r>
          </a:p>
          <a:p>
            <a:r>
              <a:rPr lang="en-US" sz="2400" dirty="0"/>
              <a:t>Authorize a variance from the terms of a zoning ordinance</a:t>
            </a:r>
          </a:p>
          <a:p>
            <a:r>
              <a:rPr lang="en-US" sz="2400" dirty="0"/>
              <a:t>Hear and decide other matters authorized by the city’s zoning ordinance</a:t>
            </a:r>
          </a:p>
          <a:p>
            <a:endParaRPr lang="en-US" sz="3600" dirty="0"/>
          </a:p>
        </p:txBody>
      </p:sp>
    </p:spTree>
    <p:extLst>
      <p:ext uri="{BB962C8B-B14F-4D97-AF65-F5344CB8AC3E}">
        <p14:creationId xmlns:p14="http://schemas.microsoft.com/office/powerpoint/2010/main" val="1585605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of Adjustment</a:t>
            </a:r>
          </a:p>
        </p:txBody>
      </p:sp>
      <p:sp>
        <p:nvSpPr>
          <p:cNvPr id="3" name="Content Placeholder 2"/>
          <p:cNvSpPr>
            <a:spLocks noGrp="1"/>
          </p:cNvSpPr>
          <p:nvPr>
            <p:ph idx="1"/>
          </p:nvPr>
        </p:nvSpPr>
        <p:spPr/>
        <p:txBody>
          <a:bodyPr/>
          <a:lstStyle/>
          <a:p>
            <a:pPr marL="0" indent="0">
              <a:buNone/>
            </a:pPr>
            <a:r>
              <a:rPr lang="en-US" sz="2400" dirty="0"/>
              <a:t>The concurring vote of 75 percent of the members of the board is necessary to:</a:t>
            </a:r>
          </a:p>
          <a:p>
            <a:pPr marL="514350" indent="-514350">
              <a:buFont typeface="+mj-lt"/>
              <a:buAutoNum type="arabicPeriod"/>
            </a:pPr>
            <a:r>
              <a:rPr lang="en-US" sz="2400" dirty="0"/>
              <a:t>Reverse an order, requirement, decision, or determination of an administrative official;</a:t>
            </a:r>
          </a:p>
          <a:p>
            <a:pPr marL="514350" indent="-514350">
              <a:buFont typeface="+mj-lt"/>
              <a:buAutoNum type="arabicPeriod"/>
            </a:pPr>
            <a:r>
              <a:rPr lang="en-US" sz="2400" dirty="0"/>
              <a:t>Decide in favor of an applicant on a matter on which the board is required to pass under a zoning ordinance;  or</a:t>
            </a:r>
          </a:p>
          <a:p>
            <a:pPr marL="514350" indent="-514350">
              <a:buFont typeface="+mj-lt"/>
              <a:buAutoNum type="arabicPeriod"/>
            </a:pPr>
            <a:r>
              <a:rPr lang="en-US" sz="2400" dirty="0"/>
              <a:t>Authorize a variation from the terms of a zoning ordinance.</a:t>
            </a:r>
          </a:p>
          <a:p>
            <a:endParaRPr lang="en-US" sz="3600" dirty="0"/>
          </a:p>
        </p:txBody>
      </p:sp>
    </p:spTree>
    <p:extLst>
      <p:ext uri="{BB962C8B-B14F-4D97-AF65-F5344CB8AC3E}">
        <p14:creationId xmlns:p14="http://schemas.microsoft.com/office/powerpoint/2010/main" val="3343552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1"/>
            <a:ext cx="10160000" cy="685800"/>
          </a:xfrm>
        </p:spPr>
        <p:txBody>
          <a:bodyPr/>
          <a:lstStyle/>
          <a:p>
            <a:r>
              <a:rPr lang="en-US" dirty="0"/>
              <a:t>Zoning Enforcement</a:t>
            </a:r>
          </a:p>
        </p:txBody>
      </p:sp>
      <p:sp>
        <p:nvSpPr>
          <p:cNvPr id="3" name="Content Placeholder 2"/>
          <p:cNvSpPr>
            <a:spLocks noGrp="1"/>
          </p:cNvSpPr>
          <p:nvPr>
            <p:ph idx="1"/>
          </p:nvPr>
        </p:nvSpPr>
        <p:spPr>
          <a:xfrm>
            <a:off x="609600" y="1447800"/>
            <a:ext cx="10160000" cy="2362200"/>
          </a:xfrm>
        </p:spPr>
        <p:txBody>
          <a:bodyPr/>
          <a:lstStyle/>
          <a:p>
            <a:pPr marL="0" indent="0">
              <a:buNone/>
            </a:pPr>
            <a:r>
              <a:rPr lang="en-US" sz="2000" dirty="0"/>
              <a:t>The City, in addition to other remedies, may institute appropriate action to:</a:t>
            </a:r>
          </a:p>
          <a:p>
            <a:pPr marL="0" indent="0">
              <a:buNone/>
            </a:pPr>
            <a:r>
              <a:rPr lang="en-US" sz="2000" dirty="0"/>
              <a:t>(1)  prevent the unlawful erection, construction, reconstruction, alteration, repair, conversion, maintenance, or use;</a:t>
            </a:r>
          </a:p>
          <a:p>
            <a:pPr marL="0" indent="0">
              <a:buNone/>
            </a:pPr>
            <a:r>
              <a:rPr lang="en-US" sz="2000" dirty="0"/>
              <a:t>(2)  restrain, correct, or abate the violation;</a:t>
            </a:r>
          </a:p>
          <a:p>
            <a:pPr marL="0" indent="0">
              <a:buNone/>
            </a:pPr>
            <a:r>
              <a:rPr lang="en-US" sz="2000" dirty="0"/>
              <a:t>(3)  prevent the occupancy of the building, structure, or land;  or</a:t>
            </a:r>
          </a:p>
          <a:p>
            <a:pPr marL="0" indent="0">
              <a:buNone/>
            </a:pPr>
            <a:r>
              <a:rPr lang="en-US" sz="2000" dirty="0"/>
              <a:t>(4)  prevent any illegal act, conduct, business, or use on or about the premises.</a:t>
            </a:r>
          </a:p>
          <a:p>
            <a:endParaRPr lang="en-US" sz="3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0044"/>
          <a:stretch/>
        </p:blipFill>
        <p:spPr>
          <a:xfrm>
            <a:off x="4948237" y="3970558"/>
            <a:ext cx="6248400" cy="2835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45663"/>
            <a:ext cx="4338637" cy="2860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4689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Limits to a City’s Zoning Authority</a:t>
            </a:r>
          </a:p>
        </p:txBody>
      </p:sp>
      <p:sp>
        <p:nvSpPr>
          <p:cNvPr id="3" name="Content Placeholder 2"/>
          <p:cNvSpPr>
            <a:spLocks noGrp="1"/>
          </p:cNvSpPr>
          <p:nvPr>
            <p:ph idx="1"/>
          </p:nvPr>
        </p:nvSpPr>
        <p:spPr/>
        <p:txBody>
          <a:bodyPr/>
          <a:lstStyle/>
          <a:p>
            <a:r>
              <a:rPr lang="en-US" dirty="0"/>
              <a:t>Jurisdictional boundary of municipality</a:t>
            </a:r>
          </a:p>
          <a:p>
            <a:r>
              <a:rPr lang="en-US" dirty="0"/>
              <a:t>Preemption</a:t>
            </a:r>
          </a:p>
          <a:p>
            <a:r>
              <a:rPr lang="en-US" dirty="0"/>
              <a:t>Specific uses</a:t>
            </a:r>
          </a:p>
          <a:p>
            <a:pPr lvl="1"/>
            <a:r>
              <a:rPr lang="en-US" sz="2400" dirty="0"/>
              <a:t>Churches</a:t>
            </a:r>
          </a:p>
          <a:p>
            <a:pPr lvl="1"/>
            <a:r>
              <a:rPr lang="en-US" sz="2400" dirty="0"/>
              <a:t>Signage</a:t>
            </a:r>
          </a:p>
          <a:p>
            <a:pPr lvl="1"/>
            <a:r>
              <a:rPr lang="en-US" sz="2400" dirty="0"/>
              <a:t>Pawn shops</a:t>
            </a:r>
          </a:p>
          <a:p>
            <a:pPr lvl="1"/>
            <a:r>
              <a:rPr lang="en-US" sz="2400" dirty="0"/>
              <a:t>Federal and State Buildings</a:t>
            </a:r>
          </a:p>
          <a:p>
            <a:pPr lvl="1"/>
            <a:r>
              <a:rPr lang="en-US" sz="2400" dirty="0"/>
              <a:t>Independent School Districts</a:t>
            </a:r>
          </a:p>
          <a:p>
            <a:endParaRPr lang="en-US" dirty="0"/>
          </a:p>
        </p:txBody>
      </p:sp>
    </p:spTree>
    <p:extLst>
      <p:ext uri="{BB962C8B-B14F-4D97-AF65-F5344CB8AC3E}">
        <p14:creationId xmlns:p14="http://schemas.microsoft.com/office/powerpoint/2010/main" val="4105611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23097" b="23097"/>
          <a:stretch>
            <a:fillRect/>
          </a:stretch>
        </p:blipFill>
        <p:spPr>
          <a:xfrm>
            <a:off x="152400" y="76200"/>
            <a:ext cx="11183595" cy="4508553"/>
          </a:xfrm>
          <a:effectLst>
            <a:glow rad="254000">
              <a:srgbClr val="00759A"/>
            </a:glow>
            <a:outerShdw blurRad="50800" dist="50800" dir="5400000" algn="ctr" rotWithShape="0">
              <a:srgbClr val="006699"/>
            </a:outerShdw>
          </a:effectLst>
        </p:spPr>
      </p:pic>
      <p:sp>
        <p:nvSpPr>
          <p:cNvPr id="3" name="Title 2"/>
          <p:cNvSpPr>
            <a:spLocks noGrp="1"/>
          </p:cNvSpPr>
          <p:nvPr>
            <p:ph type="title"/>
          </p:nvPr>
        </p:nvSpPr>
        <p:spPr/>
        <p:txBody>
          <a:bodyPr/>
          <a:lstStyle/>
          <a:p>
            <a:r>
              <a:rPr lang="en-US" sz="3200" dirty="0"/>
              <a:t>Be Prepared . . . </a:t>
            </a:r>
          </a:p>
        </p:txBody>
      </p:sp>
    </p:spTree>
    <p:extLst>
      <p:ext uri="{BB962C8B-B14F-4D97-AF65-F5344CB8AC3E}">
        <p14:creationId xmlns:p14="http://schemas.microsoft.com/office/powerpoint/2010/main" val="3103876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lstStyle/>
          <a:p>
            <a:pPr lvl="1"/>
            <a:r>
              <a:rPr lang="en-US" sz="2400" dirty="0"/>
              <a:t>Inverse condemnation, damaging, taking</a:t>
            </a:r>
          </a:p>
          <a:p>
            <a:pPr lvl="1"/>
            <a:r>
              <a:rPr lang="en-US" sz="2400" dirty="0"/>
              <a:t>Substantive due process</a:t>
            </a:r>
          </a:p>
          <a:p>
            <a:pPr lvl="1"/>
            <a:r>
              <a:rPr lang="en-US" sz="2400" dirty="0"/>
              <a:t>Procedural due process</a:t>
            </a:r>
          </a:p>
          <a:p>
            <a:pPr lvl="1"/>
            <a:r>
              <a:rPr lang="en-US" sz="2400" dirty="0"/>
              <a:t>Failure to comply with statutory/ local procedures</a:t>
            </a:r>
          </a:p>
          <a:p>
            <a:pPr lvl="1"/>
            <a:r>
              <a:rPr lang="en-US" sz="2400" dirty="0"/>
              <a:t>Equal protection</a:t>
            </a:r>
          </a:p>
          <a:p>
            <a:pPr lvl="1"/>
            <a:r>
              <a:rPr lang="en-US" sz="2400" dirty="0"/>
              <a:t>Free Exercise</a:t>
            </a:r>
          </a:p>
          <a:p>
            <a:pPr lvl="1"/>
            <a:r>
              <a:rPr lang="en-US" sz="2400" dirty="0"/>
              <a:t>Spot Zoning</a:t>
            </a:r>
          </a:p>
          <a:p>
            <a:pPr lvl="1"/>
            <a:r>
              <a:rPr lang="en-US" sz="2400" dirty="0"/>
              <a:t>Contract Zoning</a:t>
            </a:r>
          </a:p>
          <a:p>
            <a:endParaRPr lang="en-US" dirty="0">
              <a:solidFill>
                <a:schemeClr val="tx1"/>
              </a:solidFill>
            </a:endParaRPr>
          </a:p>
        </p:txBody>
      </p:sp>
    </p:spTree>
    <p:extLst>
      <p:ext uri="{BB962C8B-B14F-4D97-AF65-F5344CB8AC3E}">
        <p14:creationId xmlns:p14="http://schemas.microsoft.com/office/powerpoint/2010/main" val="312719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667000"/>
            <a:ext cx="6096000" cy="892175"/>
          </a:xfrm>
        </p:spPr>
        <p:txBody>
          <a:bodyPr/>
          <a:lstStyle/>
          <a:p>
            <a:r>
              <a:rPr lang="en-US" sz="4400" dirty="0">
                <a:effectLst>
                  <a:outerShdw blurRad="38100" dist="38100" dir="2700000" algn="tl">
                    <a:srgbClr val="000000">
                      <a:alpha val="43137"/>
                    </a:srgbClr>
                  </a:outerShdw>
                </a:effectLst>
              </a:rPr>
              <a:t>SUBDIVISION</a:t>
            </a:r>
            <a:br>
              <a:rPr lang="en-US" sz="4400" dirty="0">
                <a:effectLst>
                  <a:outerShdw blurRad="38100" dist="38100" dir="2700000" algn="tl">
                    <a:srgbClr val="000000">
                      <a:alpha val="43137"/>
                    </a:srgbClr>
                  </a:outerShdw>
                </a:effectLst>
              </a:rPr>
            </a:br>
            <a:r>
              <a:rPr lang="en-US" sz="4400" dirty="0">
                <a:effectLst>
                  <a:outerShdw blurRad="38100" dist="38100" dir="2700000" algn="tl">
                    <a:srgbClr val="000000">
                      <a:alpha val="43137"/>
                    </a:srgbClr>
                  </a:outerShdw>
                </a:effectLst>
              </a:rPr>
              <a:t>REGULATIONS</a:t>
            </a:r>
          </a:p>
        </p:txBody>
      </p:sp>
    </p:spTree>
    <p:extLst>
      <p:ext uri="{BB962C8B-B14F-4D97-AF65-F5344CB8AC3E}">
        <p14:creationId xmlns:p14="http://schemas.microsoft.com/office/powerpoint/2010/main" val="603244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362200" y="-32084"/>
            <a:ext cx="7620000" cy="892175"/>
          </a:xfrm>
        </p:spPr>
        <p:txBody>
          <a:bodyPr/>
          <a:lstStyle/>
          <a:p>
            <a:pPr algn="ctr"/>
            <a:r>
              <a:rPr lang="en-US" sz="4000" dirty="0">
                <a:latin typeface="Calibri" pitchFamily="34" charset="0"/>
              </a:rPr>
              <a:t>Enabling Legislation</a:t>
            </a:r>
          </a:p>
        </p:txBody>
      </p:sp>
      <p:sp>
        <p:nvSpPr>
          <p:cNvPr id="4099" name="Content Placeholder 2"/>
          <p:cNvSpPr>
            <a:spLocks noGrp="1"/>
          </p:cNvSpPr>
          <p:nvPr>
            <p:ph sz="half" idx="1"/>
          </p:nvPr>
        </p:nvSpPr>
        <p:spPr>
          <a:xfrm>
            <a:off x="1905000" y="1905000"/>
            <a:ext cx="8534400" cy="3505200"/>
          </a:xfrm>
        </p:spPr>
        <p:txBody>
          <a:bodyPr/>
          <a:lstStyle/>
          <a:p>
            <a:pPr eaLnBrk="1" hangingPunct="1">
              <a:buFont typeface="Wingdings" pitchFamily="2" charset="2"/>
              <a:buNone/>
            </a:pPr>
            <a:r>
              <a:rPr lang="en-US" sz="3600" dirty="0">
                <a:latin typeface="Calibri" pitchFamily="34" charset="0"/>
              </a:rPr>
              <a:t>Texas Local Government Code</a:t>
            </a:r>
          </a:p>
          <a:p>
            <a:pPr lvl="1" eaLnBrk="1" hangingPunct="1"/>
            <a:r>
              <a:rPr lang="en-US" sz="3600" dirty="0">
                <a:latin typeface="Calibri" pitchFamily="34" charset="0"/>
              </a:rPr>
              <a:t>Chapter 211 – Municipal Zoning Authority</a:t>
            </a:r>
          </a:p>
          <a:p>
            <a:pPr lvl="1" eaLnBrk="1" hangingPunct="1"/>
            <a:r>
              <a:rPr lang="en-US" sz="3600" dirty="0">
                <a:latin typeface="Calibri" pitchFamily="34" charset="0"/>
              </a:rPr>
              <a:t>Chapter 212 – Municipal Regulation of Subdivisions</a:t>
            </a:r>
          </a:p>
          <a:p>
            <a:pPr lvl="1" eaLnBrk="1" hangingPunct="1"/>
            <a:r>
              <a:rPr lang="en-US" sz="3600" dirty="0">
                <a:latin typeface="Calibri" pitchFamily="34" charset="0"/>
              </a:rPr>
              <a:t>Chapter 213 – Municipal Comprehensive Plans</a:t>
            </a:r>
          </a:p>
          <a:p>
            <a:pPr>
              <a:buFont typeface="Wingdings" pitchFamily="2" charset="2"/>
              <a:buNone/>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0" y="0"/>
            <a:ext cx="8686800" cy="892175"/>
          </a:xfrm>
        </p:spPr>
        <p:txBody>
          <a:bodyPr/>
          <a:lstStyle/>
          <a:p>
            <a:pPr algn="ctr" eaLnBrk="1" hangingPunct="1"/>
            <a:r>
              <a:rPr lang="en-US" sz="4000" dirty="0"/>
              <a:t> </a:t>
            </a:r>
            <a:r>
              <a:rPr lang="en-US" sz="4000" dirty="0">
                <a:latin typeface="Calibri" pitchFamily="34" charset="0"/>
              </a:rPr>
              <a:t>Purpose of Subdivision Regulations</a:t>
            </a:r>
          </a:p>
        </p:txBody>
      </p:sp>
      <p:sp>
        <p:nvSpPr>
          <p:cNvPr id="5123" name="Rectangle 3"/>
          <p:cNvSpPr>
            <a:spLocks noGrp="1" noChangeArrowheads="1"/>
          </p:cNvSpPr>
          <p:nvPr>
            <p:ph sz="half" idx="1"/>
          </p:nvPr>
        </p:nvSpPr>
        <p:spPr>
          <a:xfrm>
            <a:off x="915654" y="892174"/>
            <a:ext cx="4342146" cy="6423025"/>
          </a:xfrm>
        </p:spPr>
        <p:txBody>
          <a:bodyPr/>
          <a:lstStyle/>
          <a:p>
            <a:pPr eaLnBrk="1" hangingPunct="1">
              <a:buFont typeface="Wingdings" pitchFamily="2" charset="2"/>
              <a:buChar char="§"/>
            </a:pPr>
            <a:r>
              <a:rPr lang="en-US" sz="3200" dirty="0">
                <a:latin typeface="Calibri" pitchFamily="34" charset="0"/>
              </a:rPr>
              <a:t>Conversion of raw land into buildable lots</a:t>
            </a:r>
          </a:p>
          <a:p>
            <a:pPr eaLnBrk="1" hangingPunct="1">
              <a:buFont typeface="Wingdings" pitchFamily="2" charset="2"/>
              <a:buChar char="§"/>
            </a:pPr>
            <a:r>
              <a:rPr lang="en-US" sz="3200" dirty="0">
                <a:latin typeface="Calibri" pitchFamily="34" charset="0"/>
              </a:rPr>
              <a:t>Requirements for public improvements</a:t>
            </a:r>
          </a:p>
          <a:p>
            <a:pPr eaLnBrk="1" hangingPunct="1">
              <a:buFont typeface="Wingdings" pitchFamily="2" charset="2"/>
              <a:buChar char="§"/>
            </a:pPr>
            <a:r>
              <a:rPr lang="en-US" sz="3200" dirty="0">
                <a:latin typeface="Calibri" pitchFamily="34" charset="0"/>
              </a:rPr>
              <a:t>Standards for land development</a:t>
            </a:r>
          </a:p>
          <a:p>
            <a:pPr eaLnBrk="1" hangingPunct="1">
              <a:buFont typeface="Wingdings" pitchFamily="2" charset="2"/>
              <a:buChar char="§"/>
            </a:pPr>
            <a:r>
              <a:rPr lang="en-US" sz="3200" dirty="0">
                <a:latin typeface="Calibri" pitchFamily="34" charset="0"/>
              </a:rPr>
              <a:t>Procedures for submittal, review and approval of plats</a:t>
            </a:r>
          </a:p>
        </p:txBody>
      </p:sp>
      <p:sp>
        <p:nvSpPr>
          <p:cNvPr id="5124" name="Rectangle 4"/>
          <p:cNvSpPr>
            <a:spLocks noGrp="1" noChangeArrowheads="1"/>
          </p:cNvSpPr>
          <p:nvPr>
            <p:ph sz="half" idx="2"/>
          </p:nvPr>
        </p:nvSpPr>
        <p:spPr>
          <a:xfrm>
            <a:off x="5943600" y="838200"/>
            <a:ext cx="4419600" cy="4953000"/>
          </a:xfrm>
        </p:spPr>
        <p:txBody>
          <a:bodyPr/>
          <a:lstStyle/>
          <a:p>
            <a:pPr eaLnBrk="1" hangingPunct="1">
              <a:buFont typeface="Wingdings" pitchFamily="2" charset="2"/>
              <a:buChar char="§"/>
            </a:pPr>
            <a:r>
              <a:rPr lang="en-US" dirty="0">
                <a:latin typeface="Calibri" pitchFamily="34" charset="0"/>
              </a:rPr>
              <a:t>Shape future development</a:t>
            </a:r>
          </a:p>
          <a:p>
            <a:pPr eaLnBrk="1" hangingPunct="1">
              <a:buFont typeface="Wingdings" pitchFamily="2" charset="2"/>
              <a:buChar char="§"/>
            </a:pPr>
            <a:r>
              <a:rPr lang="en-US" dirty="0">
                <a:latin typeface="Calibri" pitchFamily="34" charset="0"/>
              </a:rPr>
              <a:t>Determine physical shape and function of community </a:t>
            </a:r>
          </a:p>
          <a:p>
            <a:pPr eaLnBrk="1" hangingPunct="1">
              <a:buFont typeface="Wingdings" pitchFamily="2" charset="2"/>
              <a:buChar char="§"/>
            </a:pPr>
            <a:r>
              <a:rPr lang="en-US" dirty="0">
                <a:latin typeface="Calibri" pitchFamily="34" charset="0"/>
              </a:rPr>
              <a:t>Lasting impact on community design</a:t>
            </a:r>
          </a:p>
        </p:txBody>
      </p:sp>
      <p:pic>
        <p:nvPicPr>
          <p:cNvPr id="5125" name="Picture 5" descr="D:\Graphics\Planning\culdesac.jpg"/>
          <p:cNvPicPr>
            <a:picLocks noChangeAspect="1" noChangeArrowheads="1"/>
          </p:cNvPicPr>
          <p:nvPr/>
        </p:nvPicPr>
        <p:blipFill>
          <a:blip r:embed="rId3" cstate="print"/>
          <a:srcRect/>
          <a:stretch>
            <a:fillRect/>
          </a:stretch>
        </p:blipFill>
        <p:spPr bwMode="auto">
          <a:xfrm>
            <a:off x="5927558" y="4076700"/>
            <a:ext cx="5030299" cy="2667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3"/>
          <p:cNvSpPr>
            <a:spLocks noGrp="1" noChangeArrowheads="1"/>
          </p:cNvSpPr>
          <p:nvPr>
            <p:ph type="title"/>
          </p:nvPr>
        </p:nvSpPr>
        <p:spPr>
          <a:xfrm>
            <a:off x="1524000" y="228600"/>
            <a:ext cx="8610600" cy="685800"/>
          </a:xfrm>
        </p:spPr>
        <p:txBody>
          <a:bodyPr anchor="t"/>
          <a:lstStyle/>
          <a:p>
            <a:pPr algn="ctr" eaLnBrk="1" hangingPunct="1"/>
            <a:r>
              <a:rPr lang="en-US" sz="4000" dirty="0">
                <a:latin typeface="Calibri" pitchFamily="34" charset="0"/>
              </a:rPr>
              <a:t>Relationship to Comprehensive Plan</a:t>
            </a:r>
            <a:br>
              <a:rPr lang="en-US" sz="3600" dirty="0">
                <a:latin typeface="Calibri" pitchFamily="34" charset="0"/>
              </a:rPr>
            </a:br>
            <a:endParaRPr lang="en-US" sz="3600" dirty="0">
              <a:latin typeface="Calibri" pitchFamily="34" charset="0"/>
            </a:endParaRPr>
          </a:p>
        </p:txBody>
      </p:sp>
      <p:sp>
        <p:nvSpPr>
          <p:cNvPr id="6147" name="Rectangle 14"/>
          <p:cNvSpPr>
            <a:spLocks noGrp="1" noChangeArrowheads="1"/>
          </p:cNvSpPr>
          <p:nvPr>
            <p:ph idx="1"/>
          </p:nvPr>
        </p:nvSpPr>
        <p:spPr>
          <a:xfrm>
            <a:off x="5181600" y="1295400"/>
            <a:ext cx="5486400" cy="4724400"/>
          </a:xfrm>
        </p:spPr>
        <p:txBody>
          <a:bodyPr/>
          <a:lstStyle/>
          <a:p>
            <a:pPr eaLnBrk="1" hangingPunct="1">
              <a:buFont typeface="Wingdings" pitchFamily="2" charset="2"/>
              <a:buChar char="§"/>
            </a:pPr>
            <a:r>
              <a:rPr lang="en-US" sz="2800" dirty="0">
                <a:latin typeface="Calibri" pitchFamily="34" charset="0"/>
              </a:rPr>
              <a:t>An important tool for comprehensive plan implementation</a:t>
            </a:r>
          </a:p>
          <a:p>
            <a:pPr eaLnBrk="1" hangingPunct="1">
              <a:buFont typeface="Wingdings" pitchFamily="2" charset="2"/>
              <a:buChar char="§"/>
            </a:pPr>
            <a:r>
              <a:rPr lang="en-US" sz="2800" dirty="0">
                <a:latin typeface="Calibri" pitchFamily="34" charset="0"/>
              </a:rPr>
              <a:t>Comprehensive plan provides legal and practical basis for subdivision regulations</a:t>
            </a:r>
          </a:p>
          <a:p>
            <a:pPr eaLnBrk="1" hangingPunct="1">
              <a:buFont typeface="Wingdings" pitchFamily="2" charset="2"/>
              <a:buChar char="§"/>
            </a:pPr>
            <a:r>
              <a:rPr lang="en-US" sz="2800" dirty="0">
                <a:latin typeface="Calibri" pitchFamily="34" charset="0"/>
              </a:rPr>
              <a:t>Consistency with plan avoids arbitrary or discriminatory regulations</a:t>
            </a:r>
          </a:p>
          <a:p>
            <a:pPr eaLnBrk="1" hangingPunct="1">
              <a:buFont typeface="Wingdings" pitchFamily="2" charset="2"/>
              <a:buChar char="§"/>
            </a:pPr>
            <a:r>
              <a:rPr lang="en-US" sz="2800" dirty="0">
                <a:latin typeface="Calibri" pitchFamily="34" charset="0"/>
              </a:rPr>
              <a:t>Plan coordinates subdivision layout with other  community development</a:t>
            </a:r>
          </a:p>
        </p:txBody>
      </p:sp>
      <p:pic>
        <p:nvPicPr>
          <p:cNvPr id="6148" name="Picture 4"/>
          <p:cNvPicPr>
            <a:picLocks noChangeAspect="1" noChangeArrowheads="1"/>
          </p:cNvPicPr>
          <p:nvPr/>
        </p:nvPicPr>
        <p:blipFill>
          <a:blip r:embed="rId3" cstate="print"/>
          <a:srcRect l="27528" t="10933" r="26572" b="8328"/>
          <a:stretch>
            <a:fillRect/>
          </a:stretch>
        </p:blipFill>
        <p:spPr bwMode="auto">
          <a:xfrm>
            <a:off x="381000" y="914210"/>
            <a:ext cx="4504532" cy="5943790"/>
          </a:xfrm>
          <a:prstGeom prst="rect">
            <a:avLst/>
          </a:prstGeom>
          <a:noFill/>
          <a:ln w="9525">
            <a:noFill/>
            <a:miter lim="800000"/>
            <a:headEnd/>
            <a:tailEnd/>
          </a:ln>
        </p:spPr>
      </p:pic>
      <p:sp>
        <p:nvSpPr>
          <p:cNvPr id="6149" name="Rectangle 5"/>
          <p:cNvSpPr>
            <a:spLocks noChangeArrowheads="1"/>
          </p:cNvSpPr>
          <p:nvPr/>
        </p:nvSpPr>
        <p:spPr bwMode="auto">
          <a:xfrm>
            <a:off x="1981200" y="2286000"/>
            <a:ext cx="914400" cy="76200"/>
          </a:xfrm>
          <a:prstGeom prst="rect">
            <a:avLst/>
          </a:prstGeom>
          <a:solidFill>
            <a:schemeClr val="bg1"/>
          </a:solidFill>
          <a:ln w="9525" algn="ctr">
            <a:solidFill>
              <a:schemeClr val="bg1"/>
            </a:solidFill>
            <a:round/>
            <a:headEnd/>
            <a:tailEnd/>
          </a:ln>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2057400" y="76200"/>
            <a:ext cx="7620000" cy="892175"/>
          </a:xfrm>
        </p:spPr>
        <p:txBody>
          <a:bodyPr/>
          <a:lstStyle/>
          <a:p>
            <a:pPr algn="ctr" eaLnBrk="1" hangingPunct="1"/>
            <a:r>
              <a:rPr lang="en-US" sz="4000" dirty="0">
                <a:latin typeface="Calibri" pitchFamily="34" charset="0"/>
              </a:rPr>
              <a:t>Purposes Served</a:t>
            </a:r>
          </a:p>
        </p:txBody>
      </p:sp>
      <p:sp>
        <p:nvSpPr>
          <p:cNvPr id="7171" name="Rectangle 5"/>
          <p:cNvSpPr>
            <a:spLocks noGrp="1" noChangeArrowheads="1"/>
          </p:cNvSpPr>
          <p:nvPr>
            <p:ph idx="1"/>
          </p:nvPr>
        </p:nvSpPr>
        <p:spPr>
          <a:xfrm>
            <a:off x="947737" y="1219200"/>
            <a:ext cx="5681663" cy="5410200"/>
          </a:xfrm>
        </p:spPr>
        <p:txBody>
          <a:bodyPr/>
          <a:lstStyle/>
          <a:p>
            <a:pPr eaLnBrk="1" hangingPunct="1">
              <a:lnSpc>
                <a:spcPct val="90000"/>
              </a:lnSpc>
              <a:buFont typeface="Wingdings" pitchFamily="2" charset="2"/>
              <a:buChar char="§"/>
            </a:pPr>
            <a:r>
              <a:rPr lang="en-US" sz="2800" dirty="0">
                <a:latin typeface="Calibri" pitchFamily="34" charset="0"/>
              </a:rPr>
              <a:t>Creates a legal description</a:t>
            </a:r>
          </a:p>
          <a:p>
            <a:pPr eaLnBrk="1" hangingPunct="1">
              <a:lnSpc>
                <a:spcPct val="90000"/>
              </a:lnSpc>
              <a:buFont typeface="Wingdings" pitchFamily="2" charset="2"/>
              <a:buChar char="§"/>
            </a:pPr>
            <a:r>
              <a:rPr lang="en-US" sz="2800" dirty="0">
                <a:latin typeface="Calibri" pitchFamily="34" charset="0"/>
              </a:rPr>
              <a:t>Convenient and accurate plat recordation</a:t>
            </a:r>
          </a:p>
          <a:p>
            <a:pPr eaLnBrk="1" hangingPunct="1">
              <a:lnSpc>
                <a:spcPct val="90000"/>
              </a:lnSpc>
              <a:buFont typeface="Wingdings" pitchFamily="2" charset="2"/>
              <a:buChar char="§"/>
            </a:pPr>
            <a:r>
              <a:rPr lang="en-US" sz="2800" dirty="0">
                <a:latin typeface="Calibri" pitchFamily="34" charset="0"/>
              </a:rPr>
              <a:t>Orderly community development</a:t>
            </a:r>
          </a:p>
          <a:p>
            <a:pPr eaLnBrk="1" hangingPunct="1">
              <a:lnSpc>
                <a:spcPct val="90000"/>
              </a:lnSpc>
              <a:buFont typeface="Wingdings" pitchFamily="2" charset="2"/>
              <a:buChar char="§"/>
            </a:pPr>
            <a:r>
              <a:rPr lang="en-US" sz="2800" dirty="0">
                <a:latin typeface="Calibri" pitchFamily="34" charset="0"/>
              </a:rPr>
              <a:t>Adequate roads, utilities, drainage, open space, park and school sites</a:t>
            </a:r>
          </a:p>
          <a:p>
            <a:pPr eaLnBrk="1" hangingPunct="1">
              <a:lnSpc>
                <a:spcPct val="90000"/>
              </a:lnSpc>
              <a:buFont typeface="Wingdings" pitchFamily="2" charset="2"/>
              <a:buChar char="§"/>
            </a:pPr>
            <a:r>
              <a:rPr lang="en-US" sz="2800" dirty="0">
                <a:latin typeface="Calibri" pitchFamily="34" charset="0"/>
              </a:rPr>
              <a:t>External protection and conservation for surrounding areas</a:t>
            </a:r>
          </a:p>
          <a:p>
            <a:pPr eaLnBrk="1" hangingPunct="1">
              <a:lnSpc>
                <a:spcPct val="90000"/>
              </a:lnSpc>
              <a:buFont typeface="Wingdings" pitchFamily="2" charset="2"/>
              <a:buChar char="§"/>
            </a:pPr>
            <a:r>
              <a:rPr lang="en-US" sz="2800" dirty="0">
                <a:latin typeface="Calibri" pitchFamily="34" charset="0"/>
              </a:rPr>
              <a:t>Adequacy/capacity of public facilities</a:t>
            </a:r>
          </a:p>
        </p:txBody>
      </p:sp>
      <p:pic>
        <p:nvPicPr>
          <p:cNvPr id="7172" name="Picture 4" descr="LANDUSES"/>
          <p:cNvPicPr>
            <a:picLocks noChangeAspect="1" noChangeArrowheads="1"/>
          </p:cNvPicPr>
          <p:nvPr/>
        </p:nvPicPr>
        <p:blipFill>
          <a:blip r:embed="rId3" cstate="print"/>
          <a:srcRect/>
          <a:stretch>
            <a:fillRect/>
          </a:stretch>
        </p:blipFill>
        <p:spPr bwMode="auto">
          <a:xfrm>
            <a:off x="6415068" y="968375"/>
            <a:ext cx="5776932" cy="5706554"/>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0" y="-76200"/>
            <a:ext cx="7620000" cy="892175"/>
          </a:xfrm>
        </p:spPr>
        <p:txBody>
          <a:bodyPr/>
          <a:lstStyle/>
          <a:p>
            <a:pPr algn="ctr" eaLnBrk="1" hangingPunct="1"/>
            <a:r>
              <a:rPr lang="en-US" sz="3600" dirty="0">
                <a:latin typeface="Calibri" pitchFamily="34" charset="0"/>
              </a:rPr>
              <a:t>When is a Plat Required?</a:t>
            </a:r>
          </a:p>
        </p:txBody>
      </p:sp>
      <p:sp>
        <p:nvSpPr>
          <p:cNvPr id="8195" name="Rectangle 3"/>
          <p:cNvSpPr>
            <a:spLocks noGrp="1" noChangeArrowheads="1"/>
          </p:cNvSpPr>
          <p:nvPr>
            <p:ph idx="1"/>
          </p:nvPr>
        </p:nvSpPr>
        <p:spPr>
          <a:xfrm>
            <a:off x="1752600" y="1447800"/>
            <a:ext cx="8382000" cy="4876800"/>
          </a:xfrm>
        </p:spPr>
        <p:txBody>
          <a:bodyPr/>
          <a:lstStyle/>
          <a:p>
            <a:pPr eaLnBrk="1" hangingPunct="1">
              <a:buFontTx/>
              <a:buNone/>
            </a:pPr>
            <a:r>
              <a:rPr lang="en-US" dirty="0">
                <a:latin typeface="Calibri" pitchFamily="34" charset="0"/>
              </a:rPr>
              <a:t>“The owner of a tract of land located within the limits or in the extraterritorial jurisdiction of a municipality who divides the tract into two or more parts to lay out a subdivision of the tract … must have a plat of the subdivision prepared.”</a:t>
            </a:r>
          </a:p>
          <a:p>
            <a:pPr lvl="1" algn="r" eaLnBrk="1" hangingPunct="1"/>
            <a:r>
              <a:rPr lang="en-US" sz="3200" i="1" dirty="0">
                <a:latin typeface="Calibri" pitchFamily="34" charset="0"/>
              </a:rPr>
              <a:t>Section 212.004, Local Government Code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a:off x="2133600" y="-76200"/>
            <a:ext cx="7620000" cy="892175"/>
          </a:xfrm>
        </p:spPr>
        <p:txBody>
          <a:bodyPr/>
          <a:lstStyle/>
          <a:p>
            <a:pPr algn="ctr" eaLnBrk="1" hangingPunct="1"/>
            <a:r>
              <a:rPr lang="en-US" sz="4000" dirty="0">
                <a:latin typeface="Calibri" pitchFamily="34" charset="0"/>
              </a:rPr>
              <a:t>Types of Plats</a:t>
            </a:r>
          </a:p>
        </p:txBody>
      </p:sp>
      <p:sp>
        <p:nvSpPr>
          <p:cNvPr id="9219" name="Rectangle 1027"/>
          <p:cNvSpPr>
            <a:spLocks noGrp="1" noChangeArrowheads="1"/>
          </p:cNvSpPr>
          <p:nvPr>
            <p:ph idx="1"/>
          </p:nvPr>
        </p:nvSpPr>
        <p:spPr>
          <a:xfrm>
            <a:off x="457200" y="1219200"/>
            <a:ext cx="9220200" cy="5486400"/>
          </a:xfrm>
        </p:spPr>
        <p:txBody>
          <a:bodyPr/>
          <a:lstStyle/>
          <a:p>
            <a:pPr eaLnBrk="1" hangingPunct="1">
              <a:buFont typeface="Wingdings" pitchFamily="2" charset="2"/>
              <a:buChar char="§"/>
            </a:pPr>
            <a:r>
              <a:rPr lang="en-US" sz="2800" dirty="0">
                <a:latin typeface="Calibri" pitchFamily="34" charset="0"/>
              </a:rPr>
              <a:t>Preliminary Plat (actually not required</a:t>
            </a:r>
          </a:p>
          <a:p>
            <a:pPr marL="0" indent="0" eaLnBrk="1" hangingPunct="1">
              <a:buNone/>
            </a:pPr>
            <a:r>
              <a:rPr lang="en-US" sz="2800" dirty="0">
                <a:latin typeface="Calibri" pitchFamily="34" charset="0"/>
              </a:rPr>
              <a:t>	 by  statute)</a:t>
            </a:r>
          </a:p>
          <a:p>
            <a:pPr eaLnBrk="1" hangingPunct="1">
              <a:buFont typeface="Wingdings" pitchFamily="2" charset="2"/>
              <a:buChar char="§"/>
            </a:pPr>
            <a:r>
              <a:rPr lang="en-US" sz="2800" dirty="0">
                <a:latin typeface="Calibri" pitchFamily="34" charset="0"/>
              </a:rPr>
              <a:t>Final Plat</a:t>
            </a:r>
          </a:p>
          <a:p>
            <a:pPr eaLnBrk="1" hangingPunct="1">
              <a:buFont typeface="Wingdings" pitchFamily="2" charset="2"/>
              <a:buChar char="§"/>
            </a:pPr>
            <a:r>
              <a:rPr lang="en-US" sz="2800" dirty="0">
                <a:latin typeface="Calibri" pitchFamily="34" charset="0"/>
              </a:rPr>
              <a:t>Minor Plat (4 or less lots)</a:t>
            </a:r>
          </a:p>
          <a:p>
            <a:pPr eaLnBrk="1" hangingPunct="1">
              <a:buFont typeface="Wingdings" pitchFamily="2" charset="2"/>
              <a:buChar char="§"/>
            </a:pPr>
            <a:r>
              <a:rPr lang="en-US" sz="2800" dirty="0">
                <a:latin typeface="Calibri" pitchFamily="34" charset="0"/>
              </a:rPr>
              <a:t>Replat (Non-residential)</a:t>
            </a:r>
          </a:p>
          <a:p>
            <a:pPr eaLnBrk="1" hangingPunct="1">
              <a:buFont typeface="Wingdings" pitchFamily="2" charset="2"/>
              <a:buChar char="§"/>
            </a:pPr>
            <a:r>
              <a:rPr lang="en-US" sz="2800" dirty="0">
                <a:latin typeface="Calibri" pitchFamily="34" charset="0"/>
              </a:rPr>
              <a:t>Replat (Residential)</a:t>
            </a:r>
          </a:p>
          <a:p>
            <a:pPr eaLnBrk="1" hangingPunct="1">
              <a:buFont typeface="Wingdings" pitchFamily="2" charset="2"/>
              <a:buChar char="§"/>
            </a:pPr>
            <a:r>
              <a:rPr lang="en-US" sz="2800" dirty="0">
                <a:latin typeface="Calibri" pitchFamily="34" charset="0"/>
              </a:rPr>
              <a:t>Amending Plats</a:t>
            </a:r>
          </a:p>
          <a:p>
            <a:pPr eaLnBrk="1" hangingPunct="1">
              <a:buFont typeface="Wingdings" pitchFamily="2" charset="2"/>
              <a:buChar char="§"/>
            </a:pPr>
            <a:r>
              <a:rPr lang="en-US" sz="2800" dirty="0">
                <a:latin typeface="Calibri" pitchFamily="34" charset="0"/>
              </a:rPr>
              <a:t>Vacating Plat</a:t>
            </a:r>
          </a:p>
          <a:p>
            <a:pPr eaLnBrk="1" hangingPunct="1">
              <a:buFont typeface="Wingdings" pitchFamily="2" charset="2"/>
              <a:buChar char="§"/>
            </a:pPr>
            <a:r>
              <a:rPr lang="en-US" sz="2800" dirty="0">
                <a:latin typeface="Calibri" pitchFamily="34" charset="0"/>
              </a:rPr>
              <a:t>Administrative Plat</a:t>
            </a:r>
          </a:p>
        </p:txBody>
      </p:sp>
      <p:pic>
        <p:nvPicPr>
          <p:cNvPr id="9220" name="Picture 4" descr="CARRPARK"/>
          <p:cNvPicPr>
            <a:picLocks noChangeAspect="1" noChangeArrowheads="1"/>
          </p:cNvPicPr>
          <p:nvPr/>
        </p:nvPicPr>
        <p:blipFill>
          <a:blip r:embed="rId3" cstate="print">
            <a:lum bright="-30000" contrast="30000"/>
          </a:blip>
          <a:srcRect l="4546" r="4546"/>
          <a:stretch>
            <a:fillRect/>
          </a:stretch>
        </p:blipFill>
        <p:spPr bwMode="auto">
          <a:xfrm>
            <a:off x="6400800" y="1219200"/>
            <a:ext cx="5791200" cy="5544766"/>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52600" y="838201"/>
            <a:ext cx="8534400" cy="892175"/>
          </a:xfrm>
        </p:spPr>
        <p:txBody>
          <a:bodyPr/>
          <a:lstStyle/>
          <a:p>
            <a:pPr algn="ctr" eaLnBrk="1" hangingPunct="1"/>
            <a:r>
              <a:rPr lang="en-US" sz="3600" dirty="0">
                <a:latin typeface="Calibri" pitchFamily="34" charset="0"/>
              </a:rPr>
              <a:t>Approval Process </a:t>
            </a:r>
          </a:p>
        </p:txBody>
      </p:sp>
      <p:grpSp>
        <p:nvGrpSpPr>
          <p:cNvPr id="10243" name="Group 17"/>
          <p:cNvGrpSpPr>
            <a:grpSpLocks/>
          </p:cNvGrpSpPr>
          <p:nvPr/>
        </p:nvGrpSpPr>
        <p:grpSpPr bwMode="auto">
          <a:xfrm>
            <a:off x="3886200" y="2057400"/>
            <a:ext cx="3886200" cy="1219200"/>
            <a:chOff x="2064" y="1104"/>
            <a:chExt cx="2448" cy="768"/>
          </a:xfrm>
        </p:grpSpPr>
        <p:sp>
          <p:nvSpPr>
            <p:cNvPr id="10252" name="Oval 7"/>
            <p:cNvSpPr>
              <a:spLocks noChangeArrowheads="1"/>
            </p:cNvSpPr>
            <p:nvPr/>
          </p:nvSpPr>
          <p:spPr bwMode="auto">
            <a:xfrm>
              <a:off x="2064" y="1104"/>
              <a:ext cx="2448" cy="768"/>
            </a:xfrm>
            <a:prstGeom prst="ellipse">
              <a:avLst/>
            </a:prstGeom>
            <a:solidFill>
              <a:srgbClr val="01B3AF"/>
            </a:solidFill>
            <a:ln w="9525">
              <a:solidFill>
                <a:schemeClr val="tx1"/>
              </a:solidFill>
              <a:round/>
              <a:headEnd/>
              <a:tailEnd/>
            </a:ln>
          </p:spPr>
          <p:txBody>
            <a:bodyPr wrap="none" anchor="ctr"/>
            <a:lstStyle/>
            <a:p>
              <a:pPr algn="ctr"/>
              <a:endParaRPr lang="en-US"/>
            </a:p>
          </p:txBody>
        </p:sp>
        <p:sp>
          <p:nvSpPr>
            <p:cNvPr id="10253" name="Text Box 10"/>
            <p:cNvSpPr txBox="1">
              <a:spLocks noChangeArrowheads="1"/>
            </p:cNvSpPr>
            <p:nvPr/>
          </p:nvSpPr>
          <p:spPr bwMode="auto">
            <a:xfrm>
              <a:off x="2519" y="1232"/>
              <a:ext cx="1561" cy="480"/>
            </a:xfrm>
            <a:prstGeom prst="rect">
              <a:avLst/>
            </a:prstGeom>
            <a:noFill/>
            <a:ln w="9525">
              <a:noFill/>
              <a:miter lim="800000"/>
              <a:headEnd/>
              <a:tailEnd/>
            </a:ln>
          </p:spPr>
          <p:txBody>
            <a:bodyPr wrap="none">
              <a:spAutoFit/>
            </a:bodyPr>
            <a:lstStyle/>
            <a:p>
              <a:r>
                <a:rPr lang="en-US" sz="4400" b="1">
                  <a:latin typeface="Garamond" pitchFamily="18" charset="0"/>
                </a:rPr>
                <a:t>Submittal</a:t>
              </a:r>
            </a:p>
          </p:txBody>
        </p:sp>
      </p:grpSp>
      <p:grpSp>
        <p:nvGrpSpPr>
          <p:cNvPr id="10244" name="Group 16"/>
          <p:cNvGrpSpPr>
            <a:grpSpLocks/>
          </p:cNvGrpSpPr>
          <p:nvPr/>
        </p:nvGrpSpPr>
        <p:grpSpPr bwMode="auto">
          <a:xfrm>
            <a:off x="4038600" y="3657600"/>
            <a:ext cx="3886200" cy="1219200"/>
            <a:chOff x="2064" y="2160"/>
            <a:chExt cx="2448" cy="768"/>
          </a:xfrm>
        </p:grpSpPr>
        <p:sp>
          <p:nvSpPr>
            <p:cNvPr id="10250" name="Oval 11"/>
            <p:cNvSpPr>
              <a:spLocks noChangeArrowheads="1"/>
            </p:cNvSpPr>
            <p:nvPr/>
          </p:nvSpPr>
          <p:spPr bwMode="auto">
            <a:xfrm>
              <a:off x="2064" y="2160"/>
              <a:ext cx="2448" cy="768"/>
            </a:xfrm>
            <a:prstGeom prst="ellipse">
              <a:avLst/>
            </a:prstGeom>
            <a:solidFill>
              <a:srgbClr val="039797"/>
            </a:solidFill>
            <a:ln w="9525">
              <a:solidFill>
                <a:schemeClr val="tx1"/>
              </a:solidFill>
              <a:round/>
              <a:headEnd/>
              <a:tailEnd/>
            </a:ln>
          </p:spPr>
          <p:txBody>
            <a:bodyPr wrap="none" anchor="ctr"/>
            <a:lstStyle/>
            <a:p>
              <a:pPr algn="ctr"/>
              <a:endParaRPr lang="en-US"/>
            </a:p>
          </p:txBody>
        </p:sp>
        <p:sp>
          <p:nvSpPr>
            <p:cNvPr id="10251" name="Text Box 12"/>
            <p:cNvSpPr txBox="1">
              <a:spLocks noChangeArrowheads="1"/>
            </p:cNvSpPr>
            <p:nvPr/>
          </p:nvSpPr>
          <p:spPr bwMode="auto">
            <a:xfrm>
              <a:off x="2400" y="2256"/>
              <a:ext cx="1753" cy="672"/>
            </a:xfrm>
            <a:prstGeom prst="rect">
              <a:avLst/>
            </a:prstGeom>
            <a:noFill/>
            <a:ln w="9525">
              <a:noFill/>
              <a:miter lim="800000"/>
              <a:headEnd/>
              <a:tailEnd/>
            </a:ln>
          </p:spPr>
          <p:txBody>
            <a:bodyPr>
              <a:spAutoFit/>
            </a:bodyPr>
            <a:lstStyle/>
            <a:p>
              <a:pPr algn="ctr">
                <a:lnSpc>
                  <a:spcPct val="80000"/>
                </a:lnSpc>
              </a:pPr>
              <a:r>
                <a:rPr lang="en-US" sz="4000" b="1">
                  <a:latin typeface="Garamond" pitchFamily="18" charset="0"/>
                </a:rPr>
                <a:t>Technical Review</a:t>
              </a:r>
            </a:p>
          </p:txBody>
        </p:sp>
      </p:grpSp>
      <p:grpSp>
        <p:nvGrpSpPr>
          <p:cNvPr id="10245" name="Group 15"/>
          <p:cNvGrpSpPr>
            <a:grpSpLocks/>
          </p:cNvGrpSpPr>
          <p:nvPr/>
        </p:nvGrpSpPr>
        <p:grpSpPr bwMode="auto">
          <a:xfrm>
            <a:off x="4114800" y="5334000"/>
            <a:ext cx="3886200" cy="1219200"/>
            <a:chOff x="2064" y="3216"/>
            <a:chExt cx="2448" cy="768"/>
          </a:xfrm>
        </p:grpSpPr>
        <p:sp>
          <p:nvSpPr>
            <p:cNvPr id="10248" name="Oval 13"/>
            <p:cNvSpPr>
              <a:spLocks noChangeArrowheads="1"/>
            </p:cNvSpPr>
            <p:nvPr/>
          </p:nvSpPr>
          <p:spPr bwMode="auto">
            <a:xfrm>
              <a:off x="2064" y="3216"/>
              <a:ext cx="2448" cy="768"/>
            </a:xfrm>
            <a:prstGeom prst="ellipse">
              <a:avLst/>
            </a:prstGeom>
            <a:solidFill>
              <a:srgbClr val="008080"/>
            </a:solidFill>
            <a:ln w="9525">
              <a:solidFill>
                <a:schemeClr val="tx1"/>
              </a:solidFill>
              <a:round/>
              <a:headEnd/>
              <a:tailEnd/>
            </a:ln>
          </p:spPr>
          <p:txBody>
            <a:bodyPr wrap="none" anchor="ctr"/>
            <a:lstStyle/>
            <a:p>
              <a:pPr algn="ctr"/>
              <a:endParaRPr lang="en-US"/>
            </a:p>
          </p:txBody>
        </p:sp>
        <p:sp>
          <p:nvSpPr>
            <p:cNvPr id="10249" name="Text Box 14"/>
            <p:cNvSpPr txBox="1">
              <a:spLocks noChangeArrowheads="1"/>
            </p:cNvSpPr>
            <p:nvPr/>
          </p:nvSpPr>
          <p:spPr bwMode="auto">
            <a:xfrm>
              <a:off x="2400" y="3264"/>
              <a:ext cx="1753" cy="672"/>
            </a:xfrm>
            <a:prstGeom prst="rect">
              <a:avLst/>
            </a:prstGeom>
            <a:noFill/>
            <a:ln w="9525">
              <a:noFill/>
              <a:miter lim="800000"/>
              <a:headEnd/>
              <a:tailEnd/>
            </a:ln>
          </p:spPr>
          <p:txBody>
            <a:bodyPr>
              <a:spAutoFit/>
            </a:bodyPr>
            <a:lstStyle/>
            <a:p>
              <a:pPr algn="ctr">
                <a:lnSpc>
                  <a:spcPct val="80000"/>
                </a:lnSpc>
              </a:pPr>
              <a:r>
                <a:rPr lang="en-US" sz="4000" b="1">
                  <a:latin typeface="Garamond" pitchFamily="18" charset="0"/>
                </a:rPr>
                <a:t>Review by</a:t>
              </a:r>
            </a:p>
            <a:p>
              <a:pPr algn="ctr">
                <a:lnSpc>
                  <a:spcPct val="80000"/>
                </a:lnSpc>
              </a:pPr>
              <a:r>
                <a:rPr lang="en-US" sz="4000" b="1">
                  <a:latin typeface="Garamond" pitchFamily="18" charset="0"/>
                </a:rPr>
                <a:t>Authority</a:t>
              </a:r>
            </a:p>
          </p:txBody>
        </p:sp>
      </p:grpSp>
      <p:sp>
        <p:nvSpPr>
          <p:cNvPr id="10246" name="Line 18"/>
          <p:cNvSpPr>
            <a:spLocks noChangeShapeType="1"/>
          </p:cNvSpPr>
          <p:nvPr/>
        </p:nvSpPr>
        <p:spPr bwMode="auto">
          <a:xfrm>
            <a:off x="5943600" y="3200400"/>
            <a:ext cx="0" cy="457200"/>
          </a:xfrm>
          <a:prstGeom prst="line">
            <a:avLst/>
          </a:prstGeom>
          <a:noFill/>
          <a:ln w="76200">
            <a:solidFill>
              <a:srgbClr val="993300"/>
            </a:solidFill>
            <a:round/>
            <a:headEnd/>
            <a:tailEnd type="triangle" w="med" len="med"/>
          </a:ln>
        </p:spPr>
        <p:txBody>
          <a:bodyPr/>
          <a:lstStyle/>
          <a:p>
            <a:endParaRPr lang="en-US"/>
          </a:p>
        </p:txBody>
      </p:sp>
      <p:sp>
        <p:nvSpPr>
          <p:cNvPr id="10247" name="Line 19"/>
          <p:cNvSpPr>
            <a:spLocks noChangeShapeType="1"/>
          </p:cNvSpPr>
          <p:nvPr/>
        </p:nvSpPr>
        <p:spPr bwMode="auto">
          <a:xfrm>
            <a:off x="5943600" y="4876800"/>
            <a:ext cx="0" cy="457200"/>
          </a:xfrm>
          <a:prstGeom prst="line">
            <a:avLst/>
          </a:prstGeom>
          <a:noFill/>
          <a:ln w="76200">
            <a:solidFill>
              <a:srgbClr val="993300"/>
            </a:solidFill>
            <a:round/>
            <a:headEnd/>
            <a:tailEnd type="triangle" w="med" len="med"/>
          </a:ln>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33863" y="0"/>
            <a:ext cx="7620000" cy="892175"/>
          </a:xfrm>
        </p:spPr>
        <p:txBody>
          <a:bodyPr/>
          <a:lstStyle/>
          <a:p>
            <a:pPr algn="ctr" eaLnBrk="1" hangingPunct="1"/>
            <a:r>
              <a:rPr lang="en-US" sz="4000" dirty="0">
                <a:latin typeface="Calibri" pitchFamily="34" charset="0"/>
              </a:rPr>
              <a:t>Approval Process - Submittal</a:t>
            </a:r>
          </a:p>
        </p:txBody>
      </p:sp>
      <p:sp>
        <p:nvSpPr>
          <p:cNvPr id="11267" name="Rectangle 3"/>
          <p:cNvSpPr>
            <a:spLocks noGrp="1" noChangeArrowheads="1"/>
          </p:cNvSpPr>
          <p:nvPr>
            <p:ph idx="1"/>
          </p:nvPr>
        </p:nvSpPr>
        <p:spPr>
          <a:xfrm>
            <a:off x="1371600" y="1183105"/>
            <a:ext cx="7848600" cy="4724400"/>
          </a:xfrm>
        </p:spPr>
        <p:txBody>
          <a:bodyPr/>
          <a:lstStyle/>
          <a:p>
            <a:pPr eaLnBrk="1" hangingPunct="1">
              <a:lnSpc>
                <a:spcPct val="90000"/>
              </a:lnSpc>
              <a:buFont typeface="Arial" pitchFamily="34" charset="0"/>
              <a:buChar char="•"/>
            </a:pPr>
            <a:endParaRPr lang="en-US" sz="2400" b="1" dirty="0"/>
          </a:p>
          <a:p>
            <a:pPr eaLnBrk="1" hangingPunct="1">
              <a:lnSpc>
                <a:spcPct val="90000"/>
              </a:lnSpc>
              <a:buFont typeface="Wingdings" pitchFamily="2" charset="2"/>
              <a:buChar char="§"/>
            </a:pPr>
            <a:r>
              <a:rPr lang="en-US" dirty="0">
                <a:latin typeface="Calibri" pitchFamily="34" charset="0"/>
              </a:rPr>
              <a:t>Pre-submittal Conference (recommended)</a:t>
            </a:r>
          </a:p>
          <a:p>
            <a:pPr eaLnBrk="1" hangingPunct="1">
              <a:lnSpc>
                <a:spcPct val="90000"/>
              </a:lnSpc>
              <a:buFont typeface="Wingdings" pitchFamily="2" charset="2"/>
              <a:buChar char="§"/>
            </a:pPr>
            <a:r>
              <a:rPr lang="en-US" dirty="0">
                <a:latin typeface="Calibri" pitchFamily="34" charset="0"/>
              </a:rPr>
              <a:t>Submittal Requirements - Statutory</a:t>
            </a:r>
          </a:p>
          <a:p>
            <a:pPr lvl="2" eaLnBrk="1" hangingPunct="1">
              <a:lnSpc>
                <a:spcPct val="90000"/>
              </a:lnSpc>
            </a:pPr>
            <a:r>
              <a:rPr lang="en-US" sz="3200" dirty="0">
                <a:latin typeface="Calibri" pitchFamily="34" charset="0"/>
              </a:rPr>
              <a:t>Metes and bounds description</a:t>
            </a:r>
          </a:p>
          <a:p>
            <a:pPr lvl="2" eaLnBrk="1" hangingPunct="1">
              <a:lnSpc>
                <a:spcPct val="90000"/>
              </a:lnSpc>
            </a:pPr>
            <a:r>
              <a:rPr lang="en-US" sz="3200" dirty="0">
                <a:latin typeface="Calibri" pitchFamily="34" charset="0"/>
              </a:rPr>
              <a:t>Land survey locating the subdivision</a:t>
            </a:r>
          </a:p>
          <a:p>
            <a:pPr lvl="2" eaLnBrk="1" hangingPunct="1">
              <a:lnSpc>
                <a:spcPct val="90000"/>
              </a:lnSpc>
            </a:pPr>
            <a:r>
              <a:rPr lang="en-US" sz="3200" dirty="0">
                <a:latin typeface="Calibri" pitchFamily="34" charset="0"/>
              </a:rPr>
              <a:t>Dimensions of lots, streets, easements, public/common use areas</a:t>
            </a:r>
          </a:p>
          <a:p>
            <a:pPr lvl="2" eaLnBrk="1" hangingPunct="1">
              <a:lnSpc>
                <a:spcPct val="90000"/>
              </a:lnSpc>
            </a:pPr>
            <a:r>
              <a:rPr lang="en-US" sz="3200" dirty="0">
                <a:latin typeface="Calibri" pitchFamily="34" charset="0"/>
              </a:rPr>
              <a:t>Acknowledgement of the owner</a:t>
            </a:r>
          </a:p>
          <a:p>
            <a:pPr eaLnBrk="1" hangingPunct="1">
              <a:lnSpc>
                <a:spcPct val="90000"/>
              </a:lnSpc>
              <a:buFont typeface="Wingdings" pitchFamily="2" charset="2"/>
              <a:buChar char="§"/>
            </a:pPr>
            <a:r>
              <a:rPr lang="en-US" dirty="0">
                <a:latin typeface="Calibri" pitchFamily="34" charset="0"/>
              </a:rPr>
              <a:t>City may specify more requirements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8600" y="0"/>
            <a:ext cx="10160000" cy="892175"/>
          </a:xfrm>
        </p:spPr>
        <p:txBody>
          <a:bodyPr/>
          <a:lstStyle/>
          <a:p>
            <a:r>
              <a:rPr lang="en-US" sz="4000" dirty="0"/>
              <a:t>Zoning – What Is It?</a:t>
            </a:r>
          </a:p>
        </p:txBody>
      </p:sp>
      <p:sp>
        <p:nvSpPr>
          <p:cNvPr id="5" name="Content Placeholder 4"/>
          <p:cNvSpPr>
            <a:spLocks noGrp="1"/>
          </p:cNvSpPr>
          <p:nvPr>
            <p:ph idx="1"/>
          </p:nvPr>
        </p:nvSpPr>
        <p:spPr>
          <a:xfrm>
            <a:off x="-173668" y="533400"/>
            <a:ext cx="7565068" cy="3200400"/>
          </a:xfrm>
        </p:spPr>
        <p:txBody>
          <a:bodyPr/>
          <a:lstStyle/>
          <a:p>
            <a:pPr marL="432197" indent="-89297" algn="just"/>
            <a:endParaRPr lang="en-US" sz="2100" dirty="0"/>
          </a:p>
          <a:p>
            <a:pPr indent="0">
              <a:buNone/>
            </a:pPr>
            <a:r>
              <a:rPr lang="en-US" dirty="0"/>
              <a:t>The division of city or area into districts and prescription and application of different land use regulations in each district.  An exercise of the police power that allows cities to regulate the rights of a private individual for the good of the community.</a:t>
            </a:r>
          </a:p>
          <a:p>
            <a:pPr marL="0" indent="0">
              <a:buNone/>
            </a:pPr>
            <a:r>
              <a:rPr lang="en-US" dirty="0"/>
              <a:t> </a:t>
            </a:r>
          </a:p>
          <a:p>
            <a:pPr marL="150876" lvl="1" indent="0">
              <a:buNone/>
            </a:pPr>
            <a:endParaRPr lang="en-US" dirty="0"/>
          </a:p>
        </p:txBody>
      </p:sp>
      <p:pic>
        <p:nvPicPr>
          <p:cNvPr id="8" name="Picture 7"/>
          <p:cNvPicPr>
            <a:picLocks noChangeAspect="1"/>
          </p:cNvPicPr>
          <p:nvPr/>
        </p:nvPicPr>
        <p:blipFill>
          <a:blip r:embed="rId3"/>
          <a:stretch>
            <a:fillRect/>
          </a:stretch>
        </p:blipFill>
        <p:spPr>
          <a:xfrm>
            <a:off x="7386613" y="1425575"/>
            <a:ext cx="5375260" cy="3564031"/>
          </a:xfrm>
          <a:prstGeom prst="rect">
            <a:avLst/>
          </a:prstGeom>
        </p:spPr>
      </p:pic>
    </p:spTree>
    <p:extLst>
      <p:ext uri="{BB962C8B-B14F-4D97-AF65-F5344CB8AC3E}">
        <p14:creationId xmlns:p14="http://schemas.microsoft.com/office/powerpoint/2010/main" val="2677098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a:xfrm>
            <a:off x="1524000" y="0"/>
            <a:ext cx="9372600" cy="892175"/>
          </a:xfrm>
          <a:noFill/>
        </p:spPr>
        <p:txBody>
          <a:bodyPr/>
          <a:lstStyle/>
          <a:p>
            <a:pPr eaLnBrk="1" hangingPunct="1"/>
            <a:r>
              <a:rPr lang="en-US" sz="3200" dirty="0"/>
              <a:t>Approval Process - Technical Review</a:t>
            </a:r>
          </a:p>
        </p:txBody>
      </p:sp>
      <p:sp>
        <p:nvSpPr>
          <p:cNvPr id="12290" name="Rectangle 3"/>
          <p:cNvSpPr>
            <a:spLocks noGrp="1" noChangeArrowheads="1"/>
          </p:cNvSpPr>
          <p:nvPr>
            <p:ph idx="1"/>
          </p:nvPr>
        </p:nvSpPr>
        <p:spPr>
          <a:xfrm>
            <a:off x="459915" y="1492250"/>
            <a:ext cx="8839200" cy="4025900"/>
          </a:xfrm>
        </p:spPr>
        <p:txBody>
          <a:bodyPr/>
          <a:lstStyle/>
          <a:p>
            <a:pPr eaLnBrk="1" hangingPunct="1">
              <a:buFont typeface="Wingdings" pitchFamily="2" charset="2"/>
              <a:buChar char="§"/>
            </a:pPr>
            <a:r>
              <a:rPr lang="en-US" dirty="0">
                <a:latin typeface="Calibri" pitchFamily="34" charset="0"/>
              </a:rPr>
              <a:t>Subdivision Plat Review Committee</a:t>
            </a:r>
          </a:p>
          <a:p>
            <a:pPr lvl="1" eaLnBrk="1" hangingPunct="1"/>
            <a:r>
              <a:rPr lang="en-US" sz="3200" dirty="0">
                <a:latin typeface="Calibri" pitchFamily="34" charset="0"/>
              </a:rPr>
              <a:t>City Departments</a:t>
            </a:r>
          </a:p>
          <a:p>
            <a:pPr lvl="1" eaLnBrk="1" hangingPunct="1"/>
            <a:r>
              <a:rPr lang="en-US" sz="3200" dirty="0">
                <a:latin typeface="Calibri" pitchFamily="34" charset="0"/>
              </a:rPr>
              <a:t>Engineering, City Services, Police, Fire,</a:t>
            </a:r>
          </a:p>
          <a:p>
            <a:pPr lvl="1" eaLnBrk="1" hangingPunct="1">
              <a:buFont typeface="Wingdings" pitchFamily="2" charset="2"/>
              <a:buNone/>
            </a:pPr>
            <a:r>
              <a:rPr lang="en-US" sz="3200" dirty="0">
                <a:latin typeface="Calibri" pitchFamily="34" charset="0"/>
              </a:rPr>
              <a:t> Economic Development, GIS, etc.</a:t>
            </a:r>
          </a:p>
          <a:p>
            <a:pPr lvl="1" eaLnBrk="1" hangingPunct="1"/>
            <a:r>
              <a:rPr lang="en-US" sz="3200" dirty="0">
                <a:latin typeface="Calibri" pitchFamily="34" charset="0"/>
              </a:rPr>
              <a:t>Utility Companies</a:t>
            </a:r>
          </a:p>
          <a:p>
            <a:pPr eaLnBrk="1" hangingPunct="1">
              <a:buFont typeface="Wingdings" pitchFamily="2" charset="2"/>
              <a:buChar char="§"/>
            </a:pPr>
            <a:r>
              <a:rPr lang="en-US" dirty="0">
                <a:latin typeface="Calibri" pitchFamily="34" charset="0"/>
              </a:rPr>
              <a:t>Committee meets to examine all code issues prior to consideration by approving authority</a:t>
            </a:r>
          </a:p>
        </p:txBody>
      </p:sp>
      <p:pic>
        <p:nvPicPr>
          <p:cNvPr id="59397" name="Picture 5" descr="D:\Graphics\People\Pic_1.tif"/>
          <p:cNvPicPr>
            <a:picLocks noChangeAspect="1" noChangeArrowheads="1"/>
          </p:cNvPicPr>
          <p:nvPr/>
        </p:nvPicPr>
        <p:blipFill>
          <a:blip r:embed="rId3" cstate="print"/>
          <a:srcRect/>
          <a:stretch>
            <a:fillRect/>
          </a:stretch>
        </p:blipFill>
        <p:spPr bwMode="auto">
          <a:xfrm>
            <a:off x="7848600" y="1295400"/>
            <a:ext cx="4373563" cy="2895600"/>
          </a:xfrm>
          <a:prstGeom prst="rect">
            <a:avLst/>
          </a:prstGeom>
          <a:noFill/>
          <a:ln w="9525">
            <a:solidFill>
              <a:schemeClr val="tx1"/>
            </a:solidFill>
            <a:miter lim="800000"/>
            <a:headEnd/>
            <a:tailEnd/>
          </a:ln>
          <a:effectLst>
            <a:outerShdw dist="107763" dir="2700000" algn="ctr" rotWithShape="0">
              <a:srgbClr val="006699"/>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0" y="0"/>
            <a:ext cx="9144000" cy="892175"/>
          </a:xfrm>
        </p:spPr>
        <p:txBody>
          <a:bodyPr/>
          <a:lstStyle/>
          <a:p>
            <a:pPr algn="ctr" eaLnBrk="1" hangingPunct="1"/>
            <a:r>
              <a:rPr lang="en-US" sz="3600" dirty="0">
                <a:latin typeface="Calibri" pitchFamily="34" charset="0"/>
              </a:rPr>
              <a:t>Approval Process: Review by Authority</a:t>
            </a:r>
          </a:p>
        </p:txBody>
      </p:sp>
      <p:sp>
        <p:nvSpPr>
          <p:cNvPr id="13315" name="Rectangle 3"/>
          <p:cNvSpPr>
            <a:spLocks noGrp="1" noChangeArrowheads="1"/>
          </p:cNvSpPr>
          <p:nvPr>
            <p:ph idx="1"/>
          </p:nvPr>
        </p:nvSpPr>
        <p:spPr>
          <a:xfrm>
            <a:off x="1752600" y="1219200"/>
            <a:ext cx="8915400" cy="4876800"/>
          </a:xfrm>
        </p:spPr>
        <p:txBody>
          <a:bodyPr/>
          <a:lstStyle/>
          <a:p>
            <a:pPr eaLnBrk="1" hangingPunct="1">
              <a:buFont typeface="Wingdings" pitchFamily="2" charset="2"/>
              <a:buChar char="§"/>
            </a:pPr>
            <a:r>
              <a:rPr lang="en-US" dirty="0">
                <a:latin typeface="Calibri" pitchFamily="34" charset="0"/>
              </a:rPr>
              <a:t>Approving authority is the City Council</a:t>
            </a:r>
          </a:p>
          <a:p>
            <a:pPr lvl="1" eaLnBrk="1" hangingPunct="1"/>
            <a:r>
              <a:rPr lang="en-US" sz="3200" dirty="0">
                <a:latin typeface="Calibri" pitchFamily="34" charset="0"/>
              </a:rPr>
              <a:t>May delegate approval to Planning Commission </a:t>
            </a:r>
          </a:p>
          <a:p>
            <a:pPr lvl="1" eaLnBrk="1" hangingPunct="1"/>
            <a:r>
              <a:rPr lang="en-US" sz="3200" dirty="0">
                <a:latin typeface="Calibri" pitchFamily="34" charset="0"/>
              </a:rPr>
              <a:t>May allow staff administrative approval of certain minor plats, replats, amending plats</a:t>
            </a:r>
          </a:p>
          <a:p>
            <a:pPr eaLnBrk="1" hangingPunct="1">
              <a:buFont typeface="Wingdings" pitchFamily="2" charset="2"/>
              <a:buChar char="§"/>
            </a:pPr>
            <a:r>
              <a:rPr lang="en-US" dirty="0">
                <a:latin typeface="Calibri" pitchFamily="34" charset="0"/>
              </a:rPr>
              <a:t>Must act on a plat within 30 days after it is filed, otherwise plat is considered approved</a:t>
            </a:r>
          </a:p>
          <a:p>
            <a:pPr eaLnBrk="1" hangingPunct="1">
              <a:buFont typeface="Wingdings" pitchFamily="2" charset="2"/>
              <a:buChar char="§"/>
            </a:pPr>
            <a:r>
              <a:rPr lang="en-US" dirty="0">
                <a:latin typeface="Calibri" pitchFamily="34" charset="0"/>
              </a:rPr>
              <a:t>Note that the term “considered filed” needs to be defined specifically– is it when plat is submitted? Fees paid?  Deemed complete?  </a:t>
            </a:r>
          </a:p>
          <a:p>
            <a:pPr eaLnBrk="1" hangingPunct="1">
              <a:buFont typeface="Wingdings" pitchFamily="2" charset="2"/>
              <a:buNone/>
            </a:pPr>
            <a:endParaRPr lang="en-US" sz="2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133600" y="-152400"/>
            <a:ext cx="8458200" cy="1143000"/>
          </a:xfrm>
        </p:spPr>
        <p:txBody>
          <a:bodyPr/>
          <a:lstStyle/>
          <a:p>
            <a:pPr eaLnBrk="1" hangingPunct="1"/>
            <a:r>
              <a:rPr lang="en-US" sz="4000" dirty="0">
                <a:latin typeface="Calibri" pitchFamily="34" charset="0"/>
              </a:rPr>
              <a:t>When is a plat considered filed?</a:t>
            </a:r>
            <a:endParaRPr lang="en-US" sz="4000" dirty="0">
              <a:solidFill>
                <a:srgbClr val="00759A"/>
              </a:solidFill>
              <a:latin typeface="Calibri" pitchFamily="34" charset="0"/>
            </a:endParaRPr>
          </a:p>
        </p:txBody>
      </p:sp>
      <p:sp>
        <p:nvSpPr>
          <p:cNvPr id="14339" name="Rectangle 3"/>
          <p:cNvSpPr>
            <a:spLocks noGrp="1" noChangeArrowheads="1"/>
          </p:cNvSpPr>
          <p:nvPr>
            <p:ph type="body" sz="half" idx="1"/>
          </p:nvPr>
        </p:nvSpPr>
        <p:spPr>
          <a:xfrm>
            <a:off x="762000" y="1219200"/>
            <a:ext cx="10134600" cy="4800600"/>
          </a:xfrm>
        </p:spPr>
        <p:txBody>
          <a:bodyPr/>
          <a:lstStyle/>
          <a:p>
            <a:pPr eaLnBrk="1" hangingPunct="1">
              <a:buClr>
                <a:srgbClr val="006699"/>
              </a:buClr>
              <a:buFont typeface="Wingdings" pitchFamily="2" charset="2"/>
              <a:buNone/>
            </a:pPr>
            <a:r>
              <a:rPr lang="en-US" dirty="0">
                <a:latin typeface="Calibri" pitchFamily="34" charset="0"/>
              </a:rPr>
              <a:t>Generally:</a:t>
            </a:r>
          </a:p>
          <a:p>
            <a:pPr eaLnBrk="1" hangingPunct="1">
              <a:buClr>
                <a:srgbClr val="006699"/>
              </a:buClr>
              <a:buFont typeface="Wingdings" pitchFamily="2" charset="2"/>
              <a:buChar char="§"/>
            </a:pPr>
            <a:r>
              <a:rPr lang="en-US" dirty="0">
                <a:latin typeface="Calibri" pitchFamily="34" charset="0"/>
              </a:rPr>
              <a:t>The application is complete when the requirements are met.</a:t>
            </a:r>
          </a:p>
          <a:p>
            <a:pPr eaLnBrk="1" hangingPunct="1">
              <a:buClr>
                <a:srgbClr val="006699"/>
              </a:buClr>
              <a:buFont typeface="Wingdings" pitchFamily="2" charset="2"/>
              <a:buChar char="§"/>
            </a:pPr>
            <a:r>
              <a:rPr lang="en-US" dirty="0">
                <a:latin typeface="Calibri" pitchFamily="34" charset="0"/>
              </a:rPr>
              <a:t>City has 10 days to determine if plat application is complete</a:t>
            </a:r>
          </a:p>
          <a:p>
            <a:pPr eaLnBrk="1" hangingPunct="1">
              <a:buClr>
                <a:srgbClr val="006699"/>
              </a:buClr>
              <a:buFont typeface="Wingdings" pitchFamily="2" charset="2"/>
              <a:buChar char="§"/>
            </a:pPr>
            <a:r>
              <a:rPr lang="en-US" dirty="0">
                <a:latin typeface="Calibri" pitchFamily="34" charset="0"/>
              </a:rPr>
              <a:t>If not then a letter must be sent to applicant who then 45 days to submit missing information</a:t>
            </a:r>
          </a:p>
          <a:p>
            <a:pPr eaLnBrk="1" hangingPunct="1">
              <a:buClr>
                <a:srgbClr val="006699"/>
              </a:buClr>
              <a:buFont typeface="Wingdings" pitchFamily="2" charset="2"/>
              <a:buChar char="§"/>
            </a:pPr>
            <a:r>
              <a:rPr lang="en-US" dirty="0">
                <a:latin typeface="Calibri" pitchFamily="34" charset="0"/>
              </a:rPr>
              <a:t>Date Application is complete = file date</a:t>
            </a:r>
          </a:p>
          <a:p>
            <a:pPr eaLnBrk="1" hangingPunct="1">
              <a:buClr>
                <a:srgbClr val="006699"/>
              </a:buClr>
              <a:buFont typeface="Wingdings" pitchFamily="2" charset="2"/>
              <a:buChar char="§"/>
            </a:pPr>
            <a:r>
              <a:rPr lang="en-US" dirty="0">
                <a:latin typeface="Calibri" pitchFamily="34" charset="0"/>
              </a:rPr>
              <a:t>Application/vesting ceases if missing information not corrected w/in 45 days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66800" y="76200"/>
            <a:ext cx="8839200" cy="892175"/>
          </a:xfrm>
        </p:spPr>
        <p:txBody>
          <a:bodyPr/>
          <a:lstStyle/>
          <a:p>
            <a:pPr algn="ctr" eaLnBrk="1" hangingPunct="1"/>
            <a:r>
              <a:rPr lang="en-US" sz="4000" dirty="0">
                <a:latin typeface="Calibri" pitchFamily="34" charset="0"/>
              </a:rPr>
              <a:t>Standards for Approval</a:t>
            </a:r>
          </a:p>
        </p:txBody>
      </p:sp>
      <p:sp>
        <p:nvSpPr>
          <p:cNvPr id="15363" name="Rectangle 3"/>
          <p:cNvSpPr>
            <a:spLocks noGrp="1" noChangeArrowheads="1"/>
          </p:cNvSpPr>
          <p:nvPr>
            <p:ph idx="1"/>
          </p:nvPr>
        </p:nvSpPr>
        <p:spPr>
          <a:xfrm>
            <a:off x="1066800" y="1828800"/>
            <a:ext cx="8534400" cy="4724400"/>
          </a:xfrm>
        </p:spPr>
        <p:txBody>
          <a:bodyPr/>
          <a:lstStyle/>
          <a:p>
            <a:pPr eaLnBrk="1" hangingPunct="1">
              <a:lnSpc>
                <a:spcPct val="90000"/>
              </a:lnSpc>
              <a:buFont typeface="Wingdings" pitchFamily="2" charset="2"/>
              <a:buChar char="§"/>
            </a:pPr>
            <a:r>
              <a:rPr lang="en-US" dirty="0">
                <a:latin typeface="Calibri" pitchFamily="34" charset="0"/>
              </a:rPr>
              <a:t>Must approve plat if it conforms to:</a:t>
            </a:r>
          </a:p>
          <a:p>
            <a:pPr lvl="1" eaLnBrk="1" hangingPunct="1">
              <a:lnSpc>
                <a:spcPct val="90000"/>
              </a:lnSpc>
            </a:pPr>
            <a:r>
              <a:rPr lang="en-US" sz="3200" dirty="0">
                <a:latin typeface="Calibri" pitchFamily="34" charset="0"/>
              </a:rPr>
              <a:t>The general plan of municipality;</a:t>
            </a:r>
          </a:p>
          <a:p>
            <a:pPr lvl="1" eaLnBrk="1" hangingPunct="1">
              <a:lnSpc>
                <a:spcPct val="90000"/>
              </a:lnSpc>
            </a:pPr>
            <a:r>
              <a:rPr lang="en-US" sz="3200" dirty="0">
                <a:latin typeface="Calibri" pitchFamily="34" charset="0"/>
              </a:rPr>
              <a:t>The general plan for the extension of infrastructure;</a:t>
            </a:r>
          </a:p>
          <a:p>
            <a:pPr lvl="1" eaLnBrk="1" hangingPunct="1">
              <a:lnSpc>
                <a:spcPct val="90000"/>
              </a:lnSpc>
            </a:pPr>
            <a:r>
              <a:rPr lang="en-US" sz="3200" dirty="0">
                <a:latin typeface="Calibri" pitchFamily="34" charset="0"/>
              </a:rPr>
              <a:t>The requirement to file a bond (if required); </a:t>
            </a:r>
          </a:p>
          <a:p>
            <a:pPr lvl="1" eaLnBrk="1" hangingPunct="1">
              <a:lnSpc>
                <a:spcPct val="90000"/>
              </a:lnSpc>
            </a:pPr>
            <a:r>
              <a:rPr lang="en-US" sz="3200" dirty="0">
                <a:latin typeface="Calibri" pitchFamily="34" charset="0"/>
              </a:rPr>
              <a:t>All other technical requirements</a:t>
            </a:r>
          </a:p>
          <a:p>
            <a:pPr eaLnBrk="1" hangingPunct="1">
              <a:lnSpc>
                <a:spcPct val="90000"/>
              </a:lnSpc>
              <a:buFont typeface="Wingdings" pitchFamily="2" charset="2"/>
              <a:buChar char="§"/>
            </a:pPr>
            <a:r>
              <a:rPr lang="en-US" dirty="0">
                <a:latin typeface="Calibri" pitchFamily="34" charset="0"/>
              </a:rPr>
              <a:t>Limited flexibility in plat approval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84325" y="20053"/>
            <a:ext cx="8686800" cy="892175"/>
          </a:xfrm>
        </p:spPr>
        <p:txBody>
          <a:bodyPr/>
          <a:lstStyle/>
          <a:p>
            <a:pPr eaLnBrk="1" hangingPunct="1"/>
            <a:r>
              <a:rPr lang="en-US" sz="3600" dirty="0" err="1">
                <a:solidFill>
                  <a:srgbClr val="00759A"/>
                </a:solidFill>
                <a:latin typeface="Calibri" pitchFamily="34" charset="0"/>
              </a:rPr>
              <a:t>Replatting</a:t>
            </a:r>
            <a:endParaRPr lang="en-US" sz="3600" dirty="0">
              <a:solidFill>
                <a:srgbClr val="00759A"/>
              </a:solidFill>
              <a:latin typeface="Calibri" pitchFamily="34" charset="0"/>
            </a:endParaRPr>
          </a:p>
        </p:txBody>
      </p:sp>
      <p:sp>
        <p:nvSpPr>
          <p:cNvPr id="16387" name="Rectangle 3"/>
          <p:cNvSpPr>
            <a:spLocks noGrp="1" noChangeArrowheads="1"/>
          </p:cNvSpPr>
          <p:nvPr>
            <p:ph idx="1"/>
          </p:nvPr>
        </p:nvSpPr>
        <p:spPr>
          <a:xfrm>
            <a:off x="1371600" y="1676400"/>
            <a:ext cx="9112250" cy="4876800"/>
          </a:xfrm>
        </p:spPr>
        <p:txBody>
          <a:bodyPr/>
          <a:lstStyle/>
          <a:p>
            <a:pPr eaLnBrk="1" hangingPunct="1">
              <a:lnSpc>
                <a:spcPct val="80000"/>
              </a:lnSpc>
            </a:pPr>
            <a:r>
              <a:rPr lang="en-US" dirty="0">
                <a:latin typeface="Calibri" pitchFamily="34" charset="0"/>
              </a:rPr>
              <a:t>Like a plat, the City must approve a replat that meets all ordinance requirements.</a:t>
            </a:r>
          </a:p>
          <a:p>
            <a:pPr eaLnBrk="1" hangingPunct="1">
              <a:lnSpc>
                <a:spcPct val="80000"/>
              </a:lnSpc>
            </a:pPr>
            <a:endParaRPr lang="en-US" dirty="0">
              <a:latin typeface="Calibri" pitchFamily="34" charset="0"/>
            </a:endParaRPr>
          </a:p>
          <a:p>
            <a:pPr eaLnBrk="1" hangingPunct="1">
              <a:lnSpc>
                <a:spcPct val="80000"/>
              </a:lnSpc>
            </a:pPr>
            <a:r>
              <a:rPr lang="en-US" dirty="0">
                <a:latin typeface="Calibri" pitchFamily="34" charset="0"/>
              </a:rPr>
              <a:t>Residential replats require a public hearing with:</a:t>
            </a:r>
          </a:p>
          <a:p>
            <a:pPr lvl="1" eaLnBrk="1" hangingPunct="1">
              <a:lnSpc>
                <a:spcPct val="80000"/>
              </a:lnSpc>
            </a:pPr>
            <a:r>
              <a:rPr lang="en-US" sz="3200" dirty="0">
                <a:latin typeface="Calibri" pitchFamily="34" charset="0"/>
              </a:rPr>
              <a:t>Notice in newspaper &amp; mailed to owners w/in original subdivision &amp; w/in 200 </a:t>
            </a:r>
            <a:r>
              <a:rPr lang="en-US" sz="3200" dirty="0" err="1">
                <a:latin typeface="Calibri" pitchFamily="34" charset="0"/>
              </a:rPr>
              <a:t>ft</a:t>
            </a:r>
            <a:r>
              <a:rPr lang="en-US" sz="3200" dirty="0">
                <a:latin typeface="Calibri" pitchFamily="34" charset="0"/>
              </a:rPr>
              <a:t> </a:t>
            </a:r>
          </a:p>
          <a:p>
            <a:pPr lvl="1" eaLnBrk="1" hangingPunct="1">
              <a:lnSpc>
                <a:spcPct val="80000"/>
              </a:lnSpc>
            </a:pPr>
            <a:r>
              <a:rPr lang="en-US" sz="3200" dirty="0">
                <a:latin typeface="Calibri" pitchFamily="34" charset="0"/>
              </a:rPr>
              <a:t>Notices generally at least 15 days prior to hearing</a:t>
            </a:r>
          </a:p>
          <a:p>
            <a:pPr lvl="1" eaLnBrk="1" hangingPunct="1">
              <a:lnSpc>
                <a:spcPct val="80000"/>
              </a:lnSpc>
            </a:pPr>
            <a:r>
              <a:rPr lang="en-US" sz="3200" dirty="0">
                <a:latin typeface="Calibri" pitchFamily="34" charset="0"/>
              </a:rPr>
              <a:t>Supermajority vote approval (3/4) required if owners of 20% of </a:t>
            </a:r>
            <a:r>
              <a:rPr lang="en-US" sz="3200" u="sng" dirty="0">
                <a:latin typeface="Calibri" pitchFamily="34" charset="0"/>
              </a:rPr>
              <a:t>land area </a:t>
            </a:r>
            <a:r>
              <a:rPr lang="en-US" sz="3200" dirty="0">
                <a:latin typeface="Calibri" pitchFamily="34" charset="0"/>
              </a:rPr>
              <a:t>notified protest in writing.</a:t>
            </a:r>
          </a:p>
          <a:p>
            <a:pPr eaLnBrk="1" hangingPunct="1">
              <a:lnSpc>
                <a:spcPct val="80000"/>
              </a:lnSpc>
              <a:buFont typeface="Wingdings" pitchFamily="2" charset="2"/>
              <a:buNone/>
            </a:pPr>
            <a:endParaRPr lang="en-US" sz="2800" dirty="0">
              <a:latin typeface="Calibri" pitchFamily="34" charset="0"/>
            </a:endParaRPr>
          </a:p>
          <a:p>
            <a:pPr eaLnBrk="1" hangingPunct="1">
              <a:lnSpc>
                <a:spcPct val="80000"/>
              </a:lnSpc>
              <a:buFont typeface="Wingdings" pitchFamily="2" charset="2"/>
              <a:buNone/>
            </a:pPr>
            <a:endParaRPr lang="en-US" sz="2800" dirty="0">
              <a:latin typeface="Calibri"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24063"/>
            <a:ext cx="9753600" cy="892175"/>
          </a:xfrm>
        </p:spPr>
        <p:txBody>
          <a:bodyPr/>
          <a:lstStyle/>
          <a:p>
            <a:pPr eaLnBrk="1" hangingPunct="1"/>
            <a:r>
              <a:rPr lang="en-US" sz="3600" dirty="0">
                <a:latin typeface="Calibri" pitchFamily="34" charset="0"/>
              </a:rPr>
              <a:t>Typical Components of a Subdivision Ordinance</a:t>
            </a:r>
          </a:p>
        </p:txBody>
      </p:sp>
      <p:sp>
        <p:nvSpPr>
          <p:cNvPr id="17411" name="Rectangle 3"/>
          <p:cNvSpPr>
            <a:spLocks noGrp="1" noChangeArrowheads="1"/>
          </p:cNvSpPr>
          <p:nvPr>
            <p:ph idx="1"/>
          </p:nvPr>
        </p:nvSpPr>
        <p:spPr>
          <a:xfrm>
            <a:off x="1117600" y="1104900"/>
            <a:ext cx="9067800" cy="5219700"/>
          </a:xfrm>
        </p:spPr>
        <p:txBody>
          <a:bodyPr/>
          <a:lstStyle/>
          <a:p>
            <a:pPr eaLnBrk="1" hangingPunct="1">
              <a:lnSpc>
                <a:spcPts val="3600"/>
              </a:lnSpc>
              <a:spcBef>
                <a:spcPct val="0"/>
              </a:spcBef>
              <a:buFont typeface="Wingdings" pitchFamily="2" charset="2"/>
              <a:buChar char="§"/>
            </a:pPr>
            <a:r>
              <a:rPr lang="en-US" dirty="0">
                <a:latin typeface="Calibri" pitchFamily="34" charset="0"/>
              </a:rPr>
              <a:t>Plat Approval Procedures</a:t>
            </a:r>
          </a:p>
          <a:p>
            <a:pPr eaLnBrk="1" hangingPunct="1">
              <a:lnSpc>
                <a:spcPts val="3600"/>
              </a:lnSpc>
              <a:spcBef>
                <a:spcPct val="0"/>
              </a:spcBef>
              <a:buFont typeface="Wingdings" pitchFamily="2" charset="2"/>
              <a:buChar char="§"/>
            </a:pPr>
            <a:r>
              <a:rPr lang="en-US" dirty="0">
                <a:latin typeface="Calibri" pitchFamily="34" charset="0"/>
              </a:rPr>
              <a:t>General layout of the Document</a:t>
            </a:r>
          </a:p>
          <a:p>
            <a:pPr eaLnBrk="1" hangingPunct="1">
              <a:lnSpc>
                <a:spcPts val="3600"/>
              </a:lnSpc>
              <a:spcBef>
                <a:spcPct val="0"/>
              </a:spcBef>
              <a:buFont typeface="Wingdings" pitchFamily="2" charset="2"/>
              <a:buChar char="§"/>
            </a:pPr>
            <a:r>
              <a:rPr lang="en-US" dirty="0">
                <a:latin typeface="Calibri" pitchFamily="34" charset="0"/>
              </a:rPr>
              <a:t>Minimum Design Standards</a:t>
            </a:r>
          </a:p>
          <a:p>
            <a:pPr eaLnBrk="1" hangingPunct="1">
              <a:lnSpc>
                <a:spcPts val="3600"/>
              </a:lnSpc>
              <a:spcBef>
                <a:spcPct val="0"/>
              </a:spcBef>
              <a:buFont typeface="Wingdings" pitchFamily="2" charset="2"/>
              <a:buChar char="§"/>
            </a:pPr>
            <a:r>
              <a:rPr lang="en-US" dirty="0">
                <a:latin typeface="Calibri" pitchFamily="34" charset="0"/>
              </a:rPr>
              <a:t>Conformance with zoning district regulations</a:t>
            </a:r>
          </a:p>
          <a:p>
            <a:pPr eaLnBrk="1" hangingPunct="1">
              <a:lnSpc>
                <a:spcPts val="3600"/>
              </a:lnSpc>
              <a:spcBef>
                <a:spcPct val="0"/>
              </a:spcBef>
              <a:buFont typeface="Wingdings" pitchFamily="2" charset="2"/>
              <a:buChar char="§"/>
            </a:pPr>
            <a:r>
              <a:rPr lang="en-US" dirty="0">
                <a:latin typeface="Calibri" pitchFamily="34" charset="0"/>
              </a:rPr>
              <a:t>Required Public Improvements/Funding</a:t>
            </a:r>
          </a:p>
          <a:p>
            <a:pPr eaLnBrk="1" hangingPunct="1">
              <a:lnSpc>
                <a:spcPts val="3600"/>
              </a:lnSpc>
              <a:spcBef>
                <a:spcPct val="0"/>
              </a:spcBef>
              <a:buFont typeface="Wingdings" pitchFamily="2" charset="2"/>
              <a:buChar char="§"/>
            </a:pPr>
            <a:r>
              <a:rPr lang="en-US" dirty="0">
                <a:latin typeface="Calibri" pitchFamily="34" charset="0"/>
              </a:rPr>
              <a:t>Dedication Requirements (or Fee in Lieu of Dedication)</a:t>
            </a:r>
          </a:p>
          <a:p>
            <a:pPr eaLnBrk="1" hangingPunct="1">
              <a:lnSpc>
                <a:spcPts val="3600"/>
              </a:lnSpc>
              <a:spcBef>
                <a:spcPct val="0"/>
              </a:spcBef>
              <a:buFont typeface="Wingdings" pitchFamily="2" charset="2"/>
              <a:buChar char="§"/>
            </a:pPr>
            <a:r>
              <a:rPr lang="en-US" dirty="0">
                <a:latin typeface="Calibri" pitchFamily="34" charset="0"/>
              </a:rPr>
              <a:t>Right-of-way /Easement Requirements</a:t>
            </a:r>
          </a:p>
          <a:p>
            <a:pPr eaLnBrk="1" hangingPunct="1">
              <a:lnSpc>
                <a:spcPts val="3600"/>
              </a:lnSpc>
              <a:spcBef>
                <a:spcPct val="0"/>
              </a:spcBef>
              <a:buFont typeface="Wingdings" pitchFamily="2" charset="2"/>
              <a:buChar char="§"/>
            </a:pPr>
            <a:r>
              <a:rPr lang="en-US" dirty="0">
                <a:latin typeface="Calibri" pitchFamily="34" charset="0"/>
              </a:rPr>
              <a:t>Plat Review Procedures and Fees</a:t>
            </a:r>
          </a:p>
          <a:p>
            <a:pPr eaLnBrk="1" hangingPunct="1">
              <a:lnSpc>
                <a:spcPts val="3600"/>
              </a:lnSpc>
              <a:spcBef>
                <a:spcPct val="0"/>
              </a:spcBef>
              <a:buFont typeface="Wingdings" pitchFamily="2" charset="2"/>
              <a:buChar char="§"/>
            </a:pPr>
            <a:r>
              <a:rPr lang="en-US" dirty="0">
                <a:latin typeface="Calibri" pitchFamily="34" charset="0"/>
              </a:rPr>
              <a:t>Consistency with Comprehensive Plan</a:t>
            </a:r>
          </a:p>
          <a:p>
            <a:pPr eaLnBrk="1" hangingPunct="1">
              <a:lnSpc>
                <a:spcPts val="3600"/>
              </a:lnSpc>
              <a:spcBef>
                <a:spcPct val="0"/>
              </a:spcBef>
              <a:buFont typeface="Wingdings" pitchFamily="2" charset="2"/>
              <a:buChar char="§"/>
            </a:pPr>
            <a:r>
              <a:rPr lang="en-US" dirty="0">
                <a:latin typeface="Calibri" pitchFamily="34" charset="0"/>
              </a:rPr>
              <a:t>Related Technical Documents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773112"/>
            <a:ext cx="10210800" cy="892175"/>
          </a:xfrm>
        </p:spPr>
        <p:txBody>
          <a:bodyPr/>
          <a:lstStyle/>
          <a:p>
            <a:pPr eaLnBrk="1" hangingPunct="1"/>
            <a:r>
              <a:rPr lang="en-US" sz="3600" dirty="0">
                <a:latin typeface="Calibri" pitchFamily="34" charset="0"/>
              </a:rPr>
              <a:t>Subdivision Ordinance Related Technical Documents</a:t>
            </a:r>
          </a:p>
        </p:txBody>
      </p:sp>
      <p:sp>
        <p:nvSpPr>
          <p:cNvPr id="18435" name="Rectangle 3"/>
          <p:cNvSpPr>
            <a:spLocks noGrp="1" noChangeArrowheads="1"/>
          </p:cNvSpPr>
          <p:nvPr>
            <p:ph idx="1"/>
          </p:nvPr>
        </p:nvSpPr>
        <p:spPr>
          <a:xfrm>
            <a:off x="1066800" y="1600200"/>
            <a:ext cx="9601200" cy="5029200"/>
          </a:xfrm>
        </p:spPr>
        <p:txBody>
          <a:bodyPr/>
          <a:lstStyle/>
          <a:p>
            <a:pPr eaLnBrk="1" hangingPunct="1">
              <a:lnSpc>
                <a:spcPct val="150000"/>
              </a:lnSpc>
              <a:spcBef>
                <a:spcPct val="0"/>
              </a:spcBef>
              <a:buFont typeface="Wingdings" pitchFamily="2" charset="2"/>
              <a:buChar char="§"/>
            </a:pPr>
            <a:r>
              <a:rPr lang="en-US" dirty="0">
                <a:latin typeface="Calibri" pitchFamily="34" charset="0"/>
              </a:rPr>
              <a:t>Subdivision Ordinance specifically should refer to and requires compliance</a:t>
            </a:r>
          </a:p>
          <a:p>
            <a:pPr eaLnBrk="1" hangingPunct="1">
              <a:lnSpc>
                <a:spcPct val="150000"/>
              </a:lnSpc>
              <a:spcBef>
                <a:spcPct val="0"/>
              </a:spcBef>
              <a:buFont typeface="Wingdings" pitchFamily="2" charset="2"/>
              <a:buChar char="§"/>
            </a:pPr>
            <a:r>
              <a:rPr lang="en-US" dirty="0">
                <a:latin typeface="Calibri" pitchFamily="34" charset="0"/>
              </a:rPr>
              <a:t>Design Standards for Construction</a:t>
            </a:r>
          </a:p>
          <a:p>
            <a:pPr lvl="1" eaLnBrk="1" hangingPunct="1">
              <a:lnSpc>
                <a:spcPct val="150000"/>
              </a:lnSpc>
              <a:spcBef>
                <a:spcPct val="0"/>
              </a:spcBef>
            </a:pPr>
            <a:r>
              <a:rPr lang="en-US" sz="3200" dirty="0">
                <a:latin typeface="Calibri" pitchFamily="34" charset="0"/>
              </a:rPr>
              <a:t>Tables of design standards</a:t>
            </a:r>
          </a:p>
          <a:p>
            <a:pPr lvl="1" eaLnBrk="1" hangingPunct="1">
              <a:lnSpc>
                <a:spcPct val="150000"/>
              </a:lnSpc>
              <a:spcBef>
                <a:spcPct val="0"/>
              </a:spcBef>
            </a:pPr>
            <a:r>
              <a:rPr lang="en-US" sz="3200" dirty="0">
                <a:latin typeface="Calibri" pitchFamily="34" charset="0"/>
              </a:rPr>
              <a:t>Typical drawings of construction</a:t>
            </a:r>
          </a:p>
          <a:p>
            <a:pPr lvl="1" eaLnBrk="1" hangingPunct="1">
              <a:lnSpc>
                <a:spcPct val="150000"/>
              </a:lnSpc>
              <a:spcBef>
                <a:spcPct val="0"/>
              </a:spcBef>
            </a:pPr>
            <a:r>
              <a:rPr lang="en-US" sz="3200" dirty="0">
                <a:latin typeface="Calibri" pitchFamily="34" charset="0"/>
              </a:rPr>
              <a:t>Drainage Manual</a:t>
            </a:r>
          </a:p>
          <a:p>
            <a:pPr eaLnBrk="1" hangingPunct="1">
              <a:lnSpc>
                <a:spcPct val="150000"/>
              </a:lnSpc>
              <a:spcBef>
                <a:spcPct val="0"/>
              </a:spcBef>
              <a:buFont typeface="Wingdings" pitchFamily="2" charset="2"/>
              <a:buChar char="§"/>
            </a:pPr>
            <a:r>
              <a:rPr lang="en-US" dirty="0">
                <a:latin typeface="Calibri" pitchFamily="34" charset="0"/>
              </a:rPr>
              <a:t>Application, forms, fee schedule</a:t>
            </a:r>
          </a:p>
          <a:p>
            <a:pPr eaLnBrk="1" hangingPunct="1">
              <a:lnSpc>
                <a:spcPct val="90000"/>
              </a:lnSpc>
              <a:buFont typeface="Wingdings" pitchFamily="2" charset="2"/>
              <a:buNone/>
            </a:pPr>
            <a:endParaRPr lang="en-US" sz="2400" dirty="0">
              <a:latin typeface="Calibri"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627981" y="-152400"/>
            <a:ext cx="9012238" cy="1143000"/>
          </a:xfrm>
        </p:spPr>
        <p:txBody>
          <a:bodyPr/>
          <a:lstStyle/>
          <a:p>
            <a:pPr eaLnBrk="1" hangingPunct="1"/>
            <a:r>
              <a:rPr lang="en-US" sz="4000" dirty="0">
                <a:solidFill>
                  <a:srgbClr val="00759A"/>
                </a:solidFill>
                <a:latin typeface="Calibri" pitchFamily="34" charset="0"/>
              </a:rPr>
              <a:t>“Vesting” Statute - Plats</a:t>
            </a:r>
          </a:p>
        </p:txBody>
      </p:sp>
      <p:sp>
        <p:nvSpPr>
          <p:cNvPr id="19459" name="Rectangle 3"/>
          <p:cNvSpPr>
            <a:spLocks noGrp="1" noChangeArrowheads="1"/>
          </p:cNvSpPr>
          <p:nvPr>
            <p:ph type="body" sz="half" idx="1"/>
          </p:nvPr>
        </p:nvSpPr>
        <p:spPr>
          <a:xfrm>
            <a:off x="838200" y="1447800"/>
            <a:ext cx="10134600" cy="4419600"/>
          </a:xfrm>
        </p:spPr>
        <p:txBody>
          <a:bodyPr/>
          <a:lstStyle/>
          <a:p>
            <a:pPr eaLnBrk="1" hangingPunct="1">
              <a:lnSpc>
                <a:spcPct val="90000"/>
              </a:lnSpc>
              <a:buClr>
                <a:srgbClr val="006699"/>
              </a:buClr>
              <a:buFont typeface="Wingdings" pitchFamily="2" charset="2"/>
              <a:buChar char="§"/>
            </a:pPr>
            <a:r>
              <a:rPr lang="en-US" dirty="0">
                <a:latin typeface="Calibri" pitchFamily="34" charset="0"/>
              </a:rPr>
              <a:t>Actually a </a:t>
            </a:r>
            <a:r>
              <a:rPr lang="en-US" b="1" dirty="0">
                <a:latin typeface="Calibri" pitchFamily="34" charset="0"/>
              </a:rPr>
              <a:t>“right to complete” </a:t>
            </a:r>
            <a:r>
              <a:rPr lang="en-US" dirty="0">
                <a:latin typeface="Calibri" pitchFamily="34" charset="0"/>
              </a:rPr>
              <a:t>statute</a:t>
            </a:r>
          </a:p>
          <a:p>
            <a:pPr eaLnBrk="1" hangingPunct="1">
              <a:lnSpc>
                <a:spcPct val="90000"/>
              </a:lnSpc>
              <a:buClr>
                <a:srgbClr val="006699"/>
              </a:buClr>
              <a:buFont typeface="Wingdings" pitchFamily="2" charset="2"/>
              <a:buChar char="§"/>
            </a:pPr>
            <a:r>
              <a:rPr lang="en-US" dirty="0">
                <a:latin typeface="Calibri" pitchFamily="34" charset="0"/>
              </a:rPr>
              <a:t>Triggered by </a:t>
            </a:r>
            <a:r>
              <a:rPr lang="en-US" dirty="0">
                <a:solidFill>
                  <a:srgbClr val="00759A"/>
                </a:solidFill>
                <a:latin typeface="Calibri" pitchFamily="34" charset="0"/>
              </a:rPr>
              <a:t>utility, </a:t>
            </a:r>
            <a:r>
              <a:rPr lang="en-US" dirty="0">
                <a:latin typeface="Calibri" pitchFamily="34" charset="0"/>
              </a:rPr>
              <a:t>permit or plat application (sometimes even concept plan)</a:t>
            </a:r>
          </a:p>
          <a:p>
            <a:pPr eaLnBrk="1" hangingPunct="1">
              <a:lnSpc>
                <a:spcPct val="90000"/>
              </a:lnSpc>
              <a:buClr>
                <a:srgbClr val="006699"/>
              </a:buClr>
              <a:buFont typeface="Wingdings" pitchFamily="2" charset="2"/>
              <a:buChar char="§"/>
            </a:pPr>
            <a:r>
              <a:rPr lang="en-US" dirty="0">
                <a:latin typeface="Calibri" pitchFamily="34" charset="0"/>
              </a:rPr>
              <a:t>Have 2 years from permit date and</a:t>
            </a:r>
            <a:r>
              <a:rPr lang="en-US" dirty="0">
                <a:solidFill>
                  <a:srgbClr val="FF0000"/>
                </a:solidFill>
                <a:latin typeface="Calibri" pitchFamily="34" charset="0"/>
              </a:rPr>
              <a:t> </a:t>
            </a:r>
            <a:r>
              <a:rPr lang="en-US" dirty="0">
                <a:solidFill>
                  <a:srgbClr val="00759A"/>
                </a:solidFill>
                <a:latin typeface="Calibri" pitchFamily="34" charset="0"/>
              </a:rPr>
              <a:t>5</a:t>
            </a:r>
            <a:r>
              <a:rPr lang="en-US" dirty="0">
                <a:solidFill>
                  <a:srgbClr val="FF0000"/>
                </a:solidFill>
                <a:latin typeface="Calibri" pitchFamily="34" charset="0"/>
              </a:rPr>
              <a:t> </a:t>
            </a:r>
            <a:r>
              <a:rPr lang="en-US" dirty="0">
                <a:latin typeface="Calibri" pitchFamily="34" charset="0"/>
              </a:rPr>
              <a:t>years once project is started </a:t>
            </a:r>
          </a:p>
          <a:p>
            <a:pPr eaLnBrk="1" hangingPunct="1">
              <a:lnSpc>
                <a:spcPct val="90000"/>
              </a:lnSpc>
              <a:buClr>
                <a:srgbClr val="006699"/>
              </a:buClr>
              <a:buFont typeface="Wingdings" pitchFamily="2" charset="2"/>
              <a:buChar char="§"/>
            </a:pPr>
            <a:r>
              <a:rPr lang="en-US" dirty="0">
                <a:latin typeface="Calibri" pitchFamily="34" charset="0"/>
              </a:rPr>
              <a:t>If “no progress” then an expiration date is critical</a:t>
            </a:r>
          </a:p>
          <a:p>
            <a:pPr lvl="1" eaLnBrk="1" hangingPunct="1">
              <a:lnSpc>
                <a:spcPct val="90000"/>
              </a:lnSpc>
              <a:buClr>
                <a:srgbClr val="006699"/>
              </a:buClr>
            </a:pPr>
            <a:r>
              <a:rPr lang="en-US" sz="3200" dirty="0">
                <a:latin typeface="Calibri" pitchFamily="34" charset="0"/>
              </a:rPr>
              <a:t>Court cases held documents w/o expiration date may still be vested</a:t>
            </a:r>
          </a:p>
          <a:p>
            <a:pPr lvl="1" eaLnBrk="1" hangingPunct="1">
              <a:lnSpc>
                <a:spcPct val="90000"/>
              </a:lnSpc>
              <a:buClr>
                <a:srgbClr val="006699"/>
              </a:buClr>
            </a:pPr>
            <a:r>
              <a:rPr lang="en-US" sz="3200" dirty="0">
                <a:latin typeface="Calibri" pitchFamily="34" charset="0"/>
              </a:rPr>
              <a:t>Ordinance should have automatic expiration date</a:t>
            </a:r>
          </a:p>
          <a:p>
            <a:pPr eaLnBrk="1" hangingPunct="1">
              <a:lnSpc>
                <a:spcPct val="90000"/>
              </a:lnSpc>
              <a:buClr>
                <a:srgbClr val="0000FF"/>
              </a:buClr>
              <a:buFont typeface="Wingdings" pitchFamily="2" charset="2"/>
              <a:buNone/>
            </a:pPr>
            <a:endParaRPr lang="en-US" b="1" dirty="0"/>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600200" y="0"/>
            <a:ext cx="8686800" cy="892175"/>
          </a:xfrm>
        </p:spPr>
        <p:txBody>
          <a:bodyPr/>
          <a:lstStyle/>
          <a:p>
            <a:pPr eaLnBrk="1" hangingPunct="1"/>
            <a:r>
              <a:rPr lang="en-US" sz="4000" dirty="0">
                <a:latin typeface="Calibri" pitchFamily="34" charset="0"/>
              </a:rPr>
              <a:t>Development Exactions</a:t>
            </a:r>
          </a:p>
        </p:txBody>
      </p:sp>
      <p:sp>
        <p:nvSpPr>
          <p:cNvPr id="20483" name="Rectangle 3"/>
          <p:cNvSpPr>
            <a:spLocks noGrp="1" noChangeArrowheads="1"/>
          </p:cNvSpPr>
          <p:nvPr>
            <p:ph idx="1"/>
          </p:nvPr>
        </p:nvSpPr>
        <p:spPr>
          <a:xfrm>
            <a:off x="685800" y="1066800"/>
            <a:ext cx="10210800" cy="5105400"/>
          </a:xfrm>
        </p:spPr>
        <p:txBody>
          <a:bodyPr/>
          <a:lstStyle/>
          <a:p>
            <a:pPr eaLnBrk="1" hangingPunct="1">
              <a:lnSpc>
                <a:spcPct val="90000"/>
              </a:lnSpc>
              <a:buFont typeface="Wingdings" pitchFamily="2" charset="2"/>
              <a:buNone/>
            </a:pPr>
            <a:r>
              <a:rPr lang="en-US" sz="2800" b="1" dirty="0">
                <a:solidFill>
                  <a:srgbClr val="00759A"/>
                </a:solidFill>
                <a:latin typeface="Calibri" pitchFamily="34" charset="0"/>
              </a:rPr>
              <a:t>§</a:t>
            </a:r>
            <a:r>
              <a:rPr lang="en-US" b="1" dirty="0">
                <a:solidFill>
                  <a:srgbClr val="00759A"/>
                </a:solidFill>
                <a:latin typeface="Calibri" pitchFamily="34" charset="0"/>
              </a:rPr>
              <a:t>212.904 Texas Local Govt. Code  (Rough Proportionality)</a:t>
            </a:r>
          </a:p>
          <a:p>
            <a:pPr lvl="1" eaLnBrk="1" hangingPunct="1">
              <a:lnSpc>
                <a:spcPct val="150000"/>
              </a:lnSpc>
              <a:spcBef>
                <a:spcPct val="0"/>
              </a:spcBef>
            </a:pPr>
            <a:r>
              <a:rPr lang="en-US" sz="3200" dirty="0">
                <a:solidFill>
                  <a:srgbClr val="00759A"/>
                </a:solidFill>
                <a:latin typeface="Calibri" pitchFamily="34" charset="0"/>
              </a:rPr>
              <a:t>Codifies </a:t>
            </a:r>
            <a:r>
              <a:rPr lang="en-US" sz="3200" dirty="0" err="1">
                <a:solidFill>
                  <a:srgbClr val="00759A"/>
                </a:solidFill>
                <a:latin typeface="Calibri" pitchFamily="34" charset="0"/>
              </a:rPr>
              <a:t>Nollan</a:t>
            </a:r>
            <a:r>
              <a:rPr lang="en-US" sz="3200" dirty="0">
                <a:solidFill>
                  <a:srgbClr val="00759A"/>
                </a:solidFill>
                <a:latin typeface="Calibri" pitchFamily="34" charset="0"/>
              </a:rPr>
              <a:t>/Dolan and Flower Mound Cases</a:t>
            </a:r>
          </a:p>
          <a:p>
            <a:pPr lvl="2" eaLnBrk="1" hangingPunct="1">
              <a:lnSpc>
                <a:spcPct val="150000"/>
              </a:lnSpc>
              <a:spcBef>
                <a:spcPct val="0"/>
              </a:spcBef>
            </a:pPr>
            <a:r>
              <a:rPr lang="en-US" sz="3200" dirty="0">
                <a:solidFill>
                  <a:srgbClr val="00759A"/>
                </a:solidFill>
                <a:latin typeface="Calibri" pitchFamily="34" charset="0"/>
                <a:cs typeface="Arial" pitchFamily="34" charset="0"/>
              </a:rPr>
              <a:t>If city requires developer to pay portion of  infrastructure costs as condition of plat approval, developer’s portion of cost must be “</a:t>
            </a:r>
            <a:r>
              <a:rPr lang="en-US" sz="3200" dirty="0">
                <a:solidFill>
                  <a:srgbClr val="A50021"/>
                </a:solidFill>
                <a:latin typeface="Calibri" pitchFamily="34" charset="0"/>
                <a:cs typeface="Arial" pitchFamily="34" charset="0"/>
              </a:rPr>
              <a:t>roughly proportionate” </a:t>
            </a:r>
            <a:r>
              <a:rPr lang="en-US" sz="3200" dirty="0">
                <a:solidFill>
                  <a:srgbClr val="00759A"/>
                </a:solidFill>
                <a:latin typeface="Calibri" pitchFamily="34" charset="0"/>
                <a:cs typeface="Arial" pitchFamily="34" charset="0"/>
              </a:rPr>
              <a:t>or consistent with only the impact of proposed development</a:t>
            </a:r>
          </a:p>
          <a:p>
            <a:pPr lvl="2" eaLnBrk="1" hangingPunct="1">
              <a:lnSpc>
                <a:spcPct val="150000"/>
              </a:lnSpc>
              <a:spcBef>
                <a:spcPct val="0"/>
              </a:spcBef>
            </a:pPr>
            <a:r>
              <a:rPr lang="en-US" sz="3200" dirty="0">
                <a:solidFill>
                  <a:srgbClr val="00759A"/>
                </a:solidFill>
                <a:latin typeface="Calibri" pitchFamily="34" charset="0"/>
                <a:cs typeface="Arial" pitchFamily="34" charset="0"/>
              </a:rPr>
              <a:t>As estimated by city’s engineer</a:t>
            </a:r>
          </a:p>
          <a:p>
            <a:pPr lvl="1" eaLnBrk="1" hangingPunct="1">
              <a:lnSpc>
                <a:spcPct val="90000"/>
              </a:lnSpc>
              <a:buFont typeface="Wingdings" pitchFamily="2" charset="2"/>
              <a:buNone/>
            </a:pPr>
            <a:endParaRPr lang="en-US" sz="3200" dirty="0">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2971800"/>
            <a:ext cx="22098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6699"/>
                </a:solidFill>
              </a:rPr>
              <a:t>50 acre tract</a:t>
            </a:r>
          </a:p>
          <a:p>
            <a:pPr algn="ctr"/>
            <a:r>
              <a:rPr lang="en-US" sz="2000" dirty="0">
                <a:solidFill>
                  <a:srgbClr val="006699"/>
                </a:solidFill>
              </a:rPr>
              <a:t>(1 single family residence)</a:t>
            </a:r>
          </a:p>
        </p:txBody>
      </p:sp>
      <p:cxnSp>
        <p:nvCxnSpPr>
          <p:cNvPr id="6" name="Straight Connector 5"/>
          <p:cNvCxnSpPr/>
          <p:nvPr/>
        </p:nvCxnSpPr>
        <p:spPr>
          <a:xfrm>
            <a:off x="3505200" y="2971800"/>
            <a:ext cx="3200400" cy="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05600" y="2971800"/>
            <a:ext cx="0" cy="289560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0" y="2133600"/>
            <a:ext cx="0" cy="373380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05600" y="2133600"/>
            <a:ext cx="0" cy="68580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505200" y="2819400"/>
            <a:ext cx="3200400" cy="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0" y="3886200"/>
            <a:ext cx="685800" cy="0"/>
          </a:xfrm>
          <a:prstGeom prst="straightConnector1">
            <a:avLst/>
          </a:prstGeom>
          <a:ln>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495800" y="3048000"/>
            <a:ext cx="2133600" cy="0"/>
          </a:xfrm>
          <a:prstGeom prst="line">
            <a:avLst/>
          </a:prstGeom>
          <a:ln w="12700">
            <a:solidFill>
              <a:srgbClr val="6633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29400" y="3048000"/>
            <a:ext cx="0" cy="2133600"/>
          </a:xfrm>
          <a:prstGeom prst="line">
            <a:avLst/>
          </a:prstGeom>
          <a:ln w="12700">
            <a:solidFill>
              <a:srgbClr val="6633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257800" y="2362200"/>
            <a:ext cx="0" cy="685800"/>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93233" y="3677335"/>
            <a:ext cx="2476961" cy="830997"/>
          </a:xfrm>
          <a:prstGeom prst="rect">
            <a:avLst/>
          </a:prstGeom>
          <a:noFill/>
        </p:spPr>
        <p:txBody>
          <a:bodyPr wrap="none" rtlCol="0">
            <a:spAutoFit/>
          </a:bodyPr>
          <a:lstStyle/>
          <a:p>
            <a:pPr algn="ctr"/>
            <a:r>
              <a:rPr lang="en-US" dirty="0"/>
              <a:t>27 foot concrete </a:t>
            </a:r>
          </a:p>
          <a:p>
            <a:pPr algn="ctr"/>
            <a:r>
              <a:rPr lang="en-US" dirty="0"/>
              <a:t>street</a:t>
            </a:r>
          </a:p>
        </p:txBody>
      </p:sp>
      <p:sp>
        <p:nvSpPr>
          <p:cNvPr id="25" name="TextBox 24"/>
          <p:cNvSpPr txBox="1"/>
          <p:nvPr/>
        </p:nvSpPr>
        <p:spPr>
          <a:xfrm>
            <a:off x="4240924" y="1732557"/>
            <a:ext cx="2047355" cy="830997"/>
          </a:xfrm>
          <a:prstGeom prst="rect">
            <a:avLst/>
          </a:prstGeom>
          <a:noFill/>
        </p:spPr>
        <p:txBody>
          <a:bodyPr wrap="none" rtlCol="0">
            <a:spAutoFit/>
          </a:bodyPr>
          <a:lstStyle/>
          <a:p>
            <a:pPr algn="ctr"/>
            <a:r>
              <a:rPr lang="en-US" dirty="0"/>
              <a:t>15 foot ROW </a:t>
            </a:r>
          </a:p>
          <a:p>
            <a:pPr algn="ctr"/>
            <a:r>
              <a:rPr lang="en-US" dirty="0"/>
              <a:t>dedication</a:t>
            </a:r>
          </a:p>
        </p:txBody>
      </p:sp>
      <p:sp>
        <p:nvSpPr>
          <p:cNvPr id="9" name="TextBox 8"/>
          <p:cNvSpPr txBox="1"/>
          <p:nvPr/>
        </p:nvSpPr>
        <p:spPr>
          <a:xfrm>
            <a:off x="3415748" y="927525"/>
            <a:ext cx="4128053" cy="584775"/>
          </a:xfrm>
          <a:prstGeom prst="rect">
            <a:avLst/>
          </a:prstGeom>
          <a:noFill/>
        </p:spPr>
        <p:txBody>
          <a:bodyPr wrap="none" rtlCol="0">
            <a:spAutoFit/>
          </a:bodyPr>
          <a:lstStyle/>
          <a:p>
            <a:r>
              <a:rPr lang="en-US" sz="3200" b="1" u="sng" dirty="0">
                <a:solidFill>
                  <a:srgbClr val="006699"/>
                </a:solidFill>
              </a:rPr>
              <a:t>PROPORTIONALITY</a:t>
            </a:r>
          </a:p>
        </p:txBody>
      </p:sp>
    </p:spTree>
    <p:extLst>
      <p:ext uri="{BB962C8B-B14F-4D97-AF65-F5344CB8AC3E}">
        <p14:creationId xmlns:p14="http://schemas.microsoft.com/office/powerpoint/2010/main" val="241000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8179" y="19050"/>
            <a:ext cx="10160000" cy="892175"/>
          </a:xfrm>
        </p:spPr>
        <p:txBody>
          <a:bodyPr/>
          <a:lstStyle/>
          <a:p>
            <a:r>
              <a:rPr lang="en-US" dirty="0"/>
              <a:t>A Brief History of Zoning</a:t>
            </a:r>
          </a:p>
        </p:txBody>
      </p:sp>
      <p:sp>
        <p:nvSpPr>
          <p:cNvPr id="3" name="Content Placeholder 2"/>
          <p:cNvSpPr>
            <a:spLocks noGrp="1"/>
          </p:cNvSpPr>
          <p:nvPr>
            <p:ph idx="1"/>
          </p:nvPr>
        </p:nvSpPr>
        <p:spPr>
          <a:xfrm>
            <a:off x="0" y="987424"/>
            <a:ext cx="11430000" cy="4651375"/>
          </a:xfrm>
        </p:spPr>
        <p:txBody>
          <a:bodyPr/>
          <a:lstStyle/>
          <a:p>
            <a:pPr marL="319088" indent="0">
              <a:buNone/>
            </a:pPr>
            <a:r>
              <a:rPr lang="en-US" sz="4000" dirty="0"/>
              <a:t>Zoning is a valid exercise of the police power to protect the community’s health, safety and welfare.</a:t>
            </a:r>
          </a:p>
          <a:p>
            <a:pPr marL="0" indent="0">
              <a:spcBef>
                <a:spcPts val="0"/>
              </a:spcBef>
              <a:spcAft>
                <a:spcPts val="0"/>
              </a:spcAft>
              <a:buNone/>
            </a:pPr>
            <a:r>
              <a:rPr lang="en-US" sz="2100" dirty="0"/>
              <a:t>	   				         </a:t>
            </a:r>
          </a:p>
          <a:p>
            <a:pPr marL="0" indent="0">
              <a:spcBef>
                <a:spcPts val="0"/>
              </a:spcBef>
              <a:spcAft>
                <a:spcPts val="0"/>
              </a:spcAft>
              <a:buNone/>
            </a:pPr>
            <a:r>
              <a:rPr lang="en-US" sz="2100" i="1" dirty="0"/>
              <a:t>				          </a:t>
            </a:r>
            <a:r>
              <a:rPr lang="en-US" sz="2800" i="1" dirty="0"/>
              <a:t>Village of Euclid v. Amber Realty Co.</a:t>
            </a:r>
          </a:p>
          <a:p>
            <a:pPr marL="0" indent="0">
              <a:spcBef>
                <a:spcPts val="0"/>
              </a:spcBef>
              <a:spcAft>
                <a:spcPts val="0"/>
              </a:spcAft>
              <a:buNone/>
            </a:pPr>
            <a:r>
              <a:rPr lang="en-US" sz="2800" dirty="0"/>
              <a:t>	 				           272 U.S. 365 (1926)</a:t>
            </a:r>
          </a:p>
          <a:p>
            <a:endParaRPr lang="en-US" dirty="0"/>
          </a:p>
        </p:txBody>
      </p:sp>
      <p:pic>
        <p:nvPicPr>
          <p:cNvPr id="6" name="Picture 5"/>
          <p:cNvPicPr>
            <a:picLocks noChangeAspect="1"/>
          </p:cNvPicPr>
          <p:nvPr/>
        </p:nvPicPr>
        <p:blipFill>
          <a:blip r:embed="rId3"/>
          <a:stretch>
            <a:fillRect/>
          </a:stretch>
        </p:blipFill>
        <p:spPr>
          <a:xfrm>
            <a:off x="342900" y="3641057"/>
            <a:ext cx="4038600" cy="2845223"/>
          </a:xfrm>
          <a:prstGeom prst="rect">
            <a:avLst/>
          </a:prstGeom>
          <a:ln>
            <a:solidFill>
              <a:schemeClr val="tx1"/>
            </a:solidFill>
          </a:ln>
        </p:spPr>
      </p:pic>
    </p:spTree>
    <p:extLst>
      <p:ext uri="{BB962C8B-B14F-4D97-AF65-F5344CB8AC3E}">
        <p14:creationId xmlns:p14="http://schemas.microsoft.com/office/powerpoint/2010/main" val="2213257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2971800"/>
            <a:ext cx="22098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6699"/>
                </a:solidFill>
              </a:rPr>
              <a:t>50 acre tract</a:t>
            </a:r>
          </a:p>
          <a:p>
            <a:pPr algn="ctr"/>
            <a:r>
              <a:rPr lang="en-US" sz="2000" dirty="0">
                <a:solidFill>
                  <a:srgbClr val="006699"/>
                </a:solidFill>
              </a:rPr>
              <a:t>(100 single family lots – 0.5 unit/acre)</a:t>
            </a:r>
          </a:p>
        </p:txBody>
      </p:sp>
      <p:cxnSp>
        <p:nvCxnSpPr>
          <p:cNvPr id="6" name="Straight Connector 5"/>
          <p:cNvCxnSpPr/>
          <p:nvPr/>
        </p:nvCxnSpPr>
        <p:spPr>
          <a:xfrm>
            <a:off x="3505200" y="2971800"/>
            <a:ext cx="3200400" cy="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05600" y="2971800"/>
            <a:ext cx="0" cy="289560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0" y="2133600"/>
            <a:ext cx="0" cy="373380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05600" y="2133600"/>
            <a:ext cx="0" cy="68580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505200" y="2819400"/>
            <a:ext cx="3200400" cy="0"/>
          </a:xfrm>
          <a:prstGeom prst="line">
            <a:avLst/>
          </a:prstGeom>
          <a:ln w="15875">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0" y="3886200"/>
            <a:ext cx="762000" cy="0"/>
          </a:xfrm>
          <a:prstGeom prst="straightConnector1">
            <a:avLst/>
          </a:prstGeom>
          <a:ln>
            <a:solidFill>
              <a:schemeClr val="tx1"/>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495800" y="3048000"/>
            <a:ext cx="2133600" cy="0"/>
          </a:xfrm>
          <a:prstGeom prst="line">
            <a:avLst/>
          </a:prstGeom>
          <a:ln w="12700">
            <a:solidFill>
              <a:srgbClr val="6633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29400" y="3048000"/>
            <a:ext cx="0" cy="2133600"/>
          </a:xfrm>
          <a:prstGeom prst="line">
            <a:avLst/>
          </a:prstGeom>
          <a:ln w="12700">
            <a:solidFill>
              <a:srgbClr val="6633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257800" y="2362200"/>
            <a:ext cx="0" cy="685800"/>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38611" y="3649212"/>
            <a:ext cx="2476961" cy="830997"/>
          </a:xfrm>
          <a:prstGeom prst="rect">
            <a:avLst/>
          </a:prstGeom>
          <a:noFill/>
        </p:spPr>
        <p:txBody>
          <a:bodyPr wrap="none" rtlCol="0">
            <a:spAutoFit/>
          </a:bodyPr>
          <a:lstStyle/>
          <a:p>
            <a:pPr algn="ctr"/>
            <a:r>
              <a:rPr lang="en-US" dirty="0"/>
              <a:t>27 foot concrete </a:t>
            </a:r>
          </a:p>
          <a:p>
            <a:pPr algn="ctr"/>
            <a:r>
              <a:rPr lang="en-US" dirty="0"/>
              <a:t>street</a:t>
            </a:r>
          </a:p>
        </p:txBody>
      </p:sp>
      <p:sp>
        <p:nvSpPr>
          <p:cNvPr id="25" name="TextBox 24"/>
          <p:cNvSpPr txBox="1"/>
          <p:nvPr/>
        </p:nvSpPr>
        <p:spPr>
          <a:xfrm>
            <a:off x="4240924" y="1729415"/>
            <a:ext cx="2047355" cy="830997"/>
          </a:xfrm>
          <a:prstGeom prst="rect">
            <a:avLst/>
          </a:prstGeom>
          <a:noFill/>
        </p:spPr>
        <p:txBody>
          <a:bodyPr wrap="none" rtlCol="0">
            <a:spAutoFit/>
          </a:bodyPr>
          <a:lstStyle/>
          <a:p>
            <a:pPr algn="ctr"/>
            <a:r>
              <a:rPr lang="en-US" dirty="0"/>
              <a:t>15 foot ROW </a:t>
            </a:r>
          </a:p>
          <a:p>
            <a:pPr algn="ctr"/>
            <a:r>
              <a:rPr lang="en-US" dirty="0"/>
              <a:t>dedication</a:t>
            </a:r>
          </a:p>
        </p:txBody>
      </p:sp>
      <p:pic>
        <p:nvPicPr>
          <p:cNvPr id="13" name="Picture 12"/>
          <p:cNvPicPr>
            <a:picLocks noChangeAspect="1"/>
          </p:cNvPicPr>
          <p:nvPr/>
        </p:nvPicPr>
        <p:blipFill>
          <a:blip r:embed="rId3"/>
          <a:stretch>
            <a:fillRect/>
          </a:stretch>
        </p:blipFill>
        <p:spPr>
          <a:xfrm>
            <a:off x="3276600" y="869803"/>
            <a:ext cx="4383404" cy="859611"/>
          </a:xfrm>
          <a:prstGeom prst="rect">
            <a:avLst/>
          </a:prstGeom>
        </p:spPr>
      </p:pic>
    </p:spTree>
    <p:extLst>
      <p:ext uri="{BB962C8B-B14F-4D97-AF65-F5344CB8AC3E}">
        <p14:creationId xmlns:p14="http://schemas.microsoft.com/office/powerpoint/2010/main" val="4172180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0" y="76200"/>
            <a:ext cx="7620000" cy="892175"/>
          </a:xfrm>
        </p:spPr>
        <p:txBody>
          <a:bodyPr/>
          <a:lstStyle/>
          <a:p>
            <a:pPr algn="ctr"/>
            <a:r>
              <a:rPr lang="en-US" sz="3600" dirty="0">
                <a:latin typeface="Calibri" pitchFamily="34" charset="0"/>
              </a:rPr>
              <a:t>Components of a Plat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199" y="762000"/>
            <a:ext cx="9202391"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24000" y="-76200"/>
            <a:ext cx="8686800" cy="892175"/>
          </a:xfrm>
        </p:spPr>
        <p:txBody>
          <a:bodyPr/>
          <a:lstStyle/>
          <a:p>
            <a:r>
              <a:rPr lang="en-US" sz="4000" dirty="0">
                <a:latin typeface="Calibri" pitchFamily="34" charset="0"/>
              </a:rPr>
              <a:t>Lots</a:t>
            </a:r>
          </a:p>
        </p:txBody>
      </p:sp>
      <p:sp>
        <p:nvSpPr>
          <p:cNvPr id="26627" name="Content Placeholder 2"/>
          <p:cNvSpPr>
            <a:spLocks noGrp="1"/>
          </p:cNvSpPr>
          <p:nvPr>
            <p:ph idx="1"/>
          </p:nvPr>
        </p:nvSpPr>
        <p:spPr>
          <a:xfrm>
            <a:off x="240632" y="1028700"/>
            <a:ext cx="9982200" cy="4953000"/>
          </a:xfrm>
        </p:spPr>
        <p:txBody>
          <a:bodyPr/>
          <a:lstStyle/>
          <a:p>
            <a:pPr>
              <a:buFont typeface="Wingdings" pitchFamily="2" charset="2"/>
              <a:buChar char="§"/>
            </a:pPr>
            <a:r>
              <a:rPr lang="en-US" dirty="0">
                <a:latin typeface="Calibri" pitchFamily="34" charset="0"/>
              </a:rPr>
              <a:t>Block(s) number within boundary of plat</a:t>
            </a:r>
          </a:p>
          <a:p>
            <a:pPr>
              <a:buFont typeface="Wingdings" pitchFamily="2" charset="2"/>
              <a:buChar char="§"/>
            </a:pPr>
            <a:r>
              <a:rPr lang="en-US" dirty="0">
                <a:latin typeface="Calibri" pitchFamily="34" charset="0"/>
              </a:rPr>
              <a:t>Lot number(s) on each lot = Sequential</a:t>
            </a:r>
          </a:p>
          <a:p>
            <a:pPr>
              <a:buFont typeface="Wingdings" pitchFamily="2" charset="2"/>
              <a:buChar char="§"/>
            </a:pPr>
            <a:r>
              <a:rPr lang="en-US" dirty="0">
                <a:latin typeface="Calibri" pitchFamily="34" charset="0"/>
              </a:rPr>
              <a:t>Lot width and depth per zoning district</a:t>
            </a:r>
          </a:p>
          <a:p>
            <a:pPr>
              <a:buFont typeface="Wingdings" pitchFamily="2" charset="2"/>
              <a:buChar char="§"/>
            </a:pPr>
            <a:r>
              <a:rPr lang="en-US" dirty="0">
                <a:latin typeface="Calibri" pitchFamily="34" charset="0"/>
              </a:rPr>
              <a:t>Lot width on radial lots</a:t>
            </a:r>
          </a:p>
          <a:p>
            <a:pPr>
              <a:buFont typeface="Wingdings" pitchFamily="2" charset="2"/>
              <a:buChar char="§"/>
            </a:pPr>
            <a:r>
              <a:rPr lang="en-US" dirty="0">
                <a:latin typeface="Calibri" pitchFamily="34" charset="0"/>
              </a:rPr>
              <a:t>Reserve, tracts or parcel(s) identified by letter/number = Sequential</a:t>
            </a:r>
          </a:p>
          <a:p>
            <a:pPr>
              <a:buFont typeface="Wingdings" pitchFamily="2" charset="2"/>
              <a:buChar char="§"/>
            </a:pPr>
            <a:r>
              <a:rPr lang="en-US" dirty="0">
                <a:latin typeface="Calibri" pitchFamily="34" charset="0"/>
              </a:rPr>
              <a:t>Lots and reserves with measured bearings and distances</a:t>
            </a:r>
            <a:r>
              <a:rPr lang="en-US" i="1" dirty="0">
                <a:latin typeface="Calibri" pitchFamily="34" charset="0"/>
              </a:rPr>
              <a:t> (final)</a:t>
            </a:r>
            <a:endParaRPr lang="en-US" dirty="0">
              <a:latin typeface="Calibri" pitchFamily="34" charset="0"/>
            </a:endParaRPr>
          </a:p>
          <a:p>
            <a:pPr>
              <a:buFont typeface="Wingdings" pitchFamily="2" charset="2"/>
              <a:buNone/>
            </a:pPr>
            <a:endParaRPr lang="en-US" sz="2400" dirty="0"/>
          </a:p>
        </p:txBody>
      </p:sp>
      <p:pic>
        <p:nvPicPr>
          <p:cNvPr id="2" name="Picture 1">
            <a:extLst>
              <a:ext uri="{FF2B5EF4-FFF2-40B4-BE49-F238E27FC236}">
                <a16:creationId xmlns:a16="http://schemas.microsoft.com/office/drawing/2014/main" id="{C4A4C3F2-6BF6-4D34-8AE0-BF5EE7EF894D}"/>
              </a:ext>
            </a:extLst>
          </p:cNvPr>
          <p:cNvPicPr>
            <a:picLocks noChangeAspect="1"/>
          </p:cNvPicPr>
          <p:nvPr/>
        </p:nvPicPr>
        <p:blipFill>
          <a:blip r:embed="rId3"/>
          <a:stretch>
            <a:fillRect/>
          </a:stretch>
        </p:blipFill>
        <p:spPr>
          <a:xfrm>
            <a:off x="8153400" y="-381000"/>
            <a:ext cx="3419881" cy="370753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143000" y="990600"/>
            <a:ext cx="8763000" cy="533400"/>
          </a:xfrm>
        </p:spPr>
        <p:txBody>
          <a:bodyPr/>
          <a:lstStyle/>
          <a:p>
            <a:r>
              <a:rPr lang="en-US" dirty="0"/>
              <a:t>Streets</a:t>
            </a:r>
          </a:p>
        </p:txBody>
      </p:sp>
      <p:sp>
        <p:nvSpPr>
          <p:cNvPr id="27651" name="Content Placeholder 2"/>
          <p:cNvSpPr>
            <a:spLocks noGrp="1"/>
          </p:cNvSpPr>
          <p:nvPr>
            <p:ph idx="1"/>
          </p:nvPr>
        </p:nvSpPr>
        <p:spPr>
          <a:xfrm>
            <a:off x="1143000" y="1524000"/>
            <a:ext cx="10058400" cy="5105400"/>
          </a:xfrm>
        </p:spPr>
        <p:txBody>
          <a:bodyPr/>
          <a:lstStyle/>
          <a:p>
            <a:pPr>
              <a:buFont typeface="Wingdings" pitchFamily="2" charset="2"/>
              <a:buChar char="§"/>
            </a:pPr>
            <a:r>
              <a:rPr lang="en-US" sz="2800" dirty="0">
                <a:latin typeface="Calibri" pitchFamily="34" charset="0"/>
              </a:rPr>
              <a:t>Check Major Street Plan for major thoroughfare and major collector. Alignments, dedications and future </a:t>
            </a:r>
            <a:r>
              <a:rPr lang="en-US" sz="2800" dirty="0" err="1">
                <a:latin typeface="Calibri" pitchFamily="34" charset="0"/>
              </a:rPr>
              <a:t>widenings</a:t>
            </a:r>
            <a:r>
              <a:rPr lang="en-US" sz="2800" dirty="0">
                <a:latin typeface="Calibri" pitchFamily="34" charset="0"/>
              </a:rPr>
              <a:t>.  </a:t>
            </a:r>
          </a:p>
          <a:p>
            <a:pPr>
              <a:buFont typeface="Wingdings" pitchFamily="2" charset="2"/>
              <a:buChar char="§"/>
            </a:pPr>
            <a:r>
              <a:rPr lang="en-US" sz="2800" dirty="0">
                <a:latin typeface="Calibri" pitchFamily="34" charset="0"/>
              </a:rPr>
              <a:t>Check existing street ROW widths</a:t>
            </a:r>
          </a:p>
          <a:p>
            <a:pPr>
              <a:buFont typeface="Wingdings" pitchFamily="2" charset="2"/>
              <a:buChar char="§"/>
            </a:pPr>
            <a:r>
              <a:rPr lang="en-US" sz="2800" dirty="0">
                <a:latin typeface="Calibri" pitchFamily="34" charset="0"/>
              </a:rPr>
              <a:t>Check cul-de-sac radius - 50’ R for residential, 60’ R for commercial</a:t>
            </a:r>
          </a:p>
          <a:p>
            <a:pPr>
              <a:buFont typeface="Wingdings" pitchFamily="2" charset="2"/>
              <a:buChar char="§"/>
            </a:pPr>
            <a:r>
              <a:rPr lang="en-US" sz="2800" dirty="0">
                <a:latin typeface="Calibri" pitchFamily="34" charset="0"/>
              </a:rPr>
              <a:t>Check intersections spacing </a:t>
            </a:r>
            <a:r>
              <a:rPr lang="en-US" sz="2800" i="1" dirty="0">
                <a:latin typeface="Calibri" pitchFamily="34" charset="0"/>
              </a:rPr>
              <a:t>(block length)</a:t>
            </a:r>
            <a:r>
              <a:rPr lang="en-US" sz="2800" dirty="0">
                <a:latin typeface="Calibri" pitchFamily="34" charset="0"/>
              </a:rPr>
              <a:t> between streets. Check minimum spacing of intersections along a major thoroughfare</a:t>
            </a:r>
          </a:p>
          <a:p>
            <a:pPr>
              <a:buFont typeface="Wingdings" pitchFamily="2" charset="2"/>
              <a:buChar char="§"/>
            </a:pPr>
            <a:r>
              <a:rPr lang="en-US" sz="2800" dirty="0">
                <a:latin typeface="Calibri" pitchFamily="34" charset="0"/>
              </a:rPr>
              <a:t>When widening is required make sure that the dedication is measured with bearings and distances and square footage is provided. Include dedication to public statement on plat.</a:t>
            </a:r>
          </a:p>
          <a:p>
            <a:pPr>
              <a:buFont typeface="Wingdings" pitchFamily="2" charset="2"/>
              <a:buNone/>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066800" y="914400"/>
            <a:ext cx="8839200" cy="685800"/>
          </a:xfrm>
        </p:spPr>
        <p:txBody>
          <a:bodyPr/>
          <a:lstStyle/>
          <a:p>
            <a:r>
              <a:rPr lang="en-US" sz="3200" dirty="0"/>
              <a:t>Streets</a:t>
            </a:r>
            <a:r>
              <a:rPr lang="en-US" sz="3200" dirty="0">
                <a:latin typeface="Calibri" pitchFamily="34" charset="0"/>
              </a:rPr>
              <a:t> </a:t>
            </a:r>
            <a:r>
              <a:rPr lang="en-US" sz="1400" dirty="0">
                <a:latin typeface="Calibri" pitchFamily="34" charset="0"/>
              </a:rPr>
              <a:t>continued</a:t>
            </a:r>
          </a:p>
        </p:txBody>
      </p:sp>
      <p:sp>
        <p:nvSpPr>
          <p:cNvPr id="28675" name="Content Placeholder 2"/>
          <p:cNvSpPr>
            <a:spLocks noGrp="1"/>
          </p:cNvSpPr>
          <p:nvPr>
            <p:ph idx="1"/>
          </p:nvPr>
        </p:nvSpPr>
        <p:spPr>
          <a:xfrm>
            <a:off x="1143000" y="1607634"/>
            <a:ext cx="10058400" cy="5097966"/>
          </a:xfrm>
        </p:spPr>
        <p:txBody>
          <a:bodyPr/>
          <a:lstStyle/>
          <a:p>
            <a:pPr>
              <a:buFont typeface="Wingdings" pitchFamily="2" charset="2"/>
              <a:buChar char="§"/>
            </a:pPr>
            <a:r>
              <a:rPr lang="en-US" sz="2800" dirty="0">
                <a:latin typeface="Calibri" pitchFamily="34" charset="0"/>
              </a:rPr>
              <a:t>If one ROW width transitions to another width, add note to plat.</a:t>
            </a:r>
          </a:p>
          <a:p>
            <a:pPr>
              <a:buFont typeface="Wingdings" pitchFamily="2" charset="2"/>
              <a:buChar char="§"/>
            </a:pPr>
            <a:r>
              <a:rPr lang="en-US" sz="2800" dirty="0">
                <a:latin typeface="Calibri" pitchFamily="34" charset="0"/>
              </a:rPr>
              <a:t>Street intersection off-sets</a:t>
            </a:r>
          </a:p>
          <a:p>
            <a:pPr>
              <a:buFont typeface="Wingdings" pitchFamily="2" charset="2"/>
              <a:buChar char="§"/>
            </a:pPr>
            <a:r>
              <a:rPr lang="en-US" sz="2800" dirty="0">
                <a:latin typeface="Calibri" pitchFamily="34" charset="0"/>
              </a:rPr>
              <a:t>Maximum length of residential cul-de-sac </a:t>
            </a:r>
          </a:p>
          <a:p>
            <a:pPr>
              <a:buFont typeface="Wingdings" pitchFamily="2" charset="2"/>
              <a:buChar char="§"/>
            </a:pPr>
            <a:r>
              <a:rPr lang="en-US" sz="2800" dirty="0">
                <a:latin typeface="Calibri" pitchFamily="34" charset="0"/>
              </a:rPr>
              <a:t>Verify reverse curves</a:t>
            </a:r>
          </a:p>
          <a:p>
            <a:pPr>
              <a:buFont typeface="Wingdings" pitchFamily="2" charset="2"/>
              <a:buChar char="§"/>
            </a:pPr>
            <a:r>
              <a:rPr lang="en-US" sz="2800" dirty="0">
                <a:latin typeface="Calibri" pitchFamily="34" charset="0"/>
              </a:rPr>
              <a:t>Check the number of access points into the subdivision  </a:t>
            </a:r>
          </a:p>
          <a:p>
            <a:pPr>
              <a:buFont typeface="Wingdings" pitchFamily="2" charset="2"/>
              <a:buChar char="§"/>
            </a:pPr>
            <a:r>
              <a:rPr lang="en-US" sz="2800" dirty="0">
                <a:latin typeface="Calibri" pitchFamily="34" charset="0"/>
              </a:rPr>
              <a:t>At all intersections a visibility triangle must be provided. Add visibility triangle note </a:t>
            </a:r>
          </a:p>
          <a:p>
            <a:pPr>
              <a:buFont typeface="Wingdings" pitchFamily="2" charset="2"/>
              <a:buNone/>
            </a:pPr>
            <a:endParaRPr lang="en-US" sz="2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838200"/>
            <a:ext cx="9601200" cy="762000"/>
          </a:xfrm>
        </p:spPr>
        <p:txBody>
          <a:bodyPr anchor="t">
            <a:normAutofit fontScale="90000"/>
          </a:bodyPr>
          <a:lstStyle/>
          <a:p>
            <a:pPr>
              <a:lnSpc>
                <a:spcPct val="150000"/>
              </a:lnSpc>
            </a:pPr>
            <a:r>
              <a:rPr lang="en-US" sz="3600" dirty="0"/>
              <a:t>Street Names</a:t>
            </a:r>
            <a:br>
              <a:rPr lang="en-US" sz="3600" dirty="0"/>
            </a:br>
            <a:endParaRPr lang="en-US" sz="3600" dirty="0"/>
          </a:p>
        </p:txBody>
      </p:sp>
      <p:sp>
        <p:nvSpPr>
          <p:cNvPr id="29699" name="Content Placeholder 2"/>
          <p:cNvSpPr>
            <a:spLocks noGrp="1"/>
          </p:cNvSpPr>
          <p:nvPr>
            <p:ph idx="1"/>
          </p:nvPr>
        </p:nvSpPr>
        <p:spPr>
          <a:xfrm>
            <a:off x="381000" y="1895706"/>
            <a:ext cx="5715000" cy="4124093"/>
          </a:xfrm>
        </p:spPr>
        <p:txBody>
          <a:bodyPr/>
          <a:lstStyle/>
          <a:p>
            <a:pPr>
              <a:buFont typeface="Wingdings" pitchFamily="2" charset="2"/>
              <a:buChar char="§"/>
            </a:pPr>
            <a:r>
              <a:rPr lang="en-US" sz="2800" dirty="0">
                <a:latin typeface="Calibri" pitchFamily="34" charset="0"/>
              </a:rPr>
              <a:t>Check street name for duplication and similarity</a:t>
            </a:r>
          </a:p>
          <a:p>
            <a:pPr>
              <a:buFont typeface="Wingdings" pitchFamily="2" charset="2"/>
              <a:buChar char="§"/>
            </a:pPr>
            <a:r>
              <a:rPr lang="en-US" sz="2800" dirty="0">
                <a:latin typeface="Calibri" pitchFamily="34" charset="0"/>
              </a:rPr>
              <a:t>Check 911 list</a:t>
            </a:r>
          </a:p>
          <a:p>
            <a:pPr>
              <a:buFont typeface="Wingdings" pitchFamily="2" charset="2"/>
              <a:buChar char="§"/>
            </a:pPr>
            <a:r>
              <a:rPr lang="en-US" sz="2800" dirty="0">
                <a:latin typeface="Calibri" pitchFamily="34" charset="0"/>
              </a:rPr>
              <a:t>Street names must end in suffix (Drive, Road, Lane, Street, Boulevard, etc.)</a:t>
            </a:r>
          </a:p>
          <a:p>
            <a:pPr>
              <a:buFont typeface="Wingdings" pitchFamily="2" charset="2"/>
              <a:buChar char="§"/>
            </a:pPr>
            <a:r>
              <a:rPr lang="en-US" sz="2800" dirty="0">
                <a:latin typeface="Calibri" pitchFamily="34" charset="0"/>
              </a:rPr>
              <a:t>Check for street name breaks where street names change</a:t>
            </a:r>
          </a:p>
          <a:p>
            <a:pPr>
              <a:buFont typeface="Wingdings" pitchFamily="2" charset="2"/>
              <a:buNone/>
            </a:pPr>
            <a:endParaRPr lang="en-US" dirty="0"/>
          </a:p>
        </p:txBody>
      </p:sp>
      <p:pic>
        <p:nvPicPr>
          <p:cNvPr id="2" name="Picture 1"/>
          <p:cNvPicPr>
            <a:picLocks noChangeAspect="1"/>
          </p:cNvPicPr>
          <p:nvPr/>
        </p:nvPicPr>
        <p:blipFill>
          <a:blip r:embed="rId3"/>
          <a:stretch>
            <a:fillRect/>
          </a:stretch>
        </p:blipFill>
        <p:spPr>
          <a:xfrm>
            <a:off x="5867400" y="1752600"/>
            <a:ext cx="5270775" cy="353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7543800" y="5298025"/>
            <a:ext cx="3594375" cy="276999"/>
          </a:xfrm>
          <a:prstGeom prst="rect">
            <a:avLst/>
          </a:prstGeom>
          <a:noFill/>
        </p:spPr>
        <p:txBody>
          <a:bodyPr wrap="square" rtlCol="0">
            <a:spAutoFit/>
          </a:bodyPr>
          <a:lstStyle/>
          <a:p>
            <a:pPr algn="r"/>
            <a:r>
              <a:rPr lang="en-US" sz="1200" dirty="0"/>
              <a:t>Photo: Hero Fukutu</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066800" y="1600200"/>
            <a:ext cx="8839200" cy="4495800"/>
          </a:xfrm>
        </p:spPr>
        <p:txBody>
          <a:bodyPr/>
          <a:lstStyle/>
          <a:p>
            <a:pPr>
              <a:buFont typeface="Wingdings" pitchFamily="2" charset="2"/>
              <a:buNone/>
            </a:pPr>
            <a:r>
              <a:rPr lang="en-US" sz="2800" b="1" dirty="0">
                <a:latin typeface="Calibri" pitchFamily="34" charset="0"/>
              </a:rPr>
              <a:t>Utility and Access Easements </a:t>
            </a:r>
            <a:endParaRPr lang="en-US" sz="2800" dirty="0">
              <a:latin typeface="Calibri" pitchFamily="34" charset="0"/>
            </a:endParaRPr>
          </a:p>
          <a:p>
            <a:pPr>
              <a:buFont typeface="Wingdings" pitchFamily="2" charset="2"/>
              <a:buChar char="§"/>
            </a:pPr>
            <a:r>
              <a:rPr lang="en-US" sz="2800" dirty="0">
                <a:latin typeface="Calibri" pitchFamily="34" charset="0"/>
              </a:rPr>
              <a:t>Public utility easements shall conform to design manual </a:t>
            </a:r>
          </a:p>
          <a:p>
            <a:pPr>
              <a:buFont typeface="Wingdings" pitchFamily="2" charset="2"/>
              <a:buChar char="§"/>
            </a:pPr>
            <a:r>
              <a:rPr lang="en-US" sz="2800" dirty="0">
                <a:latin typeface="Calibri" pitchFamily="34" charset="0"/>
              </a:rPr>
              <a:t>Other easements should the design requirements of the design manual</a:t>
            </a:r>
          </a:p>
          <a:p>
            <a:pPr>
              <a:buFont typeface="Wingdings" pitchFamily="2" charset="2"/>
              <a:buNone/>
            </a:pPr>
            <a:r>
              <a:rPr lang="en-US" sz="2800" b="1" dirty="0">
                <a:latin typeface="Calibri" pitchFamily="34" charset="0"/>
              </a:rPr>
              <a:t>Fire Hydrants</a:t>
            </a:r>
            <a:endParaRPr lang="en-US" sz="2800" dirty="0">
              <a:latin typeface="Calibri" pitchFamily="34" charset="0"/>
            </a:endParaRPr>
          </a:p>
          <a:p>
            <a:pPr>
              <a:buFont typeface="Wingdings" pitchFamily="2" charset="2"/>
              <a:buChar char="§"/>
            </a:pPr>
            <a:r>
              <a:rPr lang="en-US" sz="2800" dirty="0">
                <a:latin typeface="Calibri" pitchFamily="34" charset="0"/>
              </a:rPr>
              <a:t>All hydrants are within 600’ of each other.  </a:t>
            </a:r>
          </a:p>
          <a:p>
            <a:pPr>
              <a:buFont typeface="Wingdings" pitchFamily="2" charset="2"/>
              <a:buChar char="§"/>
            </a:pPr>
            <a:r>
              <a:rPr lang="en-US" sz="2800" dirty="0">
                <a:latin typeface="Calibri" pitchFamily="34" charset="0"/>
              </a:rPr>
              <a:t>All building meet 200’ hose lay from private street edge per design standards and Fire Department criteria.</a:t>
            </a:r>
          </a:p>
        </p:txBody>
      </p:sp>
      <p:sp>
        <p:nvSpPr>
          <p:cNvPr id="30723" name="TextBox 3"/>
          <p:cNvSpPr txBox="1">
            <a:spLocks noChangeArrowheads="1"/>
          </p:cNvSpPr>
          <p:nvPr/>
        </p:nvSpPr>
        <p:spPr bwMode="auto">
          <a:xfrm>
            <a:off x="1066800" y="838201"/>
            <a:ext cx="8229600" cy="646113"/>
          </a:xfrm>
          <a:prstGeom prst="rect">
            <a:avLst/>
          </a:prstGeom>
          <a:noFill/>
          <a:ln w="9525">
            <a:noFill/>
            <a:miter lim="800000"/>
            <a:headEnd/>
            <a:tailEnd/>
          </a:ln>
        </p:spPr>
        <p:txBody>
          <a:bodyPr wrap="square">
            <a:spAutoFit/>
          </a:bodyPr>
          <a:lstStyle/>
          <a:p>
            <a:r>
              <a:rPr lang="en-US" sz="3600" b="1" dirty="0">
                <a:solidFill>
                  <a:srgbClr val="00759A"/>
                </a:solidFill>
                <a:latin typeface="Calibri" pitchFamily="34" charset="0"/>
              </a:rPr>
              <a:t>Even More….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143000" y="914400"/>
            <a:ext cx="8763000" cy="762000"/>
          </a:xfrm>
        </p:spPr>
        <p:txBody>
          <a:bodyPr anchor="t"/>
          <a:lstStyle/>
          <a:p>
            <a:r>
              <a:rPr lang="en-US" sz="3600" dirty="0">
                <a:latin typeface="Calibri" pitchFamily="34" charset="0"/>
              </a:rPr>
              <a:t>Contact Letters</a:t>
            </a:r>
            <a:br>
              <a:rPr lang="en-US" sz="3600" dirty="0">
                <a:latin typeface="Calibri" pitchFamily="34" charset="0"/>
              </a:rPr>
            </a:br>
            <a:endParaRPr lang="en-US" sz="3600" dirty="0">
              <a:latin typeface="Calibri" pitchFamily="34" charset="0"/>
            </a:endParaRPr>
          </a:p>
        </p:txBody>
      </p:sp>
      <p:sp>
        <p:nvSpPr>
          <p:cNvPr id="31747" name="Content Placeholder 2"/>
          <p:cNvSpPr>
            <a:spLocks noGrp="1"/>
          </p:cNvSpPr>
          <p:nvPr>
            <p:ph idx="1"/>
          </p:nvPr>
        </p:nvSpPr>
        <p:spPr>
          <a:xfrm>
            <a:off x="1143000" y="1905000"/>
            <a:ext cx="8763000" cy="3505200"/>
          </a:xfrm>
        </p:spPr>
        <p:txBody>
          <a:bodyPr/>
          <a:lstStyle/>
          <a:p>
            <a:pPr>
              <a:buFont typeface="Wingdings" pitchFamily="2" charset="2"/>
              <a:buChar char="§"/>
            </a:pPr>
            <a:r>
              <a:rPr lang="en-US" sz="2800" dirty="0">
                <a:latin typeface="Calibri" pitchFamily="34" charset="0"/>
              </a:rPr>
              <a:t>Water District(s)</a:t>
            </a:r>
          </a:p>
          <a:p>
            <a:pPr>
              <a:buFont typeface="Wingdings" pitchFamily="2" charset="2"/>
              <a:buChar char="§"/>
            </a:pPr>
            <a:r>
              <a:rPr lang="en-US" sz="2800" dirty="0">
                <a:latin typeface="Calibri" pitchFamily="34" charset="0"/>
              </a:rPr>
              <a:t>County</a:t>
            </a:r>
          </a:p>
          <a:p>
            <a:pPr>
              <a:buFont typeface="Wingdings" pitchFamily="2" charset="2"/>
              <a:buChar char="§"/>
            </a:pPr>
            <a:r>
              <a:rPr lang="en-US" sz="2800" dirty="0">
                <a:latin typeface="Calibri" pitchFamily="34" charset="0"/>
              </a:rPr>
              <a:t>School Board(s)</a:t>
            </a:r>
          </a:p>
          <a:p>
            <a:pPr>
              <a:buFont typeface="Wingdings" pitchFamily="2" charset="2"/>
              <a:buChar char="§"/>
            </a:pPr>
            <a:r>
              <a:rPr lang="en-US" sz="2800" dirty="0">
                <a:latin typeface="Calibri" pitchFamily="34" charset="0"/>
              </a:rPr>
              <a:t>Utility Company</a:t>
            </a:r>
          </a:p>
          <a:p>
            <a:pPr>
              <a:buFont typeface="Wingdings" pitchFamily="2" charset="2"/>
              <a:buChar char="§"/>
            </a:pPr>
            <a:r>
              <a:rPr lang="en-US" sz="2800" dirty="0">
                <a:latin typeface="Calibri" pitchFamily="34" charset="0"/>
              </a:rPr>
              <a:t>Post Office</a:t>
            </a:r>
          </a:p>
          <a:p>
            <a:pPr>
              <a:buFont typeface="Wingdings" pitchFamily="2" charset="2"/>
              <a:buNone/>
            </a:pP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143000" y="838201"/>
            <a:ext cx="8686800" cy="892175"/>
          </a:xfrm>
        </p:spPr>
        <p:txBody>
          <a:bodyPr/>
          <a:lstStyle/>
          <a:p>
            <a:r>
              <a:rPr lang="en-US" sz="3600" dirty="0">
                <a:latin typeface="Calibri" pitchFamily="34" charset="0"/>
              </a:rPr>
              <a:t>Final Plat</a:t>
            </a:r>
          </a:p>
        </p:txBody>
      </p:sp>
      <p:sp>
        <p:nvSpPr>
          <p:cNvPr id="32771" name="Content Placeholder 2"/>
          <p:cNvSpPr>
            <a:spLocks noGrp="1"/>
          </p:cNvSpPr>
          <p:nvPr>
            <p:ph idx="1"/>
          </p:nvPr>
        </p:nvSpPr>
        <p:spPr>
          <a:xfrm>
            <a:off x="1143000" y="1600200"/>
            <a:ext cx="9829800" cy="4953000"/>
          </a:xfrm>
        </p:spPr>
        <p:txBody>
          <a:bodyPr/>
          <a:lstStyle/>
          <a:p>
            <a:pPr>
              <a:buFont typeface="Wingdings" pitchFamily="2" charset="2"/>
              <a:buChar char="§"/>
            </a:pPr>
            <a:r>
              <a:rPr lang="en-US" sz="2800" dirty="0">
                <a:latin typeface="Calibri" pitchFamily="34" charset="0"/>
              </a:rPr>
              <a:t>Verify the exact location, grade, dimension, description, and name of all proposed streets, alleys, parks, other public areas, reservations, easements or other public rights-of-way, blocks, lots, and other sites or facilities within the subdivision, along with accurate dimensions, bearing or deflection angles and radial, area, central angels, degree of curvature, tangent distances, and length of all curves where appropriate</a:t>
            </a:r>
          </a:p>
          <a:p>
            <a:pPr>
              <a:buFont typeface="Wingdings" pitchFamily="2" charset="2"/>
              <a:buChar char="§"/>
            </a:pPr>
            <a:r>
              <a:rPr lang="en-US" sz="2800" dirty="0">
                <a:latin typeface="Calibri" pitchFamily="34" charset="0"/>
              </a:rPr>
              <a:t>Global Positioning System (GPS) coordinates are recommended where applicable.</a:t>
            </a:r>
          </a:p>
          <a:p>
            <a:pPr>
              <a:buFont typeface="Wingdings" pitchFamily="2" charset="2"/>
              <a:buChar char="§"/>
            </a:pPr>
            <a:r>
              <a:rPr lang="en-US" sz="2800" dirty="0">
                <a:latin typeface="Calibri" pitchFamily="34" charset="0"/>
              </a:rPr>
              <a:t>Location of all survey corners and permanent monuments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066800" y="838201"/>
            <a:ext cx="8763000" cy="892175"/>
          </a:xfrm>
        </p:spPr>
        <p:txBody>
          <a:bodyPr/>
          <a:lstStyle/>
          <a:p>
            <a:r>
              <a:rPr lang="en-US" sz="3200" dirty="0">
                <a:latin typeface="Calibri" pitchFamily="34" charset="0"/>
              </a:rPr>
              <a:t>Final Plat </a:t>
            </a:r>
            <a:r>
              <a:rPr lang="en-US" sz="1400" dirty="0">
                <a:latin typeface="Calibri" pitchFamily="34" charset="0"/>
              </a:rPr>
              <a:t>continued</a:t>
            </a:r>
          </a:p>
        </p:txBody>
      </p:sp>
      <p:sp>
        <p:nvSpPr>
          <p:cNvPr id="33795" name="Content Placeholder 2"/>
          <p:cNvSpPr>
            <a:spLocks noGrp="1"/>
          </p:cNvSpPr>
          <p:nvPr>
            <p:ph idx="1"/>
          </p:nvPr>
        </p:nvSpPr>
        <p:spPr>
          <a:xfrm>
            <a:off x="1066800" y="1676400"/>
            <a:ext cx="10134600" cy="4953000"/>
          </a:xfrm>
        </p:spPr>
        <p:txBody>
          <a:bodyPr/>
          <a:lstStyle/>
          <a:p>
            <a:pPr>
              <a:buFont typeface="Wingdings" pitchFamily="2" charset="2"/>
              <a:buChar char="§"/>
            </a:pPr>
            <a:r>
              <a:rPr lang="en-US" sz="2800" dirty="0">
                <a:latin typeface="Calibri" pitchFamily="34" charset="0"/>
              </a:rPr>
              <a:t>Certification, dedication and acknowledgement blocks of the owner, engineer, surveyor, Planning Commission Chair and Mayor, lien holder, fully signed, executed and appropriately sealed</a:t>
            </a:r>
          </a:p>
          <a:p>
            <a:pPr>
              <a:buFont typeface="Wingdings" pitchFamily="2" charset="2"/>
              <a:buChar char="§"/>
            </a:pPr>
            <a:r>
              <a:rPr lang="en-US" sz="2800" dirty="0">
                <a:latin typeface="Calibri" pitchFamily="34" charset="0"/>
              </a:rPr>
              <a:t>A title page if the information is too large for a single sheet</a:t>
            </a:r>
          </a:p>
          <a:p>
            <a:pPr>
              <a:buFont typeface="Wingdings" pitchFamily="2" charset="2"/>
              <a:buChar char="§"/>
            </a:pPr>
            <a:r>
              <a:rPr lang="en-US" sz="2800" dirty="0">
                <a:latin typeface="Calibri" pitchFamily="34" charset="0"/>
              </a:rPr>
              <a:t>General Plat Notes as appropriate</a:t>
            </a:r>
          </a:p>
          <a:p>
            <a:pPr>
              <a:buFont typeface="Wingdings" pitchFamily="2" charset="2"/>
              <a:buChar char="§"/>
            </a:pPr>
            <a:r>
              <a:rPr lang="en-US" sz="2800" dirty="0">
                <a:latin typeface="Calibri" pitchFamily="34" charset="0"/>
              </a:rPr>
              <a:t>Corporations require two signatures, Limited Partnerships or Joint Ventures one </a:t>
            </a:r>
          </a:p>
          <a:p>
            <a:pPr>
              <a:buFont typeface="Wingdings" pitchFamily="2" charset="2"/>
              <a:buChar char="§"/>
            </a:pPr>
            <a:r>
              <a:rPr lang="en-US" sz="2800" dirty="0">
                <a:latin typeface="Calibri" pitchFamily="34" charset="0"/>
              </a:rPr>
              <a:t>Owner’s signatures and lien holders notarized</a:t>
            </a:r>
          </a:p>
          <a:p>
            <a:pPr>
              <a:buFont typeface="Wingdings" pitchFamily="2" charset="2"/>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200" y="0"/>
            <a:ext cx="10160000" cy="892175"/>
          </a:xfrm>
        </p:spPr>
        <p:txBody>
          <a:bodyPr/>
          <a:lstStyle/>
          <a:p>
            <a:r>
              <a:rPr lang="en-US" sz="3600" dirty="0"/>
              <a:t>A Brief History of Zoning</a:t>
            </a:r>
          </a:p>
        </p:txBody>
      </p:sp>
      <p:sp>
        <p:nvSpPr>
          <p:cNvPr id="3" name="Content Placeholder 2"/>
          <p:cNvSpPr>
            <a:spLocks noGrp="1"/>
          </p:cNvSpPr>
          <p:nvPr>
            <p:ph idx="1"/>
          </p:nvPr>
        </p:nvSpPr>
        <p:spPr>
          <a:xfrm>
            <a:off x="838200" y="1219200"/>
            <a:ext cx="10160000" cy="5410200"/>
          </a:xfrm>
        </p:spPr>
        <p:txBody>
          <a:bodyPr>
            <a:normAutofit lnSpcReduction="10000"/>
          </a:bodyPr>
          <a:lstStyle/>
          <a:p>
            <a:pPr marL="432197" lvl="1" indent="-282179">
              <a:buFont typeface="Arial" panose="020B0604020202020204" pitchFamily="34" charset="0"/>
              <a:buChar char="•"/>
            </a:pPr>
            <a:r>
              <a:rPr lang="en-US" sz="3600" dirty="0"/>
              <a:t>Standard Zoning Enabling Act – 1926</a:t>
            </a:r>
          </a:p>
          <a:p>
            <a:pPr marL="432197" lvl="1" indent="-282179">
              <a:buFont typeface="Arial" panose="020B0604020202020204" pitchFamily="34" charset="0"/>
              <a:buChar char="•"/>
            </a:pPr>
            <a:r>
              <a:rPr lang="en-US" sz="3600" dirty="0"/>
              <a:t>Texas:</a:t>
            </a:r>
          </a:p>
          <a:p>
            <a:pPr marL="685800" lvl="2" indent="-253604">
              <a:buFont typeface="Arial" panose="020B0604020202020204" pitchFamily="34" charset="0"/>
              <a:buChar char="•"/>
            </a:pPr>
            <a:r>
              <a:rPr lang="en-US" sz="3200" i="1" dirty="0"/>
              <a:t>Lombardo v. City of Dallas</a:t>
            </a:r>
            <a:r>
              <a:rPr lang="en-US" sz="3200" dirty="0"/>
              <a:t>, 124 Tex. 1, 73 S.W. 2d 475 (1934)</a:t>
            </a:r>
          </a:p>
          <a:p>
            <a:pPr marL="946547" lvl="3" indent="-260747">
              <a:buFont typeface="Arial" panose="020B0604020202020204" pitchFamily="34" charset="0"/>
              <a:buChar char="•"/>
            </a:pPr>
            <a:r>
              <a:rPr lang="en-US" sz="3200" dirty="0"/>
              <a:t>All property is held subject to the police power</a:t>
            </a:r>
          </a:p>
          <a:p>
            <a:pPr marL="946547" lvl="3" indent="-260747">
              <a:buFont typeface="Arial" panose="020B0604020202020204" pitchFamily="34" charset="0"/>
              <a:buChar char="•"/>
            </a:pPr>
            <a:r>
              <a:rPr lang="en-US" sz="3200" dirty="0"/>
              <a:t>A proper zoning regulation is not a “taking” for which compensation must be paid</a:t>
            </a:r>
          </a:p>
          <a:p>
            <a:pPr marL="809387" lvl="2" indent="-260747">
              <a:buFont typeface="Arial" panose="020B0604020202020204" pitchFamily="34" charset="0"/>
              <a:buChar char="•"/>
            </a:pPr>
            <a:r>
              <a:rPr lang="en-US" sz="3200" dirty="0"/>
              <a:t>Texas Local Government Code – Chapter 211</a:t>
            </a:r>
          </a:p>
          <a:p>
            <a:pPr marL="685800" lvl="2" indent="-253604">
              <a:buFont typeface="Arial" panose="020B0604020202020204" pitchFamily="34" charset="0"/>
              <a:buChar char="•"/>
            </a:pPr>
            <a:endParaRPr lang="en-US" sz="2400" dirty="0"/>
          </a:p>
        </p:txBody>
      </p:sp>
    </p:spTree>
    <p:extLst>
      <p:ext uri="{BB962C8B-B14F-4D97-AF65-F5344CB8AC3E}">
        <p14:creationId xmlns:p14="http://schemas.microsoft.com/office/powerpoint/2010/main" val="3289679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066800" y="838201"/>
            <a:ext cx="8763000" cy="892175"/>
          </a:xfrm>
        </p:spPr>
        <p:txBody>
          <a:bodyPr/>
          <a:lstStyle/>
          <a:p>
            <a:r>
              <a:rPr lang="en-US" sz="3600" dirty="0">
                <a:latin typeface="Calibri" pitchFamily="34" charset="0"/>
              </a:rPr>
              <a:t>At Last!</a:t>
            </a:r>
          </a:p>
        </p:txBody>
      </p:sp>
      <p:sp>
        <p:nvSpPr>
          <p:cNvPr id="34819" name="Content Placeholder 2"/>
          <p:cNvSpPr>
            <a:spLocks noGrp="1"/>
          </p:cNvSpPr>
          <p:nvPr>
            <p:ph idx="1"/>
          </p:nvPr>
        </p:nvSpPr>
        <p:spPr>
          <a:xfrm>
            <a:off x="1295400" y="1730376"/>
            <a:ext cx="5029200" cy="4124324"/>
          </a:xfrm>
        </p:spPr>
        <p:txBody>
          <a:bodyPr/>
          <a:lstStyle/>
          <a:p>
            <a:pPr>
              <a:buFont typeface="Wingdings" pitchFamily="2" charset="2"/>
              <a:buChar char="§"/>
            </a:pPr>
            <a:r>
              <a:rPr lang="en-US" sz="2800" dirty="0">
                <a:latin typeface="Calibri" pitchFamily="34" charset="0"/>
              </a:rPr>
              <a:t>Digital file</a:t>
            </a:r>
          </a:p>
          <a:p>
            <a:pPr>
              <a:buFont typeface="Wingdings" pitchFamily="2" charset="2"/>
              <a:buChar char="§"/>
            </a:pPr>
            <a:r>
              <a:rPr lang="en-US" sz="2800" dirty="0">
                <a:latin typeface="Calibri" pitchFamily="34" charset="0"/>
              </a:rPr>
              <a:t>Tax Certificates</a:t>
            </a:r>
          </a:p>
          <a:p>
            <a:pPr>
              <a:buFont typeface="Wingdings" pitchFamily="2" charset="2"/>
              <a:buChar char="§"/>
            </a:pPr>
            <a:r>
              <a:rPr lang="en-US" sz="2800" dirty="0">
                <a:latin typeface="Calibri" pitchFamily="34" charset="0"/>
              </a:rPr>
              <a:t>HOA/Deed Restrictions</a:t>
            </a:r>
          </a:p>
          <a:p>
            <a:pPr>
              <a:buFont typeface="Wingdings" pitchFamily="2" charset="2"/>
              <a:buChar char="§"/>
            </a:pPr>
            <a:r>
              <a:rPr lang="en-US" sz="2800" dirty="0">
                <a:latin typeface="Calibri" pitchFamily="34" charset="0"/>
              </a:rPr>
              <a:t>Fees</a:t>
            </a:r>
          </a:p>
          <a:p>
            <a:pPr>
              <a:buFont typeface="Wingdings" pitchFamily="2" charset="2"/>
              <a:buChar char="§"/>
            </a:pPr>
            <a:r>
              <a:rPr lang="en-US" sz="2800" dirty="0">
                <a:latin typeface="Calibri" pitchFamily="34" charset="0"/>
              </a:rPr>
              <a:t>As-</a:t>
            </a:r>
            <a:r>
              <a:rPr lang="en-US" sz="2800" dirty="0" err="1">
                <a:latin typeface="Calibri" pitchFamily="34" charset="0"/>
              </a:rPr>
              <a:t>Builts</a:t>
            </a:r>
            <a:r>
              <a:rPr lang="en-US" sz="2800" dirty="0">
                <a:latin typeface="Calibri" pitchFamily="34" charset="0"/>
              </a:rPr>
              <a:t>/Construction Documents</a:t>
            </a:r>
          </a:p>
        </p:txBody>
      </p:sp>
      <p:pic>
        <p:nvPicPr>
          <p:cNvPr id="2" name="Picture 1"/>
          <p:cNvPicPr>
            <a:picLocks noChangeAspect="1"/>
          </p:cNvPicPr>
          <p:nvPr/>
        </p:nvPicPr>
        <p:blipFill>
          <a:blip r:embed="rId3"/>
          <a:stretch>
            <a:fillRect/>
          </a:stretch>
        </p:blipFill>
        <p:spPr>
          <a:xfrm>
            <a:off x="6691295" y="915988"/>
            <a:ext cx="4495004" cy="5484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597500" y="6400800"/>
            <a:ext cx="3594375" cy="276999"/>
          </a:xfrm>
          <a:prstGeom prst="rect">
            <a:avLst/>
          </a:prstGeom>
          <a:noFill/>
        </p:spPr>
        <p:txBody>
          <a:bodyPr wrap="square" rtlCol="0">
            <a:spAutoFit/>
          </a:bodyPr>
          <a:lstStyle/>
          <a:p>
            <a:pPr algn="r"/>
            <a:r>
              <a:rPr lang="en-US" sz="1200" dirty="0"/>
              <a:t>Photo: swamplot.com</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00200" y="-24063"/>
            <a:ext cx="8763000" cy="892175"/>
          </a:xfrm>
        </p:spPr>
        <p:txBody>
          <a:bodyPr/>
          <a:lstStyle/>
          <a:p>
            <a:pPr eaLnBrk="1" hangingPunct="1"/>
            <a:r>
              <a:rPr lang="en-US" sz="4000" dirty="0">
                <a:latin typeface="Calibri" pitchFamily="34" charset="0"/>
              </a:rPr>
              <a:t>Other Issues</a:t>
            </a:r>
          </a:p>
        </p:txBody>
      </p:sp>
      <p:sp>
        <p:nvSpPr>
          <p:cNvPr id="35843" name="Rectangle 3"/>
          <p:cNvSpPr>
            <a:spLocks noGrp="1" noChangeArrowheads="1"/>
          </p:cNvSpPr>
          <p:nvPr>
            <p:ph idx="1"/>
          </p:nvPr>
        </p:nvSpPr>
        <p:spPr>
          <a:xfrm>
            <a:off x="1295400" y="1066800"/>
            <a:ext cx="8534400" cy="4038600"/>
          </a:xfrm>
        </p:spPr>
        <p:txBody>
          <a:bodyPr/>
          <a:lstStyle/>
          <a:p>
            <a:pPr eaLnBrk="1" hangingPunct="1">
              <a:buFont typeface="Wingdings" pitchFamily="2" charset="2"/>
              <a:buChar char="§"/>
            </a:pPr>
            <a:r>
              <a:rPr lang="en-US" dirty="0">
                <a:latin typeface="Calibri" pitchFamily="34" charset="0"/>
              </a:rPr>
              <a:t>Extraterritorial Jurisdiction</a:t>
            </a:r>
          </a:p>
          <a:p>
            <a:pPr lvl="1" eaLnBrk="1" hangingPunct="1"/>
            <a:r>
              <a:rPr lang="en-US" sz="3200" dirty="0">
                <a:latin typeface="Calibri" pitchFamily="34" charset="0"/>
              </a:rPr>
              <a:t>Most Cities extend their Subdivision Regulations into the ETJ</a:t>
            </a:r>
          </a:p>
          <a:p>
            <a:pPr eaLnBrk="1" hangingPunct="1">
              <a:buFont typeface="Wingdings" pitchFamily="2" charset="2"/>
              <a:buChar char="§"/>
            </a:pPr>
            <a:r>
              <a:rPr lang="en-US" dirty="0">
                <a:latin typeface="Calibri" pitchFamily="34" charset="0"/>
              </a:rPr>
              <a:t>Gated Communities, Private Streets</a:t>
            </a:r>
          </a:p>
          <a:p>
            <a:pPr lvl="1" eaLnBrk="1" hangingPunct="1"/>
            <a:r>
              <a:rPr lang="en-US" sz="3200" dirty="0">
                <a:latin typeface="Calibri" pitchFamily="34" charset="0"/>
              </a:rPr>
              <a:t>Need to have specific requirements to handle eventual replacement</a:t>
            </a:r>
          </a:p>
          <a:p>
            <a:pPr eaLnBrk="1" hangingPunct="1">
              <a:buFont typeface="Wingdings" pitchFamily="2" charset="2"/>
              <a:buChar char="§"/>
            </a:pPr>
            <a:r>
              <a:rPr lang="en-US" dirty="0">
                <a:latin typeface="Calibri" pitchFamily="34" charset="0"/>
              </a:rPr>
              <a:t>Impact Fees/Pro-Rata Charges</a:t>
            </a:r>
          </a:p>
          <a:p>
            <a:pPr lvl="1" eaLnBrk="1" hangingPunct="1"/>
            <a:r>
              <a:rPr lang="en-US" sz="3200" dirty="0">
                <a:latin typeface="Calibri" pitchFamily="34" charset="0"/>
              </a:rPr>
              <a:t>Fees that cover effect of development on existing city services</a:t>
            </a:r>
          </a:p>
          <a:p>
            <a:pPr eaLnBrk="1" hangingPunct="1">
              <a:buFont typeface="Wingdings" pitchFamily="2" charset="2"/>
              <a:buChar char="§"/>
            </a:pPr>
            <a:r>
              <a:rPr lang="en-US" dirty="0">
                <a:latin typeface="Calibri" pitchFamily="34" charset="0"/>
              </a:rPr>
              <a:t>Park Dedication or Fees-in-lieu-of Land</a:t>
            </a:r>
          </a:p>
          <a:p>
            <a:pPr eaLnBrk="1" hangingPunct="1">
              <a:buFont typeface="Wingdings" pitchFamily="2" charset="2"/>
              <a:buNone/>
            </a:pPr>
            <a:endParaRPr lang="en-US" sz="28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1981200" y="2286000"/>
            <a:ext cx="7772400" cy="1143000"/>
          </a:xfrm>
        </p:spPr>
        <p:txBody>
          <a:bodyPr/>
          <a:lstStyle/>
          <a:p>
            <a:pPr algn="ctr" eaLnBrk="1" hangingPunct="1"/>
            <a:r>
              <a:rPr lang="en-US" sz="4800" dirty="0">
                <a:latin typeface="Calibri" pitchFamily="34" charset="0"/>
              </a:rPr>
              <a:t>Thank you!</a:t>
            </a:r>
            <a:br>
              <a:rPr lang="en-US" sz="4800" dirty="0">
                <a:latin typeface="Calibri" pitchFamily="34" charset="0"/>
              </a:rPr>
            </a:br>
            <a:r>
              <a:rPr lang="en-US" sz="4800" dirty="0">
                <a:latin typeface="Calibri" pitchFamily="34" charset="0"/>
              </a:rPr>
              <a:t>Questions and Discussion?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095"/>
            <a:ext cx="10160000" cy="892175"/>
          </a:xfrm>
        </p:spPr>
        <p:txBody>
          <a:bodyPr/>
          <a:lstStyle/>
          <a:p>
            <a:r>
              <a:rPr lang="en-US" sz="4000" dirty="0"/>
              <a:t>Purpose – §211.001</a:t>
            </a:r>
          </a:p>
        </p:txBody>
      </p:sp>
      <p:sp>
        <p:nvSpPr>
          <p:cNvPr id="3" name="Content Placeholder 2"/>
          <p:cNvSpPr>
            <a:spLocks noGrp="1"/>
          </p:cNvSpPr>
          <p:nvPr>
            <p:ph idx="1"/>
          </p:nvPr>
        </p:nvSpPr>
        <p:spPr>
          <a:xfrm>
            <a:off x="228600" y="1664305"/>
            <a:ext cx="10756590" cy="3505200"/>
          </a:xfrm>
        </p:spPr>
        <p:txBody>
          <a:bodyPr>
            <a:normAutofit/>
          </a:bodyPr>
          <a:lstStyle/>
          <a:p>
            <a:pPr marL="0" indent="0" algn="just">
              <a:buNone/>
            </a:pPr>
            <a:r>
              <a:rPr lang="en-US" sz="3600" dirty="0"/>
              <a:t>To promote the public health, safety, morals, or general welfare and protecting and preserving places and areas of historical, cultural, or architectural importance and significance.</a:t>
            </a:r>
          </a:p>
          <a:p>
            <a:pPr algn="just"/>
            <a:endParaRPr lang="en-US" sz="1950" dirty="0"/>
          </a:p>
        </p:txBody>
      </p:sp>
      <p:pic>
        <p:nvPicPr>
          <p:cNvPr id="6" name="Picture 5"/>
          <p:cNvPicPr>
            <a:picLocks noChangeAspect="1"/>
          </p:cNvPicPr>
          <p:nvPr/>
        </p:nvPicPr>
        <p:blipFill>
          <a:blip r:embed="rId3"/>
          <a:stretch>
            <a:fillRect/>
          </a:stretch>
        </p:blipFill>
        <p:spPr>
          <a:xfrm>
            <a:off x="3733800" y="4169575"/>
            <a:ext cx="3091714" cy="2383625"/>
          </a:xfrm>
          <a:prstGeom prst="rect">
            <a:avLst/>
          </a:prstGeom>
        </p:spPr>
      </p:pic>
    </p:spTree>
    <p:extLst>
      <p:ext uri="{BB962C8B-B14F-4D97-AF65-F5344CB8AC3E}">
        <p14:creationId xmlns:p14="http://schemas.microsoft.com/office/powerpoint/2010/main" val="2445631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200" y="0"/>
            <a:ext cx="10160000" cy="892175"/>
          </a:xfrm>
        </p:spPr>
        <p:txBody>
          <a:bodyPr/>
          <a:lstStyle/>
          <a:p>
            <a:r>
              <a:rPr lang="en-US" sz="3600" dirty="0"/>
              <a:t>What Can Cities Regulate – §211.003</a:t>
            </a:r>
          </a:p>
        </p:txBody>
      </p:sp>
      <p:sp>
        <p:nvSpPr>
          <p:cNvPr id="3" name="Content Placeholder 2"/>
          <p:cNvSpPr>
            <a:spLocks noGrp="1"/>
          </p:cNvSpPr>
          <p:nvPr>
            <p:ph idx="1"/>
          </p:nvPr>
        </p:nvSpPr>
        <p:spPr>
          <a:xfrm>
            <a:off x="381000" y="1196976"/>
            <a:ext cx="10796191" cy="5737224"/>
          </a:xfrm>
        </p:spPr>
        <p:txBody>
          <a:bodyPr>
            <a:noAutofit/>
          </a:bodyPr>
          <a:lstStyle/>
          <a:p>
            <a:pPr marL="385763" indent="-385763">
              <a:spcBef>
                <a:spcPts val="0"/>
              </a:spcBef>
              <a:spcAft>
                <a:spcPts val="0"/>
              </a:spcAft>
              <a:buFont typeface="+mj-lt"/>
              <a:buAutoNum type="arabicPeriod"/>
            </a:pPr>
            <a:r>
              <a:rPr lang="en-US" sz="2800" dirty="0"/>
              <a:t>Height, number of stories, and size of buildings and other structures</a:t>
            </a:r>
          </a:p>
          <a:p>
            <a:pPr marL="385763" indent="-385763">
              <a:spcBef>
                <a:spcPts val="0"/>
              </a:spcBef>
              <a:spcAft>
                <a:spcPts val="0"/>
              </a:spcAft>
              <a:buFont typeface="+mj-lt"/>
              <a:buAutoNum type="arabicPeriod"/>
            </a:pPr>
            <a:r>
              <a:rPr lang="en-US" sz="2800" dirty="0"/>
              <a:t>Percentage of a lot that may be occupied</a:t>
            </a:r>
          </a:p>
          <a:p>
            <a:pPr marL="385763" indent="-385763">
              <a:spcBef>
                <a:spcPts val="0"/>
              </a:spcBef>
              <a:spcAft>
                <a:spcPts val="0"/>
              </a:spcAft>
              <a:buFont typeface="+mj-lt"/>
              <a:buAutoNum type="arabicPeriod"/>
            </a:pPr>
            <a:r>
              <a:rPr lang="en-US" sz="2800" dirty="0"/>
              <a:t>Size of yards, courts, and other open spaces</a:t>
            </a:r>
          </a:p>
          <a:p>
            <a:pPr marL="385763" indent="-385763">
              <a:spcBef>
                <a:spcPts val="0"/>
              </a:spcBef>
              <a:spcAft>
                <a:spcPts val="0"/>
              </a:spcAft>
              <a:buFont typeface="+mj-lt"/>
              <a:buAutoNum type="arabicPeriod"/>
            </a:pPr>
            <a:r>
              <a:rPr lang="en-US" sz="2800" dirty="0"/>
              <a:t>Population density</a:t>
            </a:r>
          </a:p>
          <a:p>
            <a:pPr marL="385763" indent="-385763">
              <a:spcBef>
                <a:spcPts val="0"/>
              </a:spcBef>
              <a:spcAft>
                <a:spcPts val="0"/>
              </a:spcAft>
              <a:buFont typeface="+mj-lt"/>
              <a:buAutoNum type="arabicPeriod"/>
            </a:pPr>
            <a:r>
              <a:rPr lang="en-US" sz="2800" dirty="0"/>
              <a:t>Location and use of buildings, other structures, and land for business, industrial, residential or other purposes</a:t>
            </a:r>
          </a:p>
          <a:p>
            <a:pPr marL="385763" indent="-385763">
              <a:spcBef>
                <a:spcPts val="0"/>
              </a:spcBef>
              <a:spcAft>
                <a:spcPts val="0"/>
              </a:spcAft>
              <a:buFont typeface="+mj-lt"/>
              <a:buAutoNum type="arabicPeriod"/>
            </a:pPr>
            <a:r>
              <a:rPr lang="en-US" sz="2800" dirty="0"/>
              <a:t>In areas of historical, cultural or architectural significance - may regulate construction, reconstruction, alteration or razing of buildings or other structures</a:t>
            </a:r>
          </a:p>
          <a:p>
            <a:pPr marL="385763" indent="-385763">
              <a:spcBef>
                <a:spcPts val="0"/>
              </a:spcBef>
              <a:spcAft>
                <a:spcPts val="0"/>
              </a:spcAft>
              <a:buFont typeface="+mj-lt"/>
              <a:buAutoNum type="arabicPeriod"/>
            </a:pPr>
            <a:r>
              <a:rPr lang="en-US" sz="2800" dirty="0"/>
              <a:t>Home rule cities may also regulate the bulk of buildings</a:t>
            </a:r>
          </a:p>
          <a:p>
            <a:pPr marL="385763" indent="-385763" algn="just">
              <a:buFont typeface="+mj-lt"/>
              <a:buAutoNum type="arabicPeriod"/>
            </a:pPr>
            <a:endParaRPr lang="en-US" sz="2400" dirty="0"/>
          </a:p>
        </p:txBody>
      </p:sp>
    </p:spTree>
    <p:extLst>
      <p:ext uri="{BB962C8B-B14F-4D97-AF65-F5344CB8AC3E}">
        <p14:creationId xmlns:p14="http://schemas.microsoft.com/office/powerpoint/2010/main" val="77095418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7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7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6706</TotalTime>
  <Words>4317</Words>
  <Application>Microsoft Office PowerPoint</Application>
  <PresentationFormat>Widescreen</PresentationFormat>
  <Paragraphs>582</Paragraphs>
  <Slides>72</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ＭＳ Ｐゴシック</vt:lpstr>
      <vt:lpstr>Arial</vt:lpstr>
      <vt:lpstr>Bodoni MT</vt:lpstr>
      <vt:lpstr>Calibri</vt:lpstr>
      <vt:lpstr>Garamond</vt:lpstr>
      <vt:lpstr>Verdana</vt:lpstr>
      <vt:lpstr>Wingdings</vt:lpstr>
      <vt:lpstr>WP TypographicSymbols</vt:lpstr>
      <vt:lpstr>Blank Presentation</vt:lpstr>
      <vt:lpstr> Introduction to Zoning &amp; Subdivision Regulations Fundamentals including  Statutory and Judicial Authority  </vt:lpstr>
      <vt:lpstr>PowerPoint Presentation</vt:lpstr>
      <vt:lpstr>PowerPoint Presentation</vt:lpstr>
      <vt:lpstr>Be Prepared . . . </vt:lpstr>
      <vt:lpstr>Zoning – What Is It?</vt:lpstr>
      <vt:lpstr>A Brief History of Zoning</vt:lpstr>
      <vt:lpstr>A Brief History of Zoning</vt:lpstr>
      <vt:lpstr>Purpose – §211.001</vt:lpstr>
      <vt:lpstr>What Can Cities Regulate – §211.003</vt:lpstr>
      <vt:lpstr>Districts – § 211.005</vt:lpstr>
      <vt:lpstr>Compliance with Comprehensive Plan?</vt:lpstr>
      <vt:lpstr>The Comprehensive Plan – §211.004</vt:lpstr>
      <vt:lpstr>The Comprehensive Plan – §211.004 </vt:lpstr>
      <vt:lpstr>Procedures - §211.006 and 211.007</vt:lpstr>
      <vt:lpstr>Procedures - §211.006 and 211.007 </vt:lpstr>
      <vt:lpstr>Making a Zoning  Decision</vt:lpstr>
      <vt:lpstr>Fourteenth Amendment</vt:lpstr>
      <vt:lpstr>Fourteenth Amendment</vt:lpstr>
      <vt:lpstr>Fourteenth Amendment</vt:lpstr>
      <vt:lpstr>Fifth Amendment</vt:lpstr>
      <vt:lpstr>First Amendment</vt:lpstr>
      <vt:lpstr>Factors to Consider in Making a Land Use Decision</vt:lpstr>
      <vt:lpstr>PowerPoint Presentation</vt:lpstr>
      <vt:lpstr>Reasonable Use of the Property? </vt:lpstr>
      <vt:lpstr>Vested Rights - Ch. 245 of the Texas Local Govt. Code.</vt:lpstr>
      <vt:lpstr>Zoning Ordinance Components  Use regulations Districts Procedures Development Standards   </vt:lpstr>
      <vt:lpstr>Types of Zoning    </vt:lpstr>
      <vt:lpstr>Performance Standards regulations Districts Procedures Development Standards   </vt:lpstr>
      <vt:lpstr>Site Plan Review</vt:lpstr>
      <vt:lpstr>Additional zoning concepts</vt:lpstr>
      <vt:lpstr>PowerPoint Presentation</vt:lpstr>
      <vt:lpstr>PowerPoint Presentation</vt:lpstr>
      <vt:lpstr>Rezoning Process</vt:lpstr>
      <vt:lpstr>Rezoning Process</vt:lpstr>
      <vt:lpstr>Supermajority Vote</vt:lpstr>
      <vt:lpstr>Board of Adjustment</vt:lpstr>
      <vt:lpstr>Board of Adjustment</vt:lpstr>
      <vt:lpstr>Zoning Enforcement</vt:lpstr>
      <vt:lpstr>Limits to a City’s Zoning Authority</vt:lpstr>
      <vt:lpstr>Challenges</vt:lpstr>
      <vt:lpstr>SUBDIVISION REGULATIONS</vt:lpstr>
      <vt:lpstr>Enabling Legislation</vt:lpstr>
      <vt:lpstr> Purpose of Subdivision Regulations</vt:lpstr>
      <vt:lpstr>Relationship to Comprehensive Plan </vt:lpstr>
      <vt:lpstr>Purposes Served</vt:lpstr>
      <vt:lpstr>When is a Plat Required?</vt:lpstr>
      <vt:lpstr>Types of Plats</vt:lpstr>
      <vt:lpstr>Approval Process </vt:lpstr>
      <vt:lpstr>Approval Process - Submittal</vt:lpstr>
      <vt:lpstr>Approval Process - Technical Review</vt:lpstr>
      <vt:lpstr>Approval Process: Review by Authority</vt:lpstr>
      <vt:lpstr>When is a plat considered filed?</vt:lpstr>
      <vt:lpstr>Standards for Approval</vt:lpstr>
      <vt:lpstr>Replatting</vt:lpstr>
      <vt:lpstr>Typical Components of a Subdivision Ordinance</vt:lpstr>
      <vt:lpstr>Subdivision Ordinance Related Technical Documents</vt:lpstr>
      <vt:lpstr>“Vesting” Statute - Plats</vt:lpstr>
      <vt:lpstr>Development Exactions</vt:lpstr>
      <vt:lpstr>PowerPoint Presentation</vt:lpstr>
      <vt:lpstr>PowerPoint Presentation</vt:lpstr>
      <vt:lpstr>Components of a Plat</vt:lpstr>
      <vt:lpstr>Lots</vt:lpstr>
      <vt:lpstr>Streets</vt:lpstr>
      <vt:lpstr>Streets continued</vt:lpstr>
      <vt:lpstr>Street Names </vt:lpstr>
      <vt:lpstr>PowerPoint Presentation</vt:lpstr>
      <vt:lpstr>Contact Letters </vt:lpstr>
      <vt:lpstr>Final Plat</vt:lpstr>
      <vt:lpstr>Final Plat continued</vt:lpstr>
      <vt:lpstr>At Last!</vt:lpstr>
      <vt:lpstr>Other Issues</vt:lpstr>
      <vt:lpstr>Thank you! Questions and Discussion?</vt:lpstr>
    </vt:vector>
  </TitlesOfParts>
  <Company>Ashley Exton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Exton</dc:creator>
  <cp:lastModifiedBy>Craig Farmer</cp:lastModifiedBy>
  <cp:revision>155</cp:revision>
  <cp:lastPrinted>2015-05-21T17:29:29Z</cp:lastPrinted>
  <dcterms:created xsi:type="dcterms:W3CDTF">2007-10-22T00:46:46Z</dcterms:created>
  <dcterms:modified xsi:type="dcterms:W3CDTF">2018-08-14T16:29:02Z</dcterms:modified>
</cp:coreProperties>
</file>