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handoutMasterIdLst>
    <p:handoutMasterId r:id="rId63"/>
  </p:handoutMasterIdLst>
  <p:sldIdLst>
    <p:sldId id="452" r:id="rId2"/>
    <p:sldId id="623" r:id="rId3"/>
    <p:sldId id="276" r:id="rId4"/>
    <p:sldId id="776" r:id="rId5"/>
    <p:sldId id="777" r:id="rId6"/>
    <p:sldId id="778" r:id="rId7"/>
    <p:sldId id="814" r:id="rId8"/>
    <p:sldId id="815" r:id="rId9"/>
    <p:sldId id="453" r:id="rId10"/>
    <p:sldId id="823" r:id="rId11"/>
    <p:sldId id="824" r:id="rId12"/>
    <p:sldId id="825" r:id="rId13"/>
    <p:sldId id="826" r:id="rId14"/>
    <p:sldId id="827" r:id="rId15"/>
    <p:sldId id="828" r:id="rId16"/>
    <p:sldId id="829" r:id="rId17"/>
    <p:sldId id="830" r:id="rId18"/>
    <p:sldId id="831" r:id="rId19"/>
    <p:sldId id="832" r:id="rId20"/>
    <p:sldId id="833" r:id="rId21"/>
    <p:sldId id="834" r:id="rId22"/>
    <p:sldId id="836" r:id="rId23"/>
    <p:sldId id="838" r:id="rId24"/>
    <p:sldId id="878" r:id="rId25"/>
    <p:sldId id="875" r:id="rId26"/>
    <p:sldId id="876" r:id="rId27"/>
    <p:sldId id="877" r:id="rId28"/>
    <p:sldId id="841" r:id="rId29"/>
    <p:sldId id="842" r:id="rId30"/>
    <p:sldId id="846" r:id="rId31"/>
    <p:sldId id="847" r:id="rId32"/>
    <p:sldId id="848" r:id="rId33"/>
    <p:sldId id="849" r:id="rId34"/>
    <p:sldId id="850" r:id="rId35"/>
    <p:sldId id="851" r:id="rId36"/>
    <p:sldId id="852" r:id="rId37"/>
    <p:sldId id="853" r:id="rId38"/>
    <p:sldId id="854" r:id="rId39"/>
    <p:sldId id="856" r:id="rId40"/>
    <p:sldId id="857" r:id="rId41"/>
    <p:sldId id="858" r:id="rId42"/>
    <p:sldId id="879" r:id="rId43"/>
    <p:sldId id="860" r:id="rId44"/>
    <p:sldId id="861" r:id="rId45"/>
    <p:sldId id="862" r:id="rId46"/>
    <p:sldId id="863" r:id="rId47"/>
    <p:sldId id="864" r:id="rId48"/>
    <p:sldId id="865" r:id="rId49"/>
    <p:sldId id="866" r:id="rId50"/>
    <p:sldId id="868" r:id="rId51"/>
    <p:sldId id="869" r:id="rId52"/>
    <p:sldId id="870" r:id="rId53"/>
    <p:sldId id="871" r:id="rId54"/>
    <p:sldId id="872" r:id="rId55"/>
    <p:sldId id="880" r:id="rId56"/>
    <p:sldId id="874" r:id="rId57"/>
    <p:sldId id="773" r:id="rId58"/>
    <p:sldId id="816" r:id="rId59"/>
    <p:sldId id="817" r:id="rId60"/>
    <p:sldId id="818" r:id="rId61"/>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7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7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7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7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76" charset="-128"/>
        <a:cs typeface="+mn-cs"/>
      </a:defRPr>
    </a:lvl5pPr>
    <a:lvl6pPr marL="2286000" algn="l" defTabSz="914400" rtl="0" eaLnBrk="1" latinLnBrk="0" hangingPunct="1">
      <a:defRPr sz="2400" kern="1200">
        <a:solidFill>
          <a:schemeClr val="tx1"/>
        </a:solidFill>
        <a:latin typeface="Arial" charset="0"/>
        <a:ea typeface="ＭＳ Ｐゴシック" pitchFamily="-76" charset="-128"/>
        <a:cs typeface="+mn-cs"/>
      </a:defRPr>
    </a:lvl6pPr>
    <a:lvl7pPr marL="2743200" algn="l" defTabSz="914400" rtl="0" eaLnBrk="1" latinLnBrk="0" hangingPunct="1">
      <a:defRPr sz="2400" kern="1200">
        <a:solidFill>
          <a:schemeClr val="tx1"/>
        </a:solidFill>
        <a:latin typeface="Arial" charset="0"/>
        <a:ea typeface="ＭＳ Ｐゴシック" pitchFamily="-76" charset="-128"/>
        <a:cs typeface="+mn-cs"/>
      </a:defRPr>
    </a:lvl7pPr>
    <a:lvl8pPr marL="3200400" algn="l" defTabSz="914400" rtl="0" eaLnBrk="1" latinLnBrk="0" hangingPunct="1">
      <a:defRPr sz="2400" kern="1200">
        <a:solidFill>
          <a:schemeClr val="tx1"/>
        </a:solidFill>
        <a:latin typeface="Arial" charset="0"/>
        <a:ea typeface="ＭＳ Ｐゴシック" pitchFamily="-76" charset="-128"/>
        <a:cs typeface="+mn-cs"/>
      </a:defRPr>
    </a:lvl8pPr>
    <a:lvl9pPr marL="3657600" algn="l" defTabSz="914400" rtl="0" eaLnBrk="1" latinLnBrk="0" hangingPunct="1">
      <a:defRPr sz="2400" kern="1200">
        <a:solidFill>
          <a:schemeClr val="tx1"/>
        </a:solidFill>
        <a:latin typeface="Arial" charset="0"/>
        <a:ea typeface="ＭＳ Ｐゴシック" pitchFamily="-76" charset="-128"/>
        <a:cs typeface="+mn-cs"/>
      </a:defRPr>
    </a:lvl9pPr>
  </p:defaultTextStyle>
  <p:extLst>
    <p:ext uri="{EFAFB233-063F-42B5-8137-9DF3F51BA10A}">
      <p15:sldGuideLst xmlns:p15="http://schemas.microsoft.com/office/powerpoint/2012/main">
        <p15:guide id="1" orient="horz" pos="1632">
          <p15:clr>
            <a:srgbClr val="A4A3A4"/>
          </p15:clr>
        </p15:guide>
        <p15:guide id="2" orient="horz" pos="1824">
          <p15:clr>
            <a:srgbClr val="A4A3A4"/>
          </p15:clr>
        </p15:guide>
        <p15:guide id="3" orient="horz" pos="1440">
          <p15:clr>
            <a:srgbClr val="A4A3A4"/>
          </p15:clr>
        </p15:guide>
        <p15:guide id="4" orient="horz" pos="2192">
          <p15:clr>
            <a:srgbClr val="A4A3A4"/>
          </p15:clr>
        </p15:guide>
        <p15:guide id="5" orient="horz" pos="432" userDrawn="1">
          <p15:clr>
            <a:srgbClr val="A4A3A4"/>
          </p15:clr>
        </p15:guide>
        <p15:guide id="6" pos="5248">
          <p15:clr>
            <a:srgbClr val="A4A3A4"/>
          </p15:clr>
        </p15:guide>
        <p15:guide id="7" pos="528">
          <p15:clr>
            <a:srgbClr val="A4A3A4"/>
          </p15:clr>
        </p15:guide>
        <p15:guide id="8" pos="44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9A"/>
    <a:srgbClr val="006699"/>
    <a:srgbClr val="8CCBD0"/>
    <a:srgbClr val="039797"/>
    <a:srgbClr val="01B3AF"/>
    <a:srgbClr val="019999"/>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175" autoAdjust="0"/>
  </p:normalViewPr>
  <p:slideViewPr>
    <p:cSldViewPr>
      <p:cViewPr varScale="1">
        <p:scale>
          <a:sx n="42" d="100"/>
          <a:sy n="42" d="100"/>
        </p:scale>
        <p:origin x="1422" y="60"/>
      </p:cViewPr>
      <p:guideLst>
        <p:guide orient="horz" pos="1632"/>
        <p:guide orient="horz" pos="1824"/>
        <p:guide orient="horz" pos="1440"/>
        <p:guide orient="horz" pos="2192"/>
        <p:guide orient="horz" pos="432"/>
        <p:guide pos="5248"/>
        <p:guide pos="528"/>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76" d="100"/>
          <a:sy n="76" d="100"/>
        </p:scale>
        <p:origin x="-1440"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5" y="0"/>
            <a:ext cx="297242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44" tIns="45974" rIns="91944" bIns="45974" numCol="1" anchor="t" anchorCtr="0" compatLnSpc="1">
            <a:prstTxWarp prst="textNoShape">
              <a:avLst/>
            </a:prstTxWarp>
          </a:bodyPr>
          <a:lstStyle>
            <a:lvl1pPr defTabSz="919542">
              <a:defRPr sz="1200"/>
            </a:lvl1pPr>
          </a:lstStyle>
          <a:p>
            <a:endParaRPr lang="en-US"/>
          </a:p>
        </p:txBody>
      </p:sp>
      <p:sp>
        <p:nvSpPr>
          <p:cNvPr id="56323" name="Rectangle 3"/>
          <p:cNvSpPr>
            <a:spLocks noGrp="1" noChangeArrowheads="1"/>
          </p:cNvSpPr>
          <p:nvPr>
            <p:ph type="dt" sz="quarter" idx="1"/>
          </p:nvPr>
        </p:nvSpPr>
        <p:spPr bwMode="auto">
          <a:xfrm>
            <a:off x="3884031" y="0"/>
            <a:ext cx="297242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44" tIns="45974" rIns="91944" bIns="45974" numCol="1" anchor="t" anchorCtr="0" compatLnSpc="1">
            <a:prstTxWarp prst="textNoShape">
              <a:avLst/>
            </a:prstTxWarp>
          </a:bodyPr>
          <a:lstStyle>
            <a:lvl1pPr algn="r" defTabSz="919542">
              <a:defRPr sz="1200"/>
            </a:lvl1pPr>
          </a:lstStyle>
          <a:p>
            <a:endParaRPr lang="en-US"/>
          </a:p>
        </p:txBody>
      </p:sp>
      <p:sp>
        <p:nvSpPr>
          <p:cNvPr id="56324" name="Rectangle 4"/>
          <p:cNvSpPr>
            <a:spLocks noGrp="1" noChangeArrowheads="1"/>
          </p:cNvSpPr>
          <p:nvPr>
            <p:ph type="ftr" sz="quarter" idx="2"/>
          </p:nvPr>
        </p:nvSpPr>
        <p:spPr bwMode="auto">
          <a:xfrm>
            <a:off x="5" y="8829676"/>
            <a:ext cx="297242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44" tIns="45974" rIns="91944" bIns="45974" numCol="1" anchor="b" anchorCtr="0" compatLnSpc="1">
            <a:prstTxWarp prst="textNoShape">
              <a:avLst/>
            </a:prstTxWarp>
          </a:bodyPr>
          <a:lstStyle>
            <a:lvl1pPr defTabSz="919542">
              <a:defRPr sz="1200"/>
            </a:lvl1pPr>
          </a:lstStyle>
          <a:p>
            <a:endParaRPr lang="en-US"/>
          </a:p>
        </p:txBody>
      </p:sp>
      <p:sp>
        <p:nvSpPr>
          <p:cNvPr id="56325" name="Rectangle 5"/>
          <p:cNvSpPr>
            <a:spLocks noGrp="1" noChangeArrowheads="1"/>
          </p:cNvSpPr>
          <p:nvPr>
            <p:ph type="sldNum" sz="quarter" idx="3"/>
          </p:nvPr>
        </p:nvSpPr>
        <p:spPr bwMode="auto">
          <a:xfrm>
            <a:off x="3884031" y="8829676"/>
            <a:ext cx="297242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44" tIns="45974" rIns="91944" bIns="45974" numCol="1" anchor="b" anchorCtr="0" compatLnSpc="1">
            <a:prstTxWarp prst="textNoShape">
              <a:avLst/>
            </a:prstTxWarp>
          </a:bodyPr>
          <a:lstStyle>
            <a:lvl1pPr algn="r" defTabSz="919542">
              <a:defRPr sz="1200"/>
            </a:lvl1pPr>
          </a:lstStyle>
          <a:p>
            <a:fld id="{70876F81-8A8A-4987-AD08-B64AFD1E55BE}" type="slidenum">
              <a:rPr lang="en-US"/>
              <a:pPr/>
              <a:t>‹#›</a:t>
            </a:fld>
            <a:endParaRPr lang="en-US"/>
          </a:p>
        </p:txBody>
      </p:sp>
    </p:spTree>
    <p:extLst>
      <p:ext uri="{BB962C8B-B14F-4D97-AF65-F5344CB8AC3E}">
        <p14:creationId xmlns:p14="http://schemas.microsoft.com/office/powerpoint/2010/main" val="13127704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5" y="0"/>
            <a:ext cx="2972420"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944" tIns="45974" rIns="91944" bIns="45974" numCol="1" anchor="t" anchorCtr="0" compatLnSpc="1">
            <a:prstTxWarp prst="textNoShape">
              <a:avLst/>
            </a:prstTxWarp>
          </a:bodyPr>
          <a:lstStyle>
            <a:lvl1pPr defTabSz="919542">
              <a:defRPr sz="1200" baseline="-25000"/>
            </a:lvl1pPr>
          </a:lstStyle>
          <a:p>
            <a:endParaRPr lang="en-US"/>
          </a:p>
        </p:txBody>
      </p:sp>
      <p:sp>
        <p:nvSpPr>
          <p:cNvPr id="6147" name="Rectangle 3"/>
          <p:cNvSpPr>
            <a:spLocks noGrp="1" noChangeArrowheads="1"/>
          </p:cNvSpPr>
          <p:nvPr>
            <p:ph type="dt" idx="1"/>
          </p:nvPr>
        </p:nvSpPr>
        <p:spPr bwMode="auto">
          <a:xfrm>
            <a:off x="3885582" y="0"/>
            <a:ext cx="2972420" cy="46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944" tIns="45974" rIns="91944" bIns="45974" numCol="1" anchor="t" anchorCtr="0" compatLnSpc="1">
            <a:prstTxWarp prst="textNoShape">
              <a:avLst/>
            </a:prstTxWarp>
          </a:bodyPr>
          <a:lstStyle>
            <a:lvl1pPr algn="r" defTabSz="919542">
              <a:defRPr sz="1200" baseline="-25000"/>
            </a:lvl1pPr>
          </a:lstStyle>
          <a:p>
            <a:endParaRPr lang="en-US"/>
          </a:p>
        </p:txBody>
      </p:sp>
      <p:sp>
        <p:nvSpPr>
          <p:cNvPr id="6148" name="Rectangle 4"/>
          <p:cNvSpPr>
            <a:spLocks noGrp="1" noRot="1" noChangeAspect="1" noChangeArrowheads="1" noTextEdit="1"/>
          </p:cNvSpPr>
          <p:nvPr>
            <p:ph type="sldImg" idx="2"/>
          </p:nvPr>
        </p:nvSpPr>
        <p:spPr bwMode="auto">
          <a:xfrm>
            <a:off x="1104900" y="695325"/>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914713" y="4416429"/>
            <a:ext cx="5028580" cy="4183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944" tIns="45974" rIns="91944" bIns="4597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5" y="8831267"/>
            <a:ext cx="2972420" cy="46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944" tIns="45974" rIns="91944" bIns="45974" numCol="1" anchor="b" anchorCtr="0" compatLnSpc="1">
            <a:prstTxWarp prst="textNoShape">
              <a:avLst/>
            </a:prstTxWarp>
          </a:bodyPr>
          <a:lstStyle>
            <a:lvl1pPr defTabSz="919542">
              <a:defRPr sz="1200" baseline="-25000"/>
            </a:lvl1pPr>
          </a:lstStyle>
          <a:p>
            <a:endParaRPr lang="en-US"/>
          </a:p>
        </p:txBody>
      </p:sp>
      <p:sp>
        <p:nvSpPr>
          <p:cNvPr id="6151" name="Rectangle 7"/>
          <p:cNvSpPr>
            <a:spLocks noGrp="1" noChangeArrowheads="1"/>
          </p:cNvSpPr>
          <p:nvPr>
            <p:ph type="sldNum" sz="quarter" idx="5"/>
          </p:nvPr>
        </p:nvSpPr>
        <p:spPr bwMode="auto">
          <a:xfrm>
            <a:off x="3885582" y="8831267"/>
            <a:ext cx="2972420" cy="46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944" tIns="45974" rIns="91944" bIns="45974" numCol="1" anchor="b" anchorCtr="0" compatLnSpc="1">
            <a:prstTxWarp prst="textNoShape">
              <a:avLst/>
            </a:prstTxWarp>
          </a:bodyPr>
          <a:lstStyle>
            <a:lvl1pPr algn="r" defTabSz="919542">
              <a:defRPr sz="1200" baseline="-25000"/>
            </a:lvl1pPr>
          </a:lstStyle>
          <a:p>
            <a:fld id="{CE94A037-5A8D-434A-A3C4-F468992CA521}" type="slidenum">
              <a:rPr lang="en-US"/>
              <a:pPr/>
              <a:t>‹#›</a:t>
            </a:fld>
            <a:endParaRPr lang="en-US"/>
          </a:p>
        </p:txBody>
      </p:sp>
    </p:spTree>
    <p:extLst>
      <p:ext uri="{BB962C8B-B14F-4D97-AF65-F5344CB8AC3E}">
        <p14:creationId xmlns:p14="http://schemas.microsoft.com/office/powerpoint/2010/main" val="30177104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7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7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7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7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7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FBB93-B3C3-4788-A734-BB033A140CF4}" type="slidenum">
              <a:rPr lang="en-US"/>
              <a:pPr/>
              <a:t>1</a:t>
            </a:fld>
            <a:endParaRPr 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13</a:t>
            </a:fld>
            <a:endParaRPr lang="en-US"/>
          </a:p>
        </p:txBody>
      </p:sp>
    </p:spTree>
    <p:extLst>
      <p:ext uri="{BB962C8B-B14F-4D97-AF65-F5344CB8AC3E}">
        <p14:creationId xmlns:p14="http://schemas.microsoft.com/office/powerpoint/2010/main" val="164763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14</a:t>
            </a:fld>
            <a:endParaRPr lang="en-US"/>
          </a:p>
        </p:txBody>
      </p:sp>
    </p:spTree>
    <p:extLst>
      <p:ext uri="{BB962C8B-B14F-4D97-AF65-F5344CB8AC3E}">
        <p14:creationId xmlns:p14="http://schemas.microsoft.com/office/powerpoint/2010/main" val="3157085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15</a:t>
            </a:fld>
            <a:endParaRPr lang="en-US"/>
          </a:p>
        </p:txBody>
      </p:sp>
    </p:spTree>
    <p:extLst>
      <p:ext uri="{BB962C8B-B14F-4D97-AF65-F5344CB8AC3E}">
        <p14:creationId xmlns:p14="http://schemas.microsoft.com/office/powerpoint/2010/main" val="223872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16</a:t>
            </a:fld>
            <a:endParaRPr lang="en-US"/>
          </a:p>
        </p:txBody>
      </p:sp>
    </p:spTree>
    <p:extLst>
      <p:ext uri="{BB962C8B-B14F-4D97-AF65-F5344CB8AC3E}">
        <p14:creationId xmlns:p14="http://schemas.microsoft.com/office/powerpoint/2010/main" val="68780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17</a:t>
            </a:fld>
            <a:endParaRPr lang="en-US"/>
          </a:p>
        </p:txBody>
      </p:sp>
    </p:spTree>
    <p:extLst>
      <p:ext uri="{BB962C8B-B14F-4D97-AF65-F5344CB8AC3E}">
        <p14:creationId xmlns:p14="http://schemas.microsoft.com/office/powerpoint/2010/main" val="195300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18</a:t>
            </a:fld>
            <a:endParaRPr lang="en-US"/>
          </a:p>
        </p:txBody>
      </p:sp>
    </p:spTree>
    <p:extLst>
      <p:ext uri="{BB962C8B-B14F-4D97-AF65-F5344CB8AC3E}">
        <p14:creationId xmlns:p14="http://schemas.microsoft.com/office/powerpoint/2010/main" val="3864582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19</a:t>
            </a:fld>
            <a:endParaRPr lang="en-US"/>
          </a:p>
        </p:txBody>
      </p:sp>
    </p:spTree>
    <p:extLst>
      <p:ext uri="{BB962C8B-B14F-4D97-AF65-F5344CB8AC3E}">
        <p14:creationId xmlns:p14="http://schemas.microsoft.com/office/powerpoint/2010/main" val="288183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20</a:t>
            </a:fld>
            <a:endParaRPr lang="en-US"/>
          </a:p>
        </p:txBody>
      </p:sp>
    </p:spTree>
    <p:extLst>
      <p:ext uri="{BB962C8B-B14F-4D97-AF65-F5344CB8AC3E}">
        <p14:creationId xmlns:p14="http://schemas.microsoft.com/office/powerpoint/2010/main" val="2386407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21</a:t>
            </a:fld>
            <a:endParaRPr lang="en-US"/>
          </a:p>
        </p:txBody>
      </p:sp>
    </p:spTree>
    <p:extLst>
      <p:ext uri="{BB962C8B-B14F-4D97-AF65-F5344CB8AC3E}">
        <p14:creationId xmlns:p14="http://schemas.microsoft.com/office/powerpoint/2010/main" val="1404537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22</a:t>
            </a:fld>
            <a:endParaRPr lang="en-US"/>
          </a:p>
        </p:txBody>
      </p:sp>
    </p:spTree>
    <p:extLst>
      <p:ext uri="{BB962C8B-B14F-4D97-AF65-F5344CB8AC3E}">
        <p14:creationId xmlns:p14="http://schemas.microsoft.com/office/powerpoint/2010/main" val="30772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a:t>
            </a:fld>
            <a:endParaRPr lang="en-US"/>
          </a:p>
        </p:txBody>
      </p:sp>
    </p:spTree>
    <p:extLst>
      <p:ext uri="{BB962C8B-B14F-4D97-AF65-F5344CB8AC3E}">
        <p14:creationId xmlns:p14="http://schemas.microsoft.com/office/powerpoint/2010/main" val="3467766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23</a:t>
            </a:fld>
            <a:endParaRPr lang="en-US"/>
          </a:p>
        </p:txBody>
      </p:sp>
    </p:spTree>
    <p:extLst>
      <p:ext uri="{BB962C8B-B14F-4D97-AF65-F5344CB8AC3E}">
        <p14:creationId xmlns:p14="http://schemas.microsoft.com/office/powerpoint/2010/main" val="1385048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94A037-5A8D-434A-A3C4-F468992CA521}" type="slidenum">
              <a:rPr lang="en-US" smtClean="0"/>
              <a:pPr/>
              <a:t>24</a:t>
            </a:fld>
            <a:endParaRPr lang="en-US"/>
          </a:p>
        </p:txBody>
      </p:sp>
    </p:spTree>
    <p:extLst>
      <p:ext uri="{BB962C8B-B14F-4D97-AF65-F5344CB8AC3E}">
        <p14:creationId xmlns:p14="http://schemas.microsoft.com/office/powerpoint/2010/main" val="1331116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28</a:t>
            </a:fld>
            <a:endParaRPr lang="en-US"/>
          </a:p>
        </p:txBody>
      </p:sp>
    </p:spTree>
    <p:extLst>
      <p:ext uri="{BB962C8B-B14F-4D97-AF65-F5344CB8AC3E}">
        <p14:creationId xmlns:p14="http://schemas.microsoft.com/office/powerpoint/2010/main" val="3900352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29</a:t>
            </a:fld>
            <a:endParaRPr lang="en-US"/>
          </a:p>
        </p:txBody>
      </p:sp>
    </p:spTree>
    <p:extLst>
      <p:ext uri="{BB962C8B-B14F-4D97-AF65-F5344CB8AC3E}">
        <p14:creationId xmlns:p14="http://schemas.microsoft.com/office/powerpoint/2010/main" val="1177384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30</a:t>
            </a:fld>
            <a:endParaRPr lang="en-US"/>
          </a:p>
        </p:txBody>
      </p:sp>
    </p:spTree>
    <p:extLst>
      <p:ext uri="{BB962C8B-B14F-4D97-AF65-F5344CB8AC3E}">
        <p14:creationId xmlns:p14="http://schemas.microsoft.com/office/powerpoint/2010/main" val="4001242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31</a:t>
            </a:fld>
            <a:endParaRPr lang="en-US"/>
          </a:p>
        </p:txBody>
      </p:sp>
    </p:spTree>
    <p:extLst>
      <p:ext uri="{BB962C8B-B14F-4D97-AF65-F5344CB8AC3E}">
        <p14:creationId xmlns:p14="http://schemas.microsoft.com/office/powerpoint/2010/main" val="677589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32</a:t>
            </a:fld>
            <a:endParaRPr lang="en-US"/>
          </a:p>
        </p:txBody>
      </p:sp>
    </p:spTree>
    <p:extLst>
      <p:ext uri="{BB962C8B-B14F-4D97-AF65-F5344CB8AC3E}">
        <p14:creationId xmlns:p14="http://schemas.microsoft.com/office/powerpoint/2010/main" val="14006657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33</a:t>
            </a:fld>
            <a:endParaRPr lang="en-US"/>
          </a:p>
        </p:txBody>
      </p:sp>
    </p:spTree>
    <p:extLst>
      <p:ext uri="{BB962C8B-B14F-4D97-AF65-F5344CB8AC3E}">
        <p14:creationId xmlns:p14="http://schemas.microsoft.com/office/powerpoint/2010/main" val="266779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34</a:t>
            </a:fld>
            <a:endParaRPr lang="en-US"/>
          </a:p>
        </p:txBody>
      </p:sp>
    </p:spTree>
    <p:extLst>
      <p:ext uri="{BB962C8B-B14F-4D97-AF65-F5344CB8AC3E}">
        <p14:creationId xmlns:p14="http://schemas.microsoft.com/office/powerpoint/2010/main" val="2826304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35</a:t>
            </a:fld>
            <a:endParaRPr lang="en-US"/>
          </a:p>
        </p:txBody>
      </p:sp>
    </p:spTree>
    <p:extLst>
      <p:ext uri="{BB962C8B-B14F-4D97-AF65-F5344CB8AC3E}">
        <p14:creationId xmlns:p14="http://schemas.microsoft.com/office/powerpoint/2010/main" val="223654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a:t>
            </a:fld>
            <a:endParaRPr lang="en-US"/>
          </a:p>
        </p:txBody>
      </p:sp>
    </p:spTree>
    <p:extLst>
      <p:ext uri="{BB962C8B-B14F-4D97-AF65-F5344CB8AC3E}">
        <p14:creationId xmlns:p14="http://schemas.microsoft.com/office/powerpoint/2010/main" val="1382589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36</a:t>
            </a:fld>
            <a:endParaRPr lang="en-US"/>
          </a:p>
        </p:txBody>
      </p:sp>
    </p:spTree>
    <p:extLst>
      <p:ext uri="{BB962C8B-B14F-4D97-AF65-F5344CB8AC3E}">
        <p14:creationId xmlns:p14="http://schemas.microsoft.com/office/powerpoint/2010/main" val="3580824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37</a:t>
            </a:fld>
            <a:endParaRPr lang="en-US"/>
          </a:p>
        </p:txBody>
      </p:sp>
    </p:spTree>
    <p:extLst>
      <p:ext uri="{BB962C8B-B14F-4D97-AF65-F5344CB8AC3E}">
        <p14:creationId xmlns:p14="http://schemas.microsoft.com/office/powerpoint/2010/main" val="2398449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38</a:t>
            </a:fld>
            <a:endParaRPr lang="en-US"/>
          </a:p>
        </p:txBody>
      </p:sp>
    </p:spTree>
    <p:extLst>
      <p:ext uri="{BB962C8B-B14F-4D97-AF65-F5344CB8AC3E}">
        <p14:creationId xmlns:p14="http://schemas.microsoft.com/office/powerpoint/2010/main" val="370093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39</a:t>
            </a:fld>
            <a:endParaRPr lang="en-US"/>
          </a:p>
        </p:txBody>
      </p:sp>
    </p:spTree>
    <p:extLst>
      <p:ext uri="{BB962C8B-B14F-4D97-AF65-F5344CB8AC3E}">
        <p14:creationId xmlns:p14="http://schemas.microsoft.com/office/powerpoint/2010/main" val="3749235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40</a:t>
            </a:fld>
            <a:endParaRPr lang="en-US"/>
          </a:p>
        </p:txBody>
      </p:sp>
    </p:spTree>
    <p:extLst>
      <p:ext uri="{BB962C8B-B14F-4D97-AF65-F5344CB8AC3E}">
        <p14:creationId xmlns:p14="http://schemas.microsoft.com/office/powerpoint/2010/main" val="32648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41</a:t>
            </a:fld>
            <a:endParaRPr lang="en-US"/>
          </a:p>
        </p:txBody>
      </p:sp>
    </p:spTree>
    <p:extLst>
      <p:ext uri="{BB962C8B-B14F-4D97-AF65-F5344CB8AC3E}">
        <p14:creationId xmlns:p14="http://schemas.microsoft.com/office/powerpoint/2010/main" val="862165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43</a:t>
            </a:fld>
            <a:endParaRPr lang="en-US"/>
          </a:p>
        </p:txBody>
      </p:sp>
    </p:spTree>
    <p:extLst>
      <p:ext uri="{BB962C8B-B14F-4D97-AF65-F5344CB8AC3E}">
        <p14:creationId xmlns:p14="http://schemas.microsoft.com/office/powerpoint/2010/main" val="2239455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44</a:t>
            </a:fld>
            <a:endParaRPr lang="en-US"/>
          </a:p>
        </p:txBody>
      </p:sp>
    </p:spTree>
    <p:extLst>
      <p:ext uri="{BB962C8B-B14F-4D97-AF65-F5344CB8AC3E}">
        <p14:creationId xmlns:p14="http://schemas.microsoft.com/office/powerpoint/2010/main" val="2023679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45</a:t>
            </a:fld>
            <a:endParaRPr lang="en-US"/>
          </a:p>
        </p:txBody>
      </p:sp>
    </p:spTree>
    <p:extLst>
      <p:ext uri="{BB962C8B-B14F-4D97-AF65-F5344CB8AC3E}">
        <p14:creationId xmlns:p14="http://schemas.microsoft.com/office/powerpoint/2010/main" val="4182500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46</a:t>
            </a:fld>
            <a:endParaRPr lang="en-US"/>
          </a:p>
        </p:txBody>
      </p:sp>
    </p:spTree>
    <p:extLst>
      <p:ext uri="{BB962C8B-B14F-4D97-AF65-F5344CB8AC3E}">
        <p14:creationId xmlns:p14="http://schemas.microsoft.com/office/powerpoint/2010/main" val="1243161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6</a:t>
            </a:fld>
            <a:endParaRPr lang="en-US"/>
          </a:p>
        </p:txBody>
      </p:sp>
    </p:spTree>
    <p:extLst>
      <p:ext uri="{BB962C8B-B14F-4D97-AF65-F5344CB8AC3E}">
        <p14:creationId xmlns:p14="http://schemas.microsoft.com/office/powerpoint/2010/main" val="22321048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47</a:t>
            </a:fld>
            <a:endParaRPr lang="en-US"/>
          </a:p>
        </p:txBody>
      </p:sp>
    </p:spTree>
    <p:extLst>
      <p:ext uri="{BB962C8B-B14F-4D97-AF65-F5344CB8AC3E}">
        <p14:creationId xmlns:p14="http://schemas.microsoft.com/office/powerpoint/2010/main" val="4069573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48</a:t>
            </a:fld>
            <a:endParaRPr lang="en-US"/>
          </a:p>
        </p:txBody>
      </p:sp>
    </p:spTree>
    <p:extLst>
      <p:ext uri="{BB962C8B-B14F-4D97-AF65-F5344CB8AC3E}">
        <p14:creationId xmlns:p14="http://schemas.microsoft.com/office/powerpoint/2010/main" val="1564527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49</a:t>
            </a:fld>
            <a:endParaRPr lang="en-US"/>
          </a:p>
        </p:txBody>
      </p:sp>
    </p:spTree>
    <p:extLst>
      <p:ext uri="{BB962C8B-B14F-4D97-AF65-F5344CB8AC3E}">
        <p14:creationId xmlns:p14="http://schemas.microsoft.com/office/powerpoint/2010/main" val="1609489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50</a:t>
            </a:fld>
            <a:endParaRPr lang="en-US"/>
          </a:p>
        </p:txBody>
      </p:sp>
    </p:spTree>
    <p:extLst>
      <p:ext uri="{BB962C8B-B14F-4D97-AF65-F5344CB8AC3E}">
        <p14:creationId xmlns:p14="http://schemas.microsoft.com/office/powerpoint/2010/main" val="1700903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51</a:t>
            </a:fld>
            <a:endParaRPr lang="en-US"/>
          </a:p>
        </p:txBody>
      </p:sp>
    </p:spTree>
    <p:extLst>
      <p:ext uri="{BB962C8B-B14F-4D97-AF65-F5344CB8AC3E}">
        <p14:creationId xmlns:p14="http://schemas.microsoft.com/office/powerpoint/2010/main" val="2470850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52</a:t>
            </a:fld>
            <a:endParaRPr lang="en-US"/>
          </a:p>
        </p:txBody>
      </p:sp>
    </p:spTree>
    <p:extLst>
      <p:ext uri="{BB962C8B-B14F-4D97-AF65-F5344CB8AC3E}">
        <p14:creationId xmlns:p14="http://schemas.microsoft.com/office/powerpoint/2010/main" val="3641327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53</a:t>
            </a:fld>
            <a:endParaRPr lang="en-US"/>
          </a:p>
        </p:txBody>
      </p:sp>
    </p:spTree>
    <p:extLst>
      <p:ext uri="{BB962C8B-B14F-4D97-AF65-F5344CB8AC3E}">
        <p14:creationId xmlns:p14="http://schemas.microsoft.com/office/powerpoint/2010/main" val="3753636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54</a:t>
            </a:fld>
            <a:endParaRPr lang="en-US"/>
          </a:p>
        </p:txBody>
      </p:sp>
    </p:spTree>
    <p:extLst>
      <p:ext uri="{BB962C8B-B14F-4D97-AF65-F5344CB8AC3E}">
        <p14:creationId xmlns:p14="http://schemas.microsoft.com/office/powerpoint/2010/main" val="3352278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55</a:t>
            </a:fld>
            <a:endParaRPr lang="en-US"/>
          </a:p>
        </p:txBody>
      </p:sp>
    </p:spTree>
    <p:extLst>
      <p:ext uri="{BB962C8B-B14F-4D97-AF65-F5344CB8AC3E}">
        <p14:creationId xmlns:p14="http://schemas.microsoft.com/office/powerpoint/2010/main" val="14231063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56</a:t>
            </a:fld>
            <a:endParaRPr lang="en-US"/>
          </a:p>
        </p:txBody>
      </p:sp>
    </p:spTree>
    <p:extLst>
      <p:ext uri="{BB962C8B-B14F-4D97-AF65-F5344CB8AC3E}">
        <p14:creationId xmlns:p14="http://schemas.microsoft.com/office/powerpoint/2010/main" val="1196931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7</a:t>
            </a:fld>
            <a:endParaRPr lang="en-US"/>
          </a:p>
        </p:txBody>
      </p:sp>
    </p:spTree>
    <p:extLst>
      <p:ext uri="{BB962C8B-B14F-4D97-AF65-F5344CB8AC3E}">
        <p14:creationId xmlns:p14="http://schemas.microsoft.com/office/powerpoint/2010/main" val="3306351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58</a:t>
            </a:fld>
            <a:endParaRPr lang="en-US"/>
          </a:p>
        </p:txBody>
      </p:sp>
    </p:spTree>
    <p:extLst>
      <p:ext uri="{BB962C8B-B14F-4D97-AF65-F5344CB8AC3E}">
        <p14:creationId xmlns:p14="http://schemas.microsoft.com/office/powerpoint/2010/main" val="40494846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59</a:t>
            </a:fld>
            <a:endParaRPr lang="en-US"/>
          </a:p>
        </p:txBody>
      </p:sp>
    </p:spTree>
    <p:extLst>
      <p:ext uri="{BB962C8B-B14F-4D97-AF65-F5344CB8AC3E}">
        <p14:creationId xmlns:p14="http://schemas.microsoft.com/office/powerpoint/2010/main" val="3119833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60</a:t>
            </a:fld>
            <a:endParaRPr lang="en-US"/>
          </a:p>
        </p:txBody>
      </p:sp>
    </p:spTree>
    <p:extLst>
      <p:ext uri="{BB962C8B-B14F-4D97-AF65-F5344CB8AC3E}">
        <p14:creationId xmlns:p14="http://schemas.microsoft.com/office/powerpoint/2010/main" val="3946604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8</a:t>
            </a:fld>
            <a:endParaRPr lang="en-US"/>
          </a:p>
        </p:txBody>
      </p:sp>
    </p:spTree>
    <p:extLst>
      <p:ext uri="{BB962C8B-B14F-4D97-AF65-F5344CB8AC3E}">
        <p14:creationId xmlns:p14="http://schemas.microsoft.com/office/powerpoint/2010/main" val="1011239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10</a:t>
            </a:fld>
            <a:endParaRPr lang="en-US"/>
          </a:p>
        </p:txBody>
      </p:sp>
    </p:spTree>
    <p:extLst>
      <p:ext uri="{BB962C8B-B14F-4D97-AF65-F5344CB8AC3E}">
        <p14:creationId xmlns:p14="http://schemas.microsoft.com/office/powerpoint/2010/main" val="270509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11</a:t>
            </a:fld>
            <a:endParaRPr lang="en-US"/>
          </a:p>
        </p:txBody>
      </p:sp>
    </p:spTree>
    <p:extLst>
      <p:ext uri="{BB962C8B-B14F-4D97-AF65-F5344CB8AC3E}">
        <p14:creationId xmlns:p14="http://schemas.microsoft.com/office/powerpoint/2010/main" val="2852523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94A037-5A8D-434A-A3C4-F468992CA521}" type="slidenum">
              <a:rPr lang="en-US" smtClean="0"/>
              <a:pPr/>
              <a:t>12</a:t>
            </a:fld>
            <a:endParaRPr lang="en-US"/>
          </a:p>
        </p:txBody>
      </p:sp>
    </p:spTree>
    <p:extLst>
      <p:ext uri="{BB962C8B-B14F-4D97-AF65-F5344CB8AC3E}">
        <p14:creationId xmlns:p14="http://schemas.microsoft.com/office/powerpoint/2010/main" val="2630317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37" name="Rectangle 25"/>
          <p:cNvSpPr>
            <a:spLocks noChangeArrowheads="1"/>
          </p:cNvSpPr>
          <p:nvPr userDrawn="1"/>
        </p:nvSpPr>
        <p:spPr bwMode="auto">
          <a:xfrm>
            <a:off x="6959600" y="0"/>
            <a:ext cx="2209800" cy="838200"/>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latin typeface="Bodoni MT" pitchFamily="18" charset="0"/>
            </a:endParaRPr>
          </a:p>
        </p:txBody>
      </p:sp>
      <p:sp>
        <p:nvSpPr>
          <p:cNvPr id="13314" name="Rectangle 2"/>
          <p:cNvSpPr>
            <a:spLocks noGrp="1" noChangeArrowheads="1"/>
          </p:cNvSpPr>
          <p:nvPr>
            <p:ph type="ctrTitle"/>
          </p:nvPr>
        </p:nvSpPr>
        <p:spPr>
          <a:xfrm>
            <a:off x="723900" y="2095500"/>
            <a:ext cx="7620000" cy="1143000"/>
          </a:xfrm>
        </p:spPr>
        <p:txBody>
          <a:bodyPr/>
          <a:lstStyle>
            <a:lvl1pPr>
              <a:defRPr sz="4400"/>
            </a:lvl1pPr>
          </a:lstStyle>
          <a:p>
            <a:pPr lvl="0"/>
            <a:r>
              <a:rPr lang="en-US" noProof="0"/>
              <a:t>Click to edit Master title style</a:t>
            </a:r>
          </a:p>
        </p:txBody>
      </p:sp>
      <p:sp>
        <p:nvSpPr>
          <p:cNvPr id="13315" name="Rectangle 3"/>
          <p:cNvSpPr>
            <a:spLocks noGrp="1" noChangeArrowheads="1"/>
          </p:cNvSpPr>
          <p:nvPr>
            <p:ph type="subTitle" idx="1"/>
          </p:nvPr>
        </p:nvSpPr>
        <p:spPr>
          <a:xfrm>
            <a:off x="723900" y="3352800"/>
            <a:ext cx="6400800" cy="1752600"/>
          </a:xfrm>
        </p:spPr>
        <p:txBody>
          <a:bodyPr/>
          <a:lstStyle>
            <a:lvl1pPr marL="0" indent="0">
              <a:defRPr/>
            </a:lvl1pPr>
          </a:lstStyle>
          <a:p>
            <a:pPr lvl="0"/>
            <a:r>
              <a:rPr lang="en-US" noProof="0"/>
              <a:t>Click to edit Master subtitle style</a:t>
            </a:r>
          </a:p>
        </p:txBody>
      </p:sp>
      <p:sp>
        <p:nvSpPr>
          <p:cNvPr id="13316" name="Rectangle 4"/>
          <p:cNvSpPr>
            <a:spLocks noGrp="1" noChangeArrowheads="1"/>
          </p:cNvSpPr>
          <p:nvPr>
            <p:ph type="dt" sz="half" idx="2"/>
          </p:nvPr>
        </p:nvSpPr>
        <p:spPr/>
        <p:txBody>
          <a:bodyPr/>
          <a:lstStyle>
            <a:lvl1pPr>
              <a:defRPr/>
            </a:lvl1pPr>
          </a:lstStyle>
          <a:p>
            <a:endParaRPr lang="en-US"/>
          </a:p>
        </p:txBody>
      </p:sp>
      <p:sp>
        <p:nvSpPr>
          <p:cNvPr id="13317" name="Rectangle 5"/>
          <p:cNvSpPr>
            <a:spLocks noGrp="1" noChangeArrowheads="1"/>
          </p:cNvSpPr>
          <p:nvPr>
            <p:ph type="ftr" sz="quarter" idx="3"/>
          </p:nvPr>
        </p:nvSpPr>
        <p:spPr/>
        <p:txBody>
          <a:bodyPr/>
          <a:lstStyle>
            <a:lvl1pPr>
              <a:defRPr/>
            </a:lvl1pPr>
          </a:lstStyle>
          <a:p>
            <a:endParaRPr lang="en-US"/>
          </a:p>
        </p:txBody>
      </p:sp>
      <p:sp>
        <p:nvSpPr>
          <p:cNvPr id="13318" name="Rectangle 6"/>
          <p:cNvSpPr>
            <a:spLocks noGrp="1" noChangeArrowheads="1"/>
          </p:cNvSpPr>
          <p:nvPr>
            <p:ph type="sldNum" sz="quarter" idx="4"/>
          </p:nvPr>
        </p:nvSpPr>
        <p:spPr/>
        <p:txBody>
          <a:bodyPr/>
          <a:lstStyle>
            <a:lvl1pPr>
              <a:defRPr/>
            </a:lvl1pPr>
          </a:lstStyle>
          <a:p>
            <a:fld id="{276C4C89-DA51-43F2-8585-A95B98C77223}" type="slidenum">
              <a:rPr lang="en-US"/>
              <a:pPr/>
              <a:t>‹#›</a:t>
            </a:fld>
            <a:endParaRPr lang="en-US"/>
          </a:p>
        </p:txBody>
      </p:sp>
      <p:sp>
        <p:nvSpPr>
          <p:cNvPr id="13323" name="Rectangle 11"/>
          <p:cNvSpPr>
            <a:spLocks noChangeArrowheads="1"/>
          </p:cNvSpPr>
          <p:nvPr userDrawn="1"/>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13324" name="Picture 12" descr="TX_logo_63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0738" y="0"/>
            <a:ext cx="420687" cy="420688"/>
          </a:xfrm>
          <a:prstGeom prst="rect">
            <a:avLst/>
          </a:prstGeom>
          <a:noFill/>
          <a:extLst>
            <a:ext uri="{909E8E84-426E-40DD-AFC4-6F175D3DCCD1}">
              <a14:hiddenFill xmlns:a14="http://schemas.microsoft.com/office/drawing/2010/main">
                <a:solidFill>
                  <a:srgbClr val="FFFFFF"/>
                </a:solidFill>
              </a14:hiddenFill>
            </a:ext>
          </a:extLst>
        </p:spPr>
      </p:pic>
      <p:sp>
        <p:nvSpPr>
          <p:cNvPr id="13326" name="Rectangle 14"/>
          <p:cNvSpPr>
            <a:spLocks noChangeAspect="1" noChangeArrowheads="1"/>
          </p:cNvSpPr>
          <p:nvPr userDrawn="1"/>
        </p:nvSpPr>
        <p:spPr bwMode="auto">
          <a:xfrm>
            <a:off x="0" y="0"/>
            <a:ext cx="411163"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7" name="Rectangle 15"/>
          <p:cNvSpPr>
            <a:spLocks noChangeAspect="1" noChangeArrowheads="1"/>
          </p:cNvSpPr>
          <p:nvPr userDrawn="1"/>
        </p:nvSpPr>
        <p:spPr bwMode="auto">
          <a:xfrm>
            <a:off x="412750" y="417513"/>
            <a:ext cx="411163"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8" name="Rectangle 16"/>
          <p:cNvSpPr>
            <a:spLocks noChangeAspect="1" noChangeArrowheads="1"/>
          </p:cNvSpPr>
          <p:nvPr userDrawn="1"/>
        </p:nvSpPr>
        <p:spPr bwMode="auto">
          <a:xfrm>
            <a:off x="2057400" y="0"/>
            <a:ext cx="411163"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9" name="Rectangle 17"/>
          <p:cNvSpPr>
            <a:spLocks noChangeAspect="1" noChangeArrowheads="1"/>
          </p:cNvSpPr>
          <p:nvPr userDrawn="1"/>
        </p:nvSpPr>
        <p:spPr bwMode="auto">
          <a:xfrm>
            <a:off x="3290888"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0" name="Rectangle 18"/>
          <p:cNvSpPr>
            <a:spLocks noChangeAspect="1" noChangeArrowheads="1"/>
          </p:cNvSpPr>
          <p:nvPr userDrawn="1"/>
        </p:nvSpPr>
        <p:spPr bwMode="auto">
          <a:xfrm>
            <a:off x="4113213"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Rectangle 19"/>
          <p:cNvSpPr>
            <a:spLocks noChangeAspect="1" noChangeArrowheads="1"/>
          </p:cNvSpPr>
          <p:nvPr userDrawn="1"/>
        </p:nvSpPr>
        <p:spPr bwMode="auto">
          <a:xfrm>
            <a:off x="5316538"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2" name="Rectangle 20"/>
          <p:cNvSpPr>
            <a:spLocks noChangeAspect="1" noChangeArrowheads="1"/>
          </p:cNvSpPr>
          <p:nvPr userDrawn="1"/>
        </p:nvSpPr>
        <p:spPr bwMode="auto">
          <a:xfrm>
            <a:off x="6138863"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Rectangle 21"/>
          <p:cNvSpPr>
            <a:spLocks noChangeAspect="1" noChangeArrowheads="1"/>
          </p:cNvSpPr>
          <p:nvPr userDrawn="1"/>
        </p:nvSpPr>
        <p:spPr bwMode="auto">
          <a:xfrm>
            <a:off x="1647825"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4" name="Rectangle 22"/>
          <p:cNvSpPr>
            <a:spLocks noChangeAspect="1" noChangeArrowheads="1"/>
          </p:cNvSpPr>
          <p:nvPr userDrawn="1"/>
        </p:nvSpPr>
        <p:spPr bwMode="auto">
          <a:xfrm>
            <a:off x="3702050"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5" name="Rectangle 23"/>
          <p:cNvSpPr>
            <a:spLocks noChangeAspect="1" noChangeArrowheads="1"/>
          </p:cNvSpPr>
          <p:nvPr userDrawn="1"/>
        </p:nvSpPr>
        <p:spPr bwMode="auto">
          <a:xfrm>
            <a:off x="4905375"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6" name="Rectangle 24"/>
          <p:cNvSpPr>
            <a:spLocks noChangeAspect="1" noChangeArrowheads="1"/>
          </p:cNvSpPr>
          <p:nvPr userDrawn="1"/>
        </p:nvSpPr>
        <p:spPr bwMode="auto">
          <a:xfrm>
            <a:off x="6553200"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1" name="Rectangle 29"/>
          <p:cNvSpPr>
            <a:spLocks noChangeAspect="1" noChangeArrowheads="1"/>
          </p:cNvSpPr>
          <p:nvPr userDrawn="1"/>
        </p:nvSpPr>
        <p:spPr bwMode="auto">
          <a:xfrm>
            <a:off x="1236663" y="417513"/>
            <a:ext cx="411162"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2" name="Rectangle 30"/>
          <p:cNvSpPr>
            <a:spLocks noChangeAspect="1" noChangeArrowheads="1"/>
          </p:cNvSpPr>
          <p:nvPr userDrawn="1"/>
        </p:nvSpPr>
        <p:spPr bwMode="auto">
          <a:xfrm>
            <a:off x="2468563" y="417513"/>
            <a:ext cx="411162"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3" name="Rectangle 31"/>
          <p:cNvSpPr>
            <a:spLocks noChangeAspect="1" noChangeArrowheads="1"/>
          </p:cNvSpPr>
          <p:nvPr userDrawn="1"/>
        </p:nvSpPr>
        <p:spPr bwMode="auto">
          <a:xfrm>
            <a:off x="3702050" y="0"/>
            <a:ext cx="411163" cy="4206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4" name="Rectangle 32"/>
          <p:cNvSpPr>
            <a:spLocks noChangeAspect="1" noChangeArrowheads="1"/>
          </p:cNvSpPr>
          <p:nvPr userDrawn="1"/>
        </p:nvSpPr>
        <p:spPr bwMode="auto">
          <a:xfrm>
            <a:off x="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5" name="Rectangle 33"/>
          <p:cNvSpPr>
            <a:spLocks noChangeAspect="1" noChangeArrowheads="1"/>
          </p:cNvSpPr>
          <p:nvPr userDrawn="1"/>
        </p:nvSpPr>
        <p:spPr bwMode="auto">
          <a:xfrm>
            <a:off x="16478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6" name="Rectangle 34"/>
          <p:cNvSpPr>
            <a:spLocks noChangeAspect="1" noChangeArrowheads="1"/>
          </p:cNvSpPr>
          <p:nvPr userDrawn="1"/>
        </p:nvSpPr>
        <p:spPr bwMode="auto">
          <a:xfrm>
            <a:off x="205740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7" name="Rectangle 35"/>
          <p:cNvSpPr>
            <a:spLocks noChangeAspect="1" noChangeArrowheads="1"/>
          </p:cNvSpPr>
          <p:nvPr userDrawn="1"/>
        </p:nvSpPr>
        <p:spPr bwMode="auto">
          <a:xfrm>
            <a:off x="28797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8" name="Rectangle 36"/>
          <p:cNvSpPr>
            <a:spLocks noChangeAspect="1" noChangeArrowheads="1"/>
          </p:cNvSpPr>
          <p:nvPr userDrawn="1"/>
        </p:nvSpPr>
        <p:spPr bwMode="auto">
          <a:xfrm>
            <a:off x="4113213" y="417513"/>
            <a:ext cx="411162"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49" name="Rectangle 37"/>
          <p:cNvSpPr>
            <a:spLocks noChangeAspect="1" noChangeArrowheads="1"/>
          </p:cNvSpPr>
          <p:nvPr userDrawn="1"/>
        </p:nvSpPr>
        <p:spPr bwMode="auto">
          <a:xfrm>
            <a:off x="3290888" y="417513"/>
            <a:ext cx="411162"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0" name="Rectangle 38"/>
          <p:cNvSpPr>
            <a:spLocks noChangeAspect="1" noChangeArrowheads="1"/>
          </p:cNvSpPr>
          <p:nvPr userDrawn="1"/>
        </p:nvSpPr>
        <p:spPr bwMode="auto">
          <a:xfrm>
            <a:off x="490537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1" name="Rectangle 39"/>
          <p:cNvSpPr>
            <a:spLocks noChangeAspect="1" noChangeArrowheads="1"/>
          </p:cNvSpPr>
          <p:nvPr userDrawn="1"/>
        </p:nvSpPr>
        <p:spPr bwMode="auto">
          <a:xfrm>
            <a:off x="572770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2" name="Rectangle 40"/>
          <p:cNvSpPr>
            <a:spLocks noChangeAspect="1" noChangeArrowheads="1"/>
          </p:cNvSpPr>
          <p:nvPr userDrawn="1"/>
        </p:nvSpPr>
        <p:spPr bwMode="auto">
          <a:xfrm>
            <a:off x="5727700"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3" name="Rectangle 41"/>
          <p:cNvSpPr>
            <a:spLocks noChangeAspect="1" noChangeArrowheads="1"/>
          </p:cNvSpPr>
          <p:nvPr userDrawn="1"/>
        </p:nvSpPr>
        <p:spPr bwMode="auto">
          <a:xfrm>
            <a:off x="65500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4" name="Rectangle 42"/>
          <p:cNvSpPr>
            <a:spLocks noChangeAspect="1" noChangeArrowheads="1"/>
          </p:cNvSpPr>
          <p:nvPr userDrawn="1"/>
        </p:nvSpPr>
        <p:spPr bwMode="auto">
          <a:xfrm>
            <a:off x="246856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5" name="Rectangle 43"/>
          <p:cNvSpPr>
            <a:spLocks noChangeAspect="1" noChangeArrowheads="1"/>
          </p:cNvSpPr>
          <p:nvPr userDrawn="1"/>
        </p:nvSpPr>
        <p:spPr bwMode="auto">
          <a:xfrm>
            <a:off x="2879725" y="417513"/>
            <a:ext cx="411163"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6" name="Rectangle 44"/>
          <p:cNvSpPr>
            <a:spLocks noChangeAspect="1" noChangeArrowheads="1"/>
          </p:cNvSpPr>
          <p:nvPr userDrawn="1"/>
        </p:nvSpPr>
        <p:spPr bwMode="auto">
          <a:xfrm>
            <a:off x="123666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7" name="Rectangle 45"/>
          <p:cNvSpPr>
            <a:spLocks noChangeAspect="1" noChangeArrowheads="1"/>
          </p:cNvSpPr>
          <p:nvPr userDrawn="1"/>
        </p:nvSpPr>
        <p:spPr bwMode="auto">
          <a:xfrm>
            <a:off x="412750" y="0"/>
            <a:ext cx="411163"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8" name="Rectangle 46"/>
          <p:cNvSpPr>
            <a:spLocks noChangeAspect="1" noChangeArrowheads="1"/>
          </p:cNvSpPr>
          <p:nvPr userDrawn="1"/>
        </p:nvSpPr>
        <p:spPr bwMode="auto">
          <a:xfrm>
            <a:off x="82391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9" name="Rectangle 47"/>
          <p:cNvSpPr>
            <a:spLocks noChangeAspect="1" noChangeArrowheads="1"/>
          </p:cNvSpPr>
          <p:nvPr userDrawn="1"/>
        </p:nvSpPr>
        <p:spPr bwMode="auto">
          <a:xfrm>
            <a:off x="449421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0" name="Rectangle 48"/>
          <p:cNvSpPr>
            <a:spLocks noChangeAspect="1" noChangeArrowheads="1"/>
          </p:cNvSpPr>
          <p:nvPr userDrawn="1"/>
        </p:nvSpPr>
        <p:spPr bwMode="auto">
          <a:xfrm>
            <a:off x="449421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1" name="Rectangle 49"/>
          <p:cNvSpPr>
            <a:spLocks noChangeAspect="1" noChangeArrowheads="1"/>
          </p:cNvSpPr>
          <p:nvPr userDrawn="1"/>
        </p:nvSpPr>
        <p:spPr bwMode="auto">
          <a:xfrm>
            <a:off x="5316538"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62" name="Rectangle 50"/>
          <p:cNvSpPr>
            <a:spLocks noChangeAspect="1" noChangeArrowheads="1"/>
          </p:cNvSpPr>
          <p:nvPr userDrawn="1"/>
        </p:nvSpPr>
        <p:spPr bwMode="auto">
          <a:xfrm>
            <a:off x="613886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64" name="Picture 52"/>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4213" y="107950"/>
            <a:ext cx="2033587" cy="882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194534-592E-4B4F-9C72-784B64E99CE7}" type="slidenum">
              <a:rPr lang="en-US"/>
              <a:pPr/>
              <a:t>‹#›</a:t>
            </a:fld>
            <a:endParaRPr lang="en-US"/>
          </a:p>
        </p:txBody>
      </p:sp>
    </p:spTree>
    <p:extLst>
      <p:ext uri="{BB962C8B-B14F-4D97-AF65-F5344CB8AC3E}">
        <p14:creationId xmlns:p14="http://schemas.microsoft.com/office/powerpoint/2010/main" val="264257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2550" y="1425575"/>
            <a:ext cx="1905000" cy="4429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7550" y="1425575"/>
            <a:ext cx="5562600" cy="4429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15227F4-9D31-4791-90F4-31601FDBD5A8}" type="slidenum">
              <a:rPr lang="en-US"/>
              <a:pPr/>
              <a:t>‹#›</a:t>
            </a:fld>
            <a:endParaRPr lang="en-US"/>
          </a:p>
        </p:txBody>
      </p:sp>
    </p:spTree>
    <p:extLst>
      <p:ext uri="{BB962C8B-B14F-4D97-AF65-F5344CB8AC3E}">
        <p14:creationId xmlns:p14="http://schemas.microsoft.com/office/powerpoint/2010/main" val="423150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9BF53AA-2973-47DE-ACB1-10A756480F0E}" type="slidenum">
              <a:rPr lang="en-US"/>
              <a:pPr/>
              <a:t>‹#›</a:t>
            </a:fld>
            <a:endParaRPr lang="en-US"/>
          </a:p>
        </p:txBody>
      </p:sp>
    </p:spTree>
    <p:extLst>
      <p:ext uri="{BB962C8B-B14F-4D97-AF65-F5344CB8AC3E}">
        <p14:creationId xmlns:p14="http://schemas.microsoft.com/office/powerpoint/2010/main" val="162656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E2F488-3CCF-4D88-80F0-85A6A41E9CC9}" type="slidenum">
              <a:rPr lang="en-US"/>
              <a:pPr/>
              <a:t>‹#›</a:t>
            </a:fld>
            <a:endParaRPr lang="en-US"/>
          </a:p>
        </p:txBody>
      </p:sp>
    </p:spTree>
    <p:extLst>
      <p:ext uri="{BB962C8B-B14F-4D97-AF65-F5344CB8AC3E}">
        <p14:creationId xmlns:p14="http://schemas.microsoft.com/office/powerpoint/2010/main" val="393580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550" y="2349500"/>
            <a:ext cx="3733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3750" y="2349500"/>
            <a:ext cx="37338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E2AC679-03CC-4963-A7B9-62BD4865AD51}" type="slidenum">
              <a:rPr lang="en-US"/>
              <a:pPr/>
              <a:t>‹#›</a:t>
            </a:fld>
            <a:endParaRPr lang="en-US"/>
          </a:p>
        </p:txBody>
      </p:sp>
    </p:spTree>
    <p:extLst>
      <p:ext uri="{BB962C8B-B14F-4D97-AF65-F5344CB8AC3E}">
        <p14:creationId xmlns:p14="http://schemas.microsoft.com/office/powerpoint/2010/main" val="368040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E69D330-54F7-4E28-8797-5B00FB4EB18C}" type="slidenum">
              <a:rPr lang="en-US"/>
              <a:pPr/>
              <a:t>‹#›</a:t>
            </a:fld>
            <a:endParaRPr lang="en-US"/>
          </a:p>
        </p:txBody>
      </p:sp>
    </p:spTree>
    <p:extLst>
      <p:ext uri="{BB962C8B-B14F-4D97-AF65-F5344CB8AC3E}">
        <p14:creationId xmlns:p14="http://schemas.microsoft.com/office/powerpoint/2010/main" val="2654823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3427B52-D650-42D2-AFB5-5B13A8E4AE3C}" type="slidenum">
              <a:rPr lang="en-US"/>
              <a:pPr/>
              <a:t>‹#›</a:t>
            </a:fld>
            <a:endParaRPr lang="en-US"/>
          </a:p>
        </p:txBody>
      </p:sp>
    </p:spTree>
    <p:extLst>
      <p:ext uri="{BB962C8B-B14F-4D97-AF65-F5344CB8AC3E}">
        <p14:creationId xmlns:p14="http://schemas.microsoft.com/office/powerpoint/2010/main" val="14931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3627BD5-1267-4F8E-B606-98AA7BA49386}" type="slidenum">
              <a:rPr lang="en-US"/>
              <a:pPr/>
              <a:t>‹#›</a:t>
            </a:fld>
            <a:endParaRPr lang="en-US"/>
          </a:p>
        </p:txBody>
      </p:sp>
    </p:spTree>
    <p:extLst>
      <p:ext uri="{BB962C8B-B14F-4D97-AF65-F5344CB8AC3E}">
        <p14:creationId xmlns:p14="http://schemas.microsoft.com/office/powerpoint/2010/main" val="210199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10F5A01-8179-491F-AFDB-514109A766CE}" type="slidenum">
              <a:rPr lang="en-US"/>
              <a:pPr/>
              <a:t>‹#›</a:t>
            </a:fld>
            <a:endParaRPr lang="en-US"/>
          </a:p>
        </p:txBody>
      </p:sp>
    </p:spTree>
    <p:extLst>
      <p:ext uri="{BB962C8B-B14F-4D97-AF65-F5344CB8AC3E}">
        <p14:creationId xmlns:p14="http://schemas.microsoft.com/office/powerpoint/2010/main" val="3582975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22B0A3A-A632-4DBF-AFA4-8CB037C65061}" type="slidenum">
              <a:rPr lang="en-US"/>
              <a:pPr/>
              <a:t>‹#›</a:t>
            </a:fld>
            <a:endParaRPr lang="en-US"/>
          </a:p>
        </p:txBody>
      </p:sp>
    </p:spTree>
    <p:extLst>
      <p:ext uri="{BB962C8B-B14F-4D97-AF65-F5344CB8AC3E}">
        <p14:creationId xmlns:p14="http://schemas.microsoft.com/office/powerpoint/2010/main" val="185741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7550" y="1425575"/>
            <a:ext cx="7620000" cy="89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17550" y="2349500"/>
            <a:ext cx="76200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F34E1484-9B7C-4321-95E9-6F52667D9538}" type="slidenum">
              <a:rPr lang="en-US"/>
              <a:pPr/>
              <a:t>‹#›</a:t>
            </a:fld>
            <a:endParaRPr lang="en-US"/>
          </a:p>
        </p:txBody>
      </p:sp>
      <p:sp>
        <p:nvSpPr>
          <p:cNvPr id="1032" name="Text Box 8"/>
          <p:cNvSpPr txBox="1">
            <a:spLocks noChangeArrowheads="1"/>
          </p:cNvSpPr>
          <p:nvPr userDrawn="1"/>
        </p:nvSpPr>
        <p:spPr bwMode="auto">
          <a:xfrm>
            <a:off x="838200" y="914400"/>
            <a:ext cx="22256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endParaRPr lang="en-US" baseline="-25000"/>
          </a:p>
        </p:txBody>
      </p:sp>
      <p:sp>
        <p:nvSpPr>
          <p:cNvPr id="1043" name="Rectangle 19"/>
          <p:cNvSpPr>
            <a:spLocks noChangeArrowheads="1"/>
          </p:cNvSpPr>
          <p:nvPr userDrawn="1"/>
        </p:nvSpPr>
        <p:spPr bwMode="auto">
          <a:xfrm>
            <a:off x="0" y="0"/>
            <a:ext cx="9144000" cy="6858000"/>
          </a:xfrm>
          <a:prstGeom prst="rect">
            <a:avLst/>
          </a:prstGeom>
          <a:noFill/>
          <a:ln w="63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045" name="Rectangle 21"/>
          <p:cNvSpPr>
            <a:spLocks noChangeArrowheads="1"/>
          </p:cNvSpPr>
          <p:nvPr userDrawn="1"/>
        </p:nvSpPr>
        <p:spPr bwMode="auto">
          <a:xfrm>
            <a:off x="6959600" y="0"/>
            <a:ext cx="2209800" cy="838200"/>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800">
              <a:latin typeface="Bodoni MT" pitchFamily="18" charset="0"/>
            </a:endParaRPr>
          </a:p>
        </p:txBody>
      </p:sp>
      <p:pic>
        <p:nvPicPr>
          <p:cNvPr id="1046" name="Picture 22" descr="TX_logo_634"/>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0738" y="0"/>
            <a:ext cx="420687" cy="420688"/>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24"/>
          <p:cNvSpPr>
            <a:spLocks noChangeAspect="1" noChangeArrowheads="1"/>
          </p:cNvSpPr>
          <p:nvPr userDrawn="1"/>
        </p:nvSpPr>
        <p:spPr bwMode="auto">
          <a:xfrm>
            <a:off x="0" y="0"/>
            <a:ext cx="411163"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9" name="Rectangle 25"/>
          <p:cNvSpPr>
            <a:spLocks noChangeAspect="1" noChangeArrowheads="1"/>
          </p:cNvSpPr>
          <p:nvPr userDrawn="1"/>
        </p:nvSpPr>
        <p:spPr bwMode="auto">
          <a:xfrm>
            <a:off x="412750" y="417513"/>
            <a:ext cx="411163"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0" name="Rectangle 26"/>
          <p:cNvSpPr>
            <a:spLocks noChangeAspect="1" noChangeArrowheads="1"/>
          </p:cNvSpPr>
          <p:nvPr userDrawn="1"/>
        </p:nvSpPr>
        <p:spPr bwMode="auto">
          <a:xfrm>
            <a:off x="2057400" y="0"/>
            <a:ext cx="411163"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1" name="Rectangle 27"/>
          <p:cNvSpPr>
            <a:spLocks noChangeAspect="1" noChangeArrowheads="1"/>
          </p:cNvSpPr>
          <p:nvPr userDrawn="1"/>
        </p:nvSpPr>
        <p:spPr bwMode="auto">
          <a:xfrm>
            <a:off x="3290888"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2" name="Rectangle 28"/>
          <p:cNvSpPr>
            <a:spLocks noChangeAspect="1" noChangeArrowheads="1"/>
          </p:cNvSpPr>
          <p:nvPr userDrawn="1"/>
        </p:nvSpPr>
        <p:spPr bwMode="auto">
          <a:xfrm>
            <a:off x="4113213"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3" name="Rectangle 29"/>
          <p:cNvSpPr>
            <a:spLocks noChangeAspect="1" noChangeArrowheads="1"/>
          </p:cNvSpPr>
          <p:nvPr userDrawn="1"/>
        </p:nvSpPr>
        <p:spPr bwMode="auto">
          <a:xfrm>
            <a:off x="5316538"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4" name="Rectangle 30"/>
          <p:cNvSpPr>
            <a:spLocks noChangeAspect="1" noChangeArrowheads="1"/>
          </p:cNvSpPr>
          <p:nvPr userDrawn="1"/>
        </p:nvSpPr>
        <p:spPr bwMode="auto">
          <a:xfrm>
            <a:off x="6138863" y="0"/>
            <a:ext cx="411162" cy="420688"/>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5" name="Rectangle 31"/>
          <p:cNvSpPr>
            <a:spLocks noChangeAspect="1" noChangeArrowheads="1"/>
          </p:cNvSpPr>
          <p:nvPr userDrawn="1"/>
        </p:nvSpPr>
        <p:spPr bwMode="auto">
          <a:xfrm>
            <a:off x="1647825"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6" name="Rectangle 32"/>
          <p:cNvSpPr>
            <a:spLocks noChangeAspect="1" noChangeArrowheads="1"/>
          </p:cNvSpPr>
          <p:nvPr userDrawn="1"/>
        </p:nvSpPr>
        <p:spPr bwMode="auto">
          <a:xfrm>
            <a:off x="3702050"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7" name="Rectangle 33"/>
          <p:cNvSpPr>
            <a:spLocks noChangeAspect="1" noChangeArrowheads="1"/>
          </p:cNvSpPr>
          <p:nvPr userDrawn="1"/>
        </p:nvSpPr>
        <p:spPr bwMode="auto">
          <a:xfrm>
            <a:off x="4905375"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8" name="Rectangle 34"/>
          <p:cNvSpPr>
            <a:spLocks noChangeAspect="1" noChangeArrowheads="1"/>
          </p:cNvSpPr>
          <p:nvPr userDrawn="1"/>
        </p:nvSpPr>
        <p:spPr bwMode="auto">
          <a:xfrm>
            <a:off x="6553200" y="417513"/>
            <a:ext cx="411163" cy="420687"/>
          </a:xfrm>
          <a:prstGeom prst="rect">
            <a:avLst/>
          </a:prstGeom>
          <a:solidFill>
            <a:srgbClr val="0075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9" name="Rectangle 35"/>
          <p:cNvSpPr>
            <a:spLocks noChangeAspect="1" noChangeArrowheads="1"/>
          </p:cNvSpPr>
          <p:nvPr userDrawn="1"/>
        </p:nvSpPr>
        <p:spPr bwMode="auto">
          <a:xfrm>
            <a:off x="1236663" y="417513"/>
            <a:ext cx="411162"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0" name="Rectangle 36"/>
          <p:cNvSpPr>
            <a:spLocks noChangeAspect="1" noChangeArrowheads="1"/>
          </p:cNvSpPr>
          <p:nvPr userDrawn="1"/>
        </p:nvSpPr>
        <p:spPr bwMode="auto">
          <a:xfrm>
            <a:off x="2468563" y="417513"/>
            <a:ext cx="411162" cy="42068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1" name="Rectangle 37"/>
          <p:cNvSpPr>
            <a:spLocks noChangeAspect="1" noChangeArrowheads="1"/>
          </p:cNvSpPr>
          <p:nvPr userDrawn="1"/>
        </p:nvSpPr>
        <p:spPr bwMode="auto">
          <a:xfrm>
            <a:off x="3702050" y="0"/>
            <a:ext cx="411163" cy="4206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2" name="Rectangle 38"/>
          <p:cNvSpPr>
            <a:spLocks noChangeAspect="1" noChangeArrowheads="1"/>
          </p:cNvSpPr>
          <p:nvPr userDrawn="1"/>
        </p:nvSpPr>
        <p:spPr bwMode="auto">
          <a:xfrm>
            <a:off x="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3" name="Rectangle 39"/>
          <p:cNvSpPr>
            <a:spLocks noChangeAspect="1" noChangeArrowheads="1"/>
          </p:cNvSpPr>
          <p:nvPr userDrawn="1"/>
        </p:nvSpPr>
        <p:spPr bwMode="auto">
          <a:xfrm>
            <a:off x="16478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4" name="Rectangle 40"/>
          <p:cNvSpPr>
            <a:spLocks noChangeAspect="1" noChangeArrowheads="1"/>
          </p:cNvSpPr>
          <p:nvPr userDrawn="1"/>
        </p:nvSpPr>
        <p:spPr bwMode="auto">
          <a:xfrm>
            <a:off x="205740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5" name="Rectangle 41"/>
          <p:cNvSpPr>
            <a:spLocks noChangeAspect="1" noChangeArrowheads="1"/>
          </p:cNvSpPr>
          <p:nvPr userDrawn="1"/>
        </p:nvSpPr>
        <p:spPr bwMode="auto">
          <a:xfrm>
            <a:off x="28797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6" name="Rectangle 42"/>
          <p:cNvSpPr>
            <a:spLocks noChangeAspect="1" noChangeArrowheads="1"/>
          </p:cNvSpPr>
          <p:nvPr userDrawn="1"/>
        </p:nvSpPr>
        <p:spPr bwMode="auto">
          <a:xfrm>
            <a:off x="4113213" y="417513"/>
            <a:ext cx="411162"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7" name="Rectangle 43"/>
          <p:cNvSpPr>
            <a:spLocks noChangeAspect="1" noChangeArrowheads="1"/>
          </p:cNvSpPr>
          <p:nvPr userDrawn="1"/>
        </p:nvSpPr>
        <p:spPr bwMode="auto">
          <a:xfrm>
            <a:off x="3290888" y="417513"/>
            <a:ext cx="411162"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8" name="Rectangle 44"/>
          <p:cNvSpPr>
            <a:spLocks noChangeAspect="1" noChangeArrowheads="1"/>
          </p:cNvSpPr>
          <p:nvPr userDrawn="1"/>
        </p:nvSpPr>
        <p:spPr bwMode="auto">
          <a:xfrm>
            <a:off x="490537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69" name="Rectangle 45"/>
          <p:cNvSpPr>
            <a:spLocks noChangeAspect="1" noChangeArrowheads="1"/>
          </p:cNvSpPr>
          <p:nvPr userDrawn="1"/>
        </p:nvSpPr>
        <p:spPr bwMode="auto">
          <a:xfrm>
            <a:off x="5727700" y="417513"/>
            <a:ext cx="411163" cy="420687"/>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0" name="Rectangle 46"/>
          <p:cNvSpPr>
            <a:spLocks noChangeAspect="1" noChangeArrowheads="1"/>
          </p:cNvSpPr>
          <p:nvPr userDrawn="1"/>
        </p:nvSpPr>
        <p:spPr bwMode="auto">
          <a:xfrm>
            <a:off x="5727700"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1" name="Rectangle 47"/>
          <p:cNvSpPr>
            <a:spLocks noChangeAspect="1" noChangeArrowheads="1"/>
          </p:cNvSpPr>
          <p:nvPr userDrawn="1"/>
        </p:nvSpPr>
        <p:spPr bwMode="auto">
          <a:xfrm>
            <a:off x="6550025" y="0"/>
            <a:ext cx="411163" cy="420688"/>
          </a:xfrm>
          <a:prstGeom prst="rect">
            <a:avLst/>
          </a:prstGeom>
          <a:solidFill>
            <a:srgbClr val="03979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2" name="Rectangle 48"/>
          <p:cNvSpPr>
            <a:spLocks noChangeAspect="1" noChangeArrowheads="1"/>
          </p:cNvSpPr>
          <p:nvPr userDrawn="1"/>
        </p:nvSpPr>
        <p:spPr bwMode="auto">
          <a:xfrm>
            <a:off x="246856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3" name="Rectangle 49"/>
          <p:cNvSpPr>
            <a:spLocks noChangeAspect="1" noChangeArrowheads="1"/>
          </p:cNvSpPr>
          <p:nvPr userDrawn="1"/>
        </p:nvSpPr>
        <p:spPr bwMode="auto">
          <a:xfrm>
            <a:off x="2879725" y="417513"/>
            <a:ext cx="411163"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4" name="Rectangle 50"/>
          <p:cNvSpPr>
            <a:spLocks noChangeAspect="1" noChangeArrowheads="1"/>
          </p:cNvSpPr>
          <p:nvPr userDrawn="1"/>
        </p:nvSpPr>
        <p:spPr bwMode="auto">
          <a:xfrm>
            <a:off x="123666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5" name="Rectangle 51"/>
          <p:cNvSpPr>
            <a:spLocks noChangeAspect="1" noChangeArrowheads="1"/>
          </p:cNvSpPr>
          <p:nvPr userDrawn="1"/>
        </p:nvSpPr>
        <p:spPr bwMode="auto">
          <a:xfrm>
            <a:off x="412750" y="0"/>
            <a:ext cx="411163"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6" name="Rectangle 52"/>
          <p:cNvSpPr>
            <a:spLocks noChangeAspect="1" noChangeArrowheads="1"/>
          </p:cNvSpPr>
          <p:nvPr userDrawn="1"/>
        </p:nvSpPr>
        <p:spPr bwMode="auto">
          <a:xfrm>
            <a:off x="82391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7" name="Rectangle 53"/>
          <p:cNvSpPr>
            <a:spLocks noChangeAspect="1" noChangeArrowheads="1"/>
          </p:cNvSpPr>
          <p:nvPr userDrawn="1"/>
        </p:nvSpPr>
        <p:spPr bwMode="auto">
          <a:xfrm>
            <a:off x="4494213" y="0"/>
            <a:ext cx="411162" cy="420688"/>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8" name="Rectangle 54"/>
          <p:cNvSpPr>
            <a:spLocks noChangeAspect="1" noChangeArrowheads="1"/>
          </p:cNvSpPr>
          <p:nvPr userDrawn="1"/>
        </p:nvSpPr>
        <p:spPr bwMode="auto">
          <a:xfrm>
            <a:off x="449421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79" name="Rectangle 55"/>
          <p:cNvSpPr>
            <a:spLocks noChangeAspect="1" noChangeArrowheads="1"/>
          </p:cNvSpPr>
          <p:nvPr userDrawn="1"/>
        </p:nvSpPr>
        <p:spPr bwMode="auto">
          <a:xfrm>
            <a:off x="5316538"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0" name="Rectangle 56"/>
          <p:cNvSpPr>
            <a:spLocks noChangeAspect="1" noChangeArrowheads="1"/>
          </p:cNvSpPr>
          <p:nvPr userDrawn="1"/>
        </p:nvSpPr>
        <p:spPr bwMode="auto">
          <a:xfrm>
            <a:off x="6138863" y="417513"/>
            <a:ext cx="411162" cy="420687"/>
          </a:xfrm>
          <a:prstGeom prst="rect">
            <a:avLst/>
          </a:prstGeom>
          <a:solidFill>
            <a:srgbClr val="8CCBD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81" name="Picture 57"/>
          <p:cNvPicPr>
            <a:picLocks noChangeAspect="1" noChangeArrowheads="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4213" y="107950"/>
            <a:ext cx="2033587" cy="8826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rgbClr val="006699"/>
          </a:solidFill>
          <a:latin typeface="+mj-lt"/>
          <a:ea typeface="+mj-ea"/>
          <a:cs typeface="+mj-cs"/>
        </a:defRPr>
      </a:lvl1pPr>
      <a:lvl2pPr algn="l" rtl="0" fontAlgn="base">
        <a:spcBef>
          <a:spcPct val="0"/>
        </a:spcBef>
        <a:spcAft>
          <a:spcPct val="0"/>
        </a:spcAft>
        <a:defRPr sz="2800" b="1">
          <a:solidFill>
            <a:srgbClr val="006699"/>
          </a:solidFill>
          <a:latin typeface="Verdana" pitchFamily="34" charset="0"/>
          <a:ea typeface="ＭＳ Ｐゴシック" pitchFamily="-76" charset="-128"/>
        </a:defRPr>
      </a:lvl2pPr>
      <a:lvl3pPr algn="l" rtl="0" fontAlgn="base">
        <a:spcBef>
          <a:spcPct val="0"/>
        </a:spcBef>
        <a:spcAft>
          <a:spcPct val="0"/>
        </a:spcAft>
        <a:defRPr sz="2800" b="1">
          <a:solidFill>
            <a:srgbClr val="006699"/>
          </a:solidFill>
          <a:latin typeface="Verdana" pitchFamily="34" charset="0"/>
          <a:ea typeface="ＭＳ Ｐゴシック" pitchFamily="-76" charset="-128"/>
        </a:defRPr>
      </a:lvl3pPr>
      <a:lvl4pPr algn="l" rtl="0" fontAlgn="base">
        <a:spcBef>
          <a:spcPct val="0"/>
        </a:spcBef>
        <a:spcAft>
          <a:spcPct val="0"/>
        </a:spcAft>
        <a:defRPr sz="2800" b="1">
          <a:solidFill>
            <a:srgbClr val="006699"/>
          </a:solidFill>
          <a:latin typeface="Verdana" pitchFamily="34" charset="0"/>
          <a:ea typeface="ＭＳ Ｐゴシック" pitchFamily="-76" charset="-128"/>
        </a:defRPr>
      </a:lvl4pPr>
      <a:lvl5pPr algn="l" rtl="0" fontAlgn="base">
        <a:spcBef>
          <a:spcPct val="0"/>
        </a:spcBef>
        <a:spcAft>
          <a:spcPct val="0"/>
        </a:spcAft>
        <a:defRPr sz="2800" b="1">
          <a:solidFill>
            <a:srgbClr val="006699"/>
          </a:solidFill>
          <a:latin typeface="Verdana" pitchFamily="34" charset="0"/>
          <a:ea typeface="ＭＳ Ｐゴシック" pitchFamily="-76" charset="-128"/>
        </a:defRPr>
      </a:lvl5pPr>
      <a:lvl6pPr marL="457200" algn="l" rtl="0" fontAlgn="base">
        <a:spcBef>
          <a:spcPct val="0"/>
        </a:spcBef>
        <a:spcAft>
          <a:spcPct val="0"/>
        </a:spcAft>
        <a:defRPr sz="2800" b="1">
          <a:solidFill>
            <a:srgbClr val="006699"/>
          </a:solidFill>
          <a:latin typeface="Verdana" pitchFamily="34" charset="0"/>
          <a:ea typeface="ＭＳ Ｐゴシック" pitchFamily="-76" charset="-128"/>
        </a:defRPr>
      </a:lvl6pPr>
      <a:lvl7pPr marL="914400" algn="l" rtl="0" fontAlgn="base">
        <a:spcBef>
          <a:spcPct val="0"/>
        </a:spcBef>
        <a:spcAft>
          <a:spcPct val="0"/>
        </a:spcAft>
        <a:defRPr sz="2800" b="1">
          <a:solidFill>
            <a:srgbClr val="006699"/>
          </a:solidFill>
          <a:latin typeface="Verdana" pitchFamily="34" charset="0"/>
          <a:ea typeface="ＭＳ Ｐゴシック" pitchFamily="-76" charset="-128"/>
        </a:defRPr>
      </a:lvl7pPr>
      <a:lvl8pPr marL="1371600" algn="l" rtl="0" fontAlgn="base">
        <a:spcBef>
          <a:spcPct val="0"/>
        </a:spcBef>
        <a:spcAft>
          <a:spcPct val="0"/>
        </a:spcAft>
        <a:defRPr sz="2800" b="1">
          <a:solidFill>
            <a:srgbClr val="006699"/>
          </a:solidFill>
          <a:latin typeface="Verdana" pitchFamily="34" charset="0"/>
          <a:ea typeface="ＭＳ Ｐゴシック" pitchFamily="-76" charset="-128"/>
        </a:defRPr>
      </a:lvl8pPr>
      <a:lvl9pPr marL="1828800" algn="l" rtl="0" fontAlgn="base">
        <a:spcBef>
          <a:spcPct val="0"/>
        </a:spcBef>
        <a:spcAft>
          <a:spcPct val="0"/>
        </a:spcAft>
        <a:defRPr sz="2800" b="1">
          <a:solidFill>
            <a:srgbClr val="006699"/>
          </a:solidFill>
          <a:latin typeface="Verdana" pitchFamily="34" charset="0"/>
          <a:ea typeface="ＭＳ Ｐゴシック" pitchFamily="-76" charset="-128"/>
        </a:defRPr>
      </a:lvl9pPr>
    </p:titleStyle>
    <p:bodyStyle>
      <a:lvl1pPr marL="342900" indent="-342900" algn="l" rtl="0" fontAlgn="base">
        <a:spcBef>
          <a:spcPct val="20000"/>
        </a:spcBef>
        <a:spcAft>
          <a:spcPct val="0"/>
        </a:spcAft>
        <a:buFont typeface="Wingdings" pitchFamily="2" charset="2"/>
        <a:defRPr>
          <a:solidFill>
            <a:srgbClr val="006699"/>
          </a:solidFill>
          <a:latin typeface="+mn-lt"/>
          <a:ea typeface="+mn-ea"/>
          <a:cs typeface="+mn-cs"/>
        </a:defRPr>
      </a:lvl1pPr>
      <a:lvl2pPr marL="742950" indent="-285750" algn="l" rtl="0" fontAlgn="base">
        <a:spcBef>
          <a:spcPct val="20000"/>
        </a:spcBef>
        <a:spcAft>
          <a:spcPct val="0"/>
        </a:spcAft>
        <a:buFont typeface="Wingdings" pitchFamily="2" charset="2"/>
        <a:buChar char="§"/>
        <a:defRPr sz="1600">
          <a:solidFill>
            <a:srgbClr val="006699"/>
          </a:solidFill>
          <a:latin typeface="+mn-lt"/>
          <a:ea typeface="+mn-ea"/>
        </a:defRPr>
      </a:lvl2pPr>
      <a:lvl3pPr marL="1143000" indent="-228600" algn="l" rtl="0" fontAlgn="base">
        <a:spcBef>
          <a:spcPct val="20000"/>
        </a:spcBef>
        <a:spcAft>
          <a:spcPct val="0"/>
        </a:spcAft>
        <a:buFont typeface="Wingdings" pitchFamily="2" charset="2"/>
        <a:buChar char="§"/>
        <a:defRPr sz="1600">
          <a:solidFill>
            <a:srgbClr val="006699"/>
          </a:solidFill>
          <a:latin typeface="+mn-lt"/>
          <a:ea typeface="+mn-ea"/>
        </a:defRPr>
      </a:lvl3pPr>
      <a:lvl4pPr marL="1600200" indent="-228600" algn="l" rtl="0" fontAlgn="base">
        <a:spcBef>
          <a:spcPct val="20000"/>
        </a:spcBef>
        <a:spcAft>
          <a:spcPct val="0"/>
        </a:spcAft>
        <a:buFont typeface="Wingdings" pitchFamily="2" charset="2"/>
        <a:buChar char="§"/>
        <a:defRPr sz="1600">
          <a:solidFill>
            <a:srgbClr val="006699"/>
          </a:solidFill>
          <a:latin typeface="+mn-lt"/>
          <a:ea typeface="+mn-ea"/>
        </a:defRPr>
      </a:lvl4pPr>
      <a:lvl5pPr marL="2057400" indent="-228600" algn="l" rtl="0" fontAlgn="base">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gif"/><Relationship Id="rId5" Type="http://schemas.openxmlformats.org/officeDocument/2006/relationships/image" Target="../media/image36.jp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5" Type="http://schemas.openxmlformats.org/officeDocument/2006/relationships/image" Target="../media/image87.jpeg"/><Relationship Id="rId4"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107.jpeg"/><Relationship Id="rId4" Type="http://schemas.openxmlformats.org/officeDocument/2006/relationships/image" Target="../media/image106.jpeg"/></Relationships>
</file>

<file path=ppt/slides/_rels/slide5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ChangeArrowheads="1"/>
          </p:cNvSpPr>
          <p:nvPr/>
        </p:nvSpPr>
        <p:spPr bwMode="auto">
          <a:xfrm>
            <a:off x="685800" y="990600"/>
            <a:ext cx="20574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39971" name="Picture 3" descr="WestTexasSection_ElPasotheat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66800"/>
            <a:ext cx="16764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339972" name="Picture 4" descr="BUDDY HOLL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38400"/>
            <a:ext cx="16557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39973" name="Picture 5" descr="Central_TxCapit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30450" y="1066800"/>
            <a:ext cx="16319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9974" name="Picture 6" descr="Corpus_Sky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2895600"/>
            <a:ext cx="1600200" cy="1069975"/>
          </a:xfrm>
          <a:prstGeom prst="rect">
            <a:avLst/>
          </a:prstGeom>
          <a:noFill/>
          <a:extLst>
            <a:ext uri="{909E8E84-426E-40DD-AFC4-6F175D3DCCD1}">
              <a14:hiddenFill xmlns:a14="http://schemas.microsoft.com/office/drawing/2010/main">
                <a:solidFill>
                  <a:srgbClr val="FFFFFF"/>
                </a:solidFill>
              </a14:hiddenFill>
            </a:ext>
          </a:extLst>
        </p:spPr>
      </p:pic>
      <p:pic>
        <p:nvPicPr>
          <p:cNvPr id="339975" name="Picture 7" descr="Houston-Skyl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1066800"/>
            <a:ext cx="1676400" cy="1235075"/>
          </a:xfrm>
          <a:prstGeom prst="rect">
            <a:avLst/>
          </a:prstGeom>
          <a:noFill/>
          <a:extLst>
            <a:ext uri="{909E8E84-426E-40DD-AFC4-6F175D3DCCD1}">
              <a14:hiddenFill xmlns:a14="http://schemas.microsoft.com/office/drawing/2010/main">
                <a:solidFill>
                  <a:srgbClr val="FFFFFF"/>
                </a:solidFill>
              </a14:hiddenFill>
            </a:ext>
          </a:extLst>
        </p:spPr>
      </p:pic>
      <p:pic>
        <p:nvPicPr>
          <p:cNvPr id="339976" name="Picture 8" descr="MidwestSectionSundanceS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14800" y="24384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9977" name="Picture 9" descr="NorthCentralSection_LRTCBD-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2200" y="4114800"/>
            <a:ext cx="15684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39978" name="Picture 10" descr="SanAntonio_AlamoatNight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4800" y="4267200"/>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39979" name="Picture 11" descr="Southmost CC Marina Skyl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3600" y="1066800"/>
            <a:ext cx="1600200" cy="1250950"/>
          </a:xfrm>
          <a:prstGeom prst="rect">
            <a:avLst/>
          </a:prstGeom>
          <a:noFill/>
          <a:extLst>
            <a:ext uri="{909E8E84-426E-40DD-AFC4-6F175D3DCCD1}">
              <a14:hiddenFill xmlns:a14="http://schemas.microsoft.com/office/drawing/2010/main">
                <a:solidFill>
                  <a:srgbClr val="FFFFFF"/>
                </a:solidFill>
              </a14:hiddenFill>
            </a:ext>
          </a:extLst>
        </p:spPr>
      </p:pic>
      <p:pic>
        <p:nvPicPr>
          <p:cNvPr id="339980" name="Picture 12" descr="beachvist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3600" y="2438400"/>
            <a:ext cx="1600200" cy="1044575"/>
          </a:xfrm>
          <a:prstGeom prst="rect">
            <a:avLst/>
          </a:prstGeom>
          <a:noFill/>
          <a:extLst>
            <a:ext uri="{909E8E84-426E-40DD-AFC4-6F175D3DCCD1}">
              <a14:hiddenFill xmlns:a14="http://schemas.microsoft.com/office/drawing/2010/main">
                <a:solidFill>
                  <a:srgbClr val="FFFFFF"/>
                </a:solidFill>
              </a14:hiddenFill>
            </a:ext>
          </a:extLst>
        </p:spPr>
      </p:pic>
      <p:pic>
        <p:nvPicPr>
          <p:cNvPr id="339981" name="Picture 13" descr="Market Squar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7725" y="3657600"/>
            <a:ext cx="15589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39982" name="Picture 14" descr="Sunset at Boca Chica Beac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96200" y="1066800"/>
            <a:ext cx="1244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39983" name="Picture 15" descr="Tall Palm Tre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96200" y="3276600"/>
            <a:ext cx="1217613"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Development of American City Planning</a:t>
            </a:r>
          </a:p>
        </p:txBody>
      </p:sp>
      <p:sp>
        <p:nvSpPr>
          <p:cNvPr id="9219" name="Rectangle 3"/>
          <p:cNvSpPr>
            <a:spLocks noGrp="1" noChangeArrowheads="1"/>
          </p:cNvSpPr>
          <p:nvPr>
            <p:ph type="body" idx="1"/>
          </p:nvPr>
        </p:nvSpPr>
        <p:spPr/>
        <p:txBody>
          <a:bodyPr/>
          <a:lstStyle/>
          <a:p>
            <a:pPr marL="457200" indent="-457200">
              <a:lnSpc>
                <a:spcPct val="90000"/>
              </a:lnSpc>
              <a:buFont typeface="Arial" pitchFamily="34" charset="0"/>
              <a:buChar char="•"/>
            </a:pPr>
            <a:r>
              <a:rPr lang="en-US" sz="2600" dirty="0"/>
              <a:t>Pre-1900s</a:t>
            </a:r>
          </a:p>
          <a:p>
            <a:pPr marL="457200" indent="-457200">
              <a:lnSpc>
                <a:spcPct val="90000"/>
              </a:lnSpc>
              <a:buFont typeface="Arial" pitchFamily="34" charset="0"/>
              <a:buChar char="•"/>
            </a:pPr>
            <a:r>
              <a:rPr lang="en-US" sz="2600" dirty="0"/>
              <a:t>Modern Physical Planning Period (1893-1945)</a:t>
            </a:r>
          </a:p>
          <a:p>
            <a:pPr marL="457200" indent="-457200">
              <a:lnSpc>
                <a:spcPct val="90000"/>
              </a:lnSpc>
              <a:buFont typeface="Arial" pitchFamily="34" charset="0"/>
              <a:buChar char="•"/>
            </a:pPr>
            <a:r>
              <a:rPr lang="en-US" sz="2600" dirty="0"/>
              <a:t>Rational Comprehensive Planning Period (1945-1960s)</a:t>
            </a:r>
          </a:p>
          <a:p>
            <a:pPr marL="457200" indent="-457200">
              <a:lnSpc>
                <a:spcPct val="90000"/>
              </a:lnSpc>
              <a:buFont typeface="Arial" pitchFamily="34" charset="0"/>
              <a:buChar char="•"/>
            </a:pPr>
            <a:r>
              <a:rPr lang="en-US" sz="2600" dirty="0"/>
              <a:t>Post-Modern Planning Period (1960s to present)</a:t>
            </a:r>
          </a:p>
        </p:txBody>
      </p:sp>
    </p:spTree>
    <p:extLst>
      <p:ext uri="{BB962C8B-B14F-4D97-AF65-F5344CB8AC3E}">
        <p14:creationId xmlns:p14="http://schemas.microsoft.com/office/powerpoint/2010/main" val="80004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17550" y="1144651"/>
            <a:ext cx="7620000" cy="892175"/>
          </a:xfrm>
        </p:spPr>
        <p:txBody>
          <a:bodyPr/>
          <a:lstStyle/>
          <a:p>
            <a:r>
              <a:rPr lang="en-US" dirty="0"/>
              <a:t>Brief History of Planning in America</a:t>
            </a:r>
          </a:p>
        </p:txBody>
      </p:sp>
      <p:sp>
        <p:nvSpPr>
          <p:cNvPr id="50179" name="Rectangle 3"/>
          <p:cNvSpPr>
            <a:spLocks noGrp="1" noChangeArrowheads="1"/>
          </p:cNvSpPr>
          <p:nvPr>
            <p:ph type="body" idx="1"/>
          </p:nvPr>
        </p:nvSpPr>
        <p:spPr>
          <a:xfrm>
            <a:off x="717550" y="1892300"/>
            <a:ext cx="7359650" cy="1308100"/>
          </a:xfrm>
        </p:spPr>
        <p:txBody>
          <a:bodyPr/>
          <a:lstStyle/>
          <a:p>
            <a:r>
              <a:rPr lang="en-US" dirty="0"/>
              <a:t>1573 – First Law of the Indies for Spanish settlements</a:t>
            </a:r>
          </a:p>
          <a:p>
            <a:r>
              <a:rPr lang="en-US" dirty="0"/>
              <a:t>1638 – Nine Square Plan for New Haven</a:t>
            </a:r>
          </a:p>
          <a:p>
            <a:r>
              <a:rPr lang="en-US" dirty="0"/>
              <a:t>1785 – Northwest Ordinance of 1787 (establishes one-mile grid and sections)</a:t>
            </a:r>
          </a:p>
          <a:p>
            <a:r>
              <a:rPr lang="en-US" dirty="0"/>
              <a:t>19</a:t>
            </a:r>
            <a:r>
              <a:rPr lang="en-US" baseline="30000" dirty="0"/>
              <a:t>th</a:t>
            </a:r>
            <a:r>
              <a:rPr lang="en-US" dirty="0"/>
              <a:t> Century – Railroad town sites</a:t>
            </a:r>
          </a:p>
          <a:p>
            <a:endParaRPr lang="en-US" dirty="0"/>
          </a:p>
          <a:p>
            <a:endParaRPr lang="en-US" dirty="0"/>
          </a:p>
          <a:p>
            <a:endParaRPr lang="en-US" dirty="0"/>
          </a:p>
        </p:txBody>
      </p:sp>
      <p:pic>
        <p:nvPicPr>
          <p:cNvPr id="50181" name="Picture 5" descr="george west plan-railroad 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0850" y="3886200"/>
            <a:ext cx="23431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7" descr="gonzales plan-law of indi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57600"/>
            <a:ext cx="2514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0184" name="Picture 8" descr="public land survey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886200"/>
            <a:ext cx="247173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950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dirty="0"/>
              <a:t>Pre-20</a:t>
            </a:r>
            <a:r>
              <a:rPr lang="en-US" baseline="30000" dirty="0"/>
              <a:t>th</a:t>
            </a:r>
            <a:r>
              <a:rPr lang="en-US" dirty="0"/>
              <a:t> Century American Planning</a:t>
            </a:r>
          </a:p>
        </p:txBody>
      </p:sp>
      <p:sp>
        <p:nvSpPr>
          <p:cNvPr id="43011" name="Rectangle 3"/>
          <p:cNvSpPr>
            <a:spLocks noGrp="1" noChangeArrowheads="1"/>
          </p:cNvSpPr>
          <p:nvPr>
            <p:ph type="body" idx="1"/>
          </p:nvPr>
        </p:nvSpPr>
        <p:spPr/>
        <p:txBody>
          <a:bodyPr/>
          <a:lstStyle/>
          <a:p>
            <a:pPr marL="0" indent="0"/>
            <a:r>
              <a:rPr lang="en-US" dirty="0"/>
              <a:t> </a:t>
            </a:r>
          </a:p>
        </p:txBody>
      </p:sp>
      <p:pic>
        <p:nvPicPr>
          <p:cNvPr id="43012" name="Picture 4" descr="San Anton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06" y="2514600"/>
            <a:ext cx="4454931"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67980" y="1991380"/>
            <a:ext cx="3358700" cy="4393340"/>
          </a:xfrm>
          <a:prstGeom prst="rect">
            <a:avLst/>
          </a:prstGeom>
        </p:spPr>
      </p:pic>
      <p:sp>
        <p:nvSpPr>
          <p:cNvPr id="3" name="TextBox 2"/>
          <p:cNvSpPr txBox="1"/>
          <p:nvPr/>
        </p:nvSpPr>
        <p:spPr>
          <a:xfrm>
            <a:off x="838200" y="6019800"/>
            <a:ext cx="2438400" cy="369332"/>
          </a:xfrm>
          <a:prstGeom prst="rect">
            <a:avLst/>
          </a:prstGeom>
          <a:noFill/>
        </p:spPr>
        <p:txBody>
          <a:bodyPr wrap="square" rtlCol="0">
            <a:spAutoFit/>
          </a:bodyPr>
          <a:lstStyle/>
          <a:p>
            <a:r>
              <a:rPr lang="en-US" sz="1800" dirty="0"/>
              <a:t>San Antonio 1777</a:t>
            </a:r>
          </a:p>
        </p:txBody>
      </p:sp>
      <p:sp>
        <p:nvSpPr>
          <p:cNvPr id="4" name="TextBox 3"/>
          <p:cNvSpPr txBox="1"/>
          <p:nvPr/>
        </p:nvSpPr>
        <p:spPr>
          <a:xfrm>
            <a:off x="5410200" y="6019800"/>
            <a:ext cx="2514600" cy="369332"/>
          </a:xfrm>
          <a:prstGeom prst="rect">
            <a:avLst/>
          </a:prstGeom>
          <a:noFill/>
        </p:spPr>
        <p:txBody>
          <a:bodyPr wrap="square" rtlCol="0">
            <a:spAutoFit/>
          </a:bodyPr>
          <a:lstStyle/>
          <a:p>
            <a:r>
              <a:rPr lang="en-US" sz="1800" dirty="0"/>
              <a:t>Washington DC, 1791</a:t>
            </a:r>
          </a:p>
        </p:txBody>
      </p:sp>
    </p:spTree>
    <p:extLst>
      <p:ext uri="{BB962C8B-B14F-4D97-AF65-F5344CB8AC3E}">
        <p14:creationId xmlns:p14="http://schemas.microsoft.com/office/powerpoint/2010/main" val="164415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990600"/>
            <a:ext cx="6629400" cy="892175"/>
          </a:xfrm>
        </p:spPr>
        <p:txBody>
          <a:bodyPr/>
          <a:lstStyle/>
          <a:p>
            <a:r>
              <a:rPr lang="en-US" dirty="0"/>
              <a:t>Brief History of Planning</a:t>
            </a:r>
          </a:p>
        </p:txBody>
      </p:sp>
      <p:sp>
        <p:nvSpPr>
          <p:cNvPr id="3" name="Content Placeholder 2"/>
          <p:cNvSpPr>
            <a:spLocks noGrp="1"/>
          </p:cNvSpPr>
          <p:nvPr>
            <p:ph idx="1"/>
          </p:nvPr>
        </p:nvSpPr>
        <p:spPr>
          <a:xfrm>
            <a:off x="717550" y="1828800"/>
            <a:ext cx="6902450" cy="3505200"/>
          </a:xfrm>
        </p:spPr>
        <p:txBody>
          <a:bodyPr/>
          <a:lstStyle/>
          <a:p>
            <a:r>
              <a:rPr lang="en-US" dirty="0"/>
              <a:t>1857 – Frederick Law Olmstead and Calvert Vaux plan for Central Park, NY</a:t>
            </a:r>
          </a:p>
          <a:p>
            <a:r>
              <a:rPr lang="en-US" dirty="0"/>
              <a:t>1868 – Olmstead and Vaux plan for Riverside, Illinois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16398" y="2614696"/>
            <a:ext cx="3949204" cy="4724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762000"/>
            <a:ext cx="1524000" cy="6096000"/>
          </a:xfrm>
          <a:prstGeom prst="rect">
            <a:avLst/>
          </a:prstGeom>
        </p:spPr>
      </p:pic>
    </p:spTree>
    <p:extLst>
      <p:ext uri="{BB962C8B-B14F-4D97-AF65-F5344CB8AC3E}">
        <p14:creationId xmlns:p14="http://schemas.microsoft.com/office/powerpoint/2010/main" val="152526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685800" y="1219200"/>
            <a:ext cx="7620000" cy="892175"/>
          </a:xfrm>
        </p:spPr>
        <p:txBody>
          <a:bodyPr/>
          <a:lstStyle/>
          <a:p>
            <a:r>
              <a:rPr lang="en-US"/>
              <a:t>Brief History of Planning</a:t>
            </a:r>
          </a:p>
        </p:txBody>
      </p:sp>
      <p:sp>
        <p:nvSpPr>
          <p:cNvPr id="513027" name="Rectangle 3"/>
          <p:cNvSpPr>
            <a:spLocks noGrp="1" noChangeArrowheads="1"/>
          </p:cNvSpPr>
          <p:nvPr>
            <p:ph type="body" idx="1"/>
          </p:nvPr>
        </p:nvSpPr>
        <p:spPr>
          <a:xfrm>
            <a:off x="381000" y="2349500"/>
            <a:ext cx="3276600" cy="1841500"/>
          </a:xfrm>
        </p:spPr>
        <p:txBody>
          <a:bodyPr/>
          <a:lstStyle/>
          <a:p>
            <a:r>
              <a:rPr lang="en-US" dirty="0"/>
              <a:t>1893 – World’s Columbian Exposition promotes Modern Physical Planning and City Beautiful Movement</a:t>
            </a:r>
          </a:p>
          <a:p>
            <a:r>
              <a:rPr lang="en-US" dirty="0"/>
              <a:t>	(Daniel Burnham)</a:t>
            </a:r>
          </a:p>
        </p:txBody>
      </p:sp>
      <p:pic>
        <p:nvPicPr>
          <p:cNvPr id="513028" name="Picture 4" descr="Worlds Columbian Expos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8363" y="2286000"/>
            <a:ext cx="319563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513029" name="Picture 5" descr="Daniel_Burn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286000"/>
            <a:ext cx="18859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513030" name="Picture 6" descr="WorldsColumbianExpositionBirdsey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98988"/>
            <a:ext cx="2971800" cy="2259012"/>
          </a:xfrm>
          <a:prstGeom prst="rect">
            <a:avLst/>
          </a:prstGeom>
          <a:noFill/>
          <a:extLst>
            <a:ext uri="{909E8E84-426E-40DD-AFC4-6F175D3DCCD1}">
              <a14:hiddenFill xmlns:a14="http://schemas.microsoft.com/office/drawing/2010/main">
                <a:solidFill>
                  <a:srgbClr val="FFFFFF"/>
                </a:solidFill>
              </a14:hiddenFill>
            </a:ext>
          </a:extLst>
        </p:spPr>
      </p:pic>
      <p:pic>
        <p:nvPicPr>
          <p:cNvPr id="513031" name="Picture 7" descr="WorldsColumbianFerrisWhe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8250" y="4876800"/>
            <a:ext cx="1509713"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9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dirty="0"/>
              <a:t> </a:t>
            </a:r>
          </a:p>
        </p:txBody>
      </p:sp>
      <p:sp>
        <p:nvSpPr>
          <p:cNvPr id="6" name="Footer Placeholder 4"/>
          <p:cNvSpPr>
            <a:spLocks noGrp="1"/>
          </p:cNvSpPr>
          <p:nvPr>
            <p:ph type="ftr" sz="quarter" idx="11"/>
          </p:nvPr>
        </p:nvSpPr>
        <p:spPr/>
        <p:txBody>
          <a:bodyPr/>
          <a:lstStyle/>
          <a:p>
            <a:r>
              <a:rPr lang="en-US" dirty="0"/>
              <a:t> </a:t>
            </a:r>
          </a:p>
        </p:txBody>
      </p:sp>
      <p:sp>
        <p:nvSpPr>
          <p:cNvPr id="1592322" name="Rectangle 2"/>
          <p:cNvSpPr>
            <a:spLocks noGrp="1" noRot="1" noChangeArrowheads="1"/>
          </p:cNvSpPr>
          <p:nvPr>
            <p:ph type="title"/>
          </p:nvPr>
        </p:nvSpPr>
        <p:spPr>
          <a:xfrm>
            <a:off x="685800" y="987724"/>
            <a:ext cx="7620000" cy="892175"/>
          </a:xfrm>
        </p:spPr>
        <p:txBody>
          <a:bodyPr/>
          <a:lstStyle/>
          <a:p>
            <a:r>
              <a:rPr lang="en-US" sz="3600" dirty="0"/>
              <a:t>Modern Physical Planning</a:t>
            </a:r>
          </a:p>
        </p:txBody>
      </p:sp>
      <p:sp>
        <p:nvSpPr>
          <p:cNvPr id="1592323" name="Rectangle 3"/>
          <p:cNvSpPr>
            <a:spLocks noGrp="1" noChangeArrowheads="1"/>
          </p:cNvSpPr>
          <p:nvPr>
            <p:ph type="body" idx="1"/>
          </p:nvPr>
        </p:nvSpPr>
        <p:spPr>
          <a:xfrm>
            <a:off x="685800" y="1675657"/>
            <a:ext cx="4109246" cy="1981200"/>
          </a:xfrm>
        </p:spPr>
        <p:txBody>
          <a:bodyPr/>
          <a:lstStyle/>
          <a:p>
            <a:pPr marL="0" indent="0"/>
            <a:r>
              <a:rPr lang="en-US" sz="2000" dirty="0"/>
              <a:t>Process of graphically designing the future development of the City.  Modernism espoused that social ills could be mitigated through proper design.</a:t>
            </a:r>
          </a:p>
          <a:p>
            <a:pPr marL="0" indent="0"/>
            <a:r>
              <a:rPr lang="en-US" sz="2000" dirty="0"/>
              <a:t>Architecture-Public Health-Social Work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262" y="2407118"/>
            <a:ext cx="1530937" cy="24216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327435"/>
            <a:ext cx="4419600" cy="24987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4860064"/>
            <a:ext cx="2895599" cy="19979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685800" y="954730"/>
            <a:ext cx="7772400" cy="579438"/>
          </a:xfrm>
        </p:spPr>
        <p:txBody>
          <a:bodyPr/>
          <a:lstStyle/>
          <a:p>
            <a:r>
              <a:rPr lang="en-US" sz="3200" dirty="0"/>
              <a:t>Modern Physical Planning Period</a:t>
            </a:r>
          </a:p>
        </p:txBody>
      </p:sp>
      <p:sp>
        <p:nvSpPr>
          <p:cNvPr id="319491" name="Rectangle 3"/>
          <p:cNvSpPr>
            <a:spLocks noGrp="1" noChangeArrowheads="1"/>
          </p:cNvSpPr>
          <p:nvPr>
            <p:ph type="body" idx="1"/>
          </p:nvPr>
        </p:nvSpPr>
        <p:spPr>
          <a:xfrm>
            <a:off x="685800" y="1543995"/>
            <a:ext cx="8125709" cy="4648200"/>
          </a:xfrm>
        </p:spPr>
        <p:txBody>
          <a:bodyPr/>
          <a:lstStyle/>
          <a:p>
            <a:pPr>
              <a:lnSpc>
                <a:spcPct val="90000"/>
              </a:lnSpc>
            </a:pPr>
            <a:r>
              <a:rPr lang="en-US" sz="2400" dirty="0"/>
              <a:t>1898 – 1</a:t>
            </a:r>
            <a:r>
              <a:rPr lang="en-US" sz="2400" baseline="30000" dirty="0"/>
              <a:t>st</a:t>
            </a:r>
            <a:r>
              <a:rPr lang="en-US" sz="2400" dirty="0"/>
              <a:t> city planning conference, New York</a:t>
            </a:r>
          </a:p>
          <a:p>
            <a:pPr>
              <a:lnSpc>
                <a:spcPct val="90000"/>
              </a:lnSpc>
            </a:pPr>
            <a:r>
              <a:rPr lang="en-US" sz="2400" dirty="0"/>
              <a:t>1901 New York Tenement House Law</a:t>
            </a:r>
          </a:p>
          <a:p>
            <a:pPr>
              <a:lnSpc>
                <a:spcPct val="90000"/>
              </a:lnSpc>
            </a:pPr>
            <a:r>
              <a:rPr lang="en-US" sz="2400" dirty="0"/>
              <a:t>1903 – Garden Cities of Tomorrow</a:t>
            </a:r>
          </a:p>
          <a:p>
            <a:pPr lvl="1">
              <a:lnSpc>
                <a:spcPct val="90000"/>
              </a:lnSpc>
            </a:pPr>
            <a:r>
              <a:rPr lang="en-US" sz="2000" dirty="0"/>
              <a:t>Ebenezer Howard, </a:t>
            </a:r>
            <a:r>
              <a:rPr lang="en-US" sz="2000" dirty="0" err="1"/>
              <a:t>Letchworth</a:t>
            </a:r>
            <a:r>
              <a:rPr lang="en-US" sz="2000" dirty="0"/>
              <a:t>, England</a:t>
            </a:r>
          </a:p>
          <a:p>
            <a:pPr>
              <a:lnSpc>
                <a:spcPct val="90000"/>
              </a:lnSpc>
            </a:pPr>
            <a:r>
              <a:rPr lang="en-US" sz="2400" dirty="0"/>
              <a:t>1907 - Hartford Commission</a:t>
            </a:r>
          </a:p>
          <a:p>
            <a:pPr>
              <a:lnSpc>
                <a:spcPct val="90000"/>
              </a:lnSpc>
            </a:pPr>
            <a:r>
              <a:rPr lang="en-US" sz="2400" dirty="0"/>
              <a:t>1909 - Burnham Plan of Chicago</a:t>
            </a:r>
          </a:p>
          <a:p>
            <a:pPr>
              <a:lnSpc>
                <a:spcPct val="90000"/>
              </a:lnSpc>
            </a:pPr>
            <a:r>
              <a:rPr lang="en-US" sz="2400" dirty="0"/>
              <a:t>1909 – 1</a:t>
            </a:r>
            <a:r>
              <a:rPr lang="en-US" sz="2400" baseline="30000" dirty="0"/>
              <a:t>st</a:t>
            </a:r>
            <a:r>
              <a:rPr lang="en-US" sz="2400" dirty="0"/>
              <a:t> National Conference on City Planning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27918" y="4204792"/>
            <a:ext cx="2517461" cy="286657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1" y="4330700"/>
            <a:ext cx="2457760" cy="256643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6962" y="4419600"/>
            <a:ext cx="1528663" cy="2362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4409773"/>
            <a:ext cx="2214762" cy="2381652"/>
          </a:xfrm>
          <a:prstGeom prst="rect">
            <a:avLst/>
          </a:prstGeom>
        </p:spPr>
      </p:pic>
    </p:spTree>
    <p:extLst>
      <p:ext uri="{BB962C8B-B14F-4D97-AF65-F5344CB8AC3E}">
        <p14:creationId xmlns:p14="http://schemas.microsoft.com/office/powerpoint/2010/main" val="260638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620000" cy="892175"/>
          </a:xfrm>
        </p:spPr>
        <p:txBody>
          <a:bodyPr/>
          <a:lstStyle/>
          <a:p>
            <a:r>
              <a:rPr lang="en-US" dirty="0"/>
              <a:t>Modern Physical Planning Period</a:t>
            </a:r>
          </a:p>
        </p:txBody>
      </p:sp>
      <p:sp>
        <p:nvSpPr>
          <p:cNvPr id="3" name="Content Placeholder 2"/>
          <p:cNvSpPr>
            <a:spLocks noGrp="1"/>
          </p:cNvSpPr>
          <p:nvPr>
            <p:ph idx="1"/>
          </p:nvPr>
        </p:nvSpPr>
        <p:spPr>
          <a:xfrm>
            <a:off x="685800" y="1938514"/>
            <a:ext cx="7620000" cy="3505200"/>
          </a:xfrm>
        </p:spPr>
        <p:txBody>
          <a:bodyPr/>
          <a:lstStyle/>
          <a:p>
            <a:pPr>
              <a:lnSpc>
                <a:spcPct val="90000"/>
              </a:lnSpc>
            </a:pPr>
            <a:r>
              <a:rPr lang="en-US" sz="2800" dirty="0"/>
              <a:t>1911 – Kessler Plan for Dallas</a:t>
            </a:r>
          </a:p>
          <a:p>
            <a:pPr>
              <a:lnSpc>
                <a:spcPct val="90000"/>
              </a:lnSpc>
            </a:pPr>
            <a:r>
              <a:rPr lang="en-US" sz="2800" dirty="0"/>
              <a:t>1911 – Frederick Taylor’s Principles of Scientific Management, City Efficient Movement</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4065000"/>
            <a:ext cx="2160994" cy="27574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100571"/>
            <a:ext cx="3657600" cy="2686287"/>
          </a:xfrm>
          <a:prstGeom prst="rect">
            <a:avLst/>
          </a:prstGeom>
        </p:spPr>
      </p:pic>
      <p:pic>
        <p:nvPicPr>
          <p:cNvPr id="6" name="Picture 4" descr="George_Kess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100571"/>
            <a:ext cx="1776923" cy="275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59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a:xfrm>
            <a:off x="762000" y="914400"/>
            <a:ext cx="7620000" cy="892175"/>
          </a:xfrm>
        </p:spPr>
        <p:txBody>
          <a:bodyPr/>
          <a:lstStyle/>
          <a:p>
            <a:r>
              <a:rPr lang="en-US" dirty="0"/>
              <a:t>Modern Physical Planning</a:t>
            </a:r>
          </a:p>
        </p:txBody>
      </p:sp>
      <p:sp>
        <p:nvSpPr>
          <p:cNvPr id="514051" name="Rectangle 3"/>
          <p:cNvSpPr>
            <a:spLocks noGrp="1" noChangeArrowheads="1"/>
          </p:cNvSpPr>
          <p:nvPr>
            <p:ph type="body" idx="1"/>
          </p:nvPr>
        </p:nvSpPr>
        <p:spPr>
          <a:xfrm>
            <a:off x="685800" y="1676399"/>
            <a:ext cx="5410200" cy="1484313"/>
          </a:xfrm>
        </p:spPr>
        <p:txBody>
          <a:bodyPr/>
          <a:lstStyle/>
          <a:p>
            <a:pPr>
              <a:lnSpc>
                <a:spcPct val="80000"/>
              </a:lnSpc>
            </a:pPr>
            <a:r>
              <a:rPr lang="en-US" sz="2800" dirty="0"/>
              <a:t>1916 – Bankhead Highway</a:t>
            </a:r>
          </a:p>
          <a:p>
            <a:pPr>
              <a:lnSpc>
                <a:spcPct val="80000"/>
              </a:lnSpc>
            </a:pPr>
            <a:r>
              <a:rPr lang="en-US" sz="2800" dirty="0"/>
              <a:t>1919 – Transcontinental convoy</a:t>
            </a:r>
          </a:p>
          <a:p>
            <a:pPr>
              <a:lnSpc>
                <a:spcPct val="80000"/>
              </a:lnSpc>
            </a:pPr>
            <a:r>
              <a:rPr lang="en-US" sz="2800" dirty="0"/>
              <a:t>1956 – Interstate Highway System</a:t>
            </a:r>
          </a:p>
        </p:txBody>
      </p:sp>
      <p:pic>
        <p:nvPicPr>
          <p:cNvPr id="514053" name="Picture 5" descr="interstate highway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98" y="4464027"/>
            <a:ext cx="3377488" cy="2347947"/>
          </a:xfrm>
          <a:prstGeom prst="rect">
            <a:avLst/>
          </a:prstGeom>
          <a:noFill/>
          <a:extLst>
            <a:ext uri="{909E8E84-426E-40DD-AFC4-6F175D3DCCD1}">
              <a14:hiddenFill xmlns:a14="http://schemas.microsoft.com/office/drawing/2010/main">
                <a:solidFill>
                  <a:srgbClr val="FFFFFF"/>
                </a:solidFill>
              </a14:hiddenFill>
            </a:ext>
          </a:extLst>
        </p:spPr>
      </p:pic>
      <p:pic>
        <p:nvPicPr>
          <p:cNvPr id="514054" name="Picture 6" descr="interstate high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82178"/>
            <a:ext cx="2971800" cy="1958498"/>
          </a:xfrm>
          <a:prstGeom prst="rect">
            <a:avLst/>
          </a:prstGeom>
          <a:noFill/>
          <a:extLst>
            <a:ext uri="{909E8E84-426E-40DD-AFC4-6F175D3DCCD1}">
              <a14:hiddenFill xmlns:a14="http://schemas.microsoft.com/office/drawing/2010/main">
                <a:solidFill>
                  <a:srgbClr val="FFFFFF"/>
                </a:solidFill>
              </a14:hiddenFill>
            </a:ext>
          </a:extLst>
        </p:spPr>
      </p:pic>
      <p:pic>
        <p:nvPicPr>
          <p:cNvPr id="514059" name="Picture 11" descr="eisenhower-transcontinental-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780654"/>
            <a:ext cx="2406202" cy="1949024"/>
          </a:xfrm>
          <a:prstGeom prst="rect">
            <a:avLst/>
          </a:prstGeom>
          <a:noFill/>
          <a:extLst>
            <a:ext uri="{909E8E84-426E-40DD-AFC4-6F175D3DCCD1}">
              <a14:hiddenFill xmlns:a14="http://schemas.microsoft.com/office/drawing/2010/main">
                <a:solidFill>
                  <a:srgbClr val="FFFFFF"/>
                </a:solidFill>
              </a14:hiddenFill>
            </a:ext>
          </a:extLst>
        </p:spPr>
      </p:pic>
      <p:pic>
        <p:nvPicPr>
          <p:cNvPr id="514060" name="Picture 12" descr="eisenhower-transcontinental-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788" y="4510053"/>
            <a:ext cx="2406202" cy="233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84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762000" y="1066800"/>
            <a:ext cx="7772400" cy="579438"/>
          </a:xfrm>
        </p:spPr>
        <p:txBody>
          <a:bodyPr/>
          <a:lstStyle/>
          <a:p>
            <a:r>
              <a:rPr lang="en-US" sz="3200" dirty="0"/>
              <a:t>Modern Physical Planning Period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113312"/>
            <a:ext cx="4300011" cy="2744688"/>
          </a:xfrm>
          <a:prstGeom prst="rect">
            <a:avLst/>
          </a:prstGeom>
        </p:spPr>
      </p:pic>
      <p:sp>
        <p:nvSpPr>
          <p:cNvPr id="320515" name="Rectangle 3"/>
          <p:cNvSpPr>
            <a:spLocks noGrp="1" noChangeArrowheads="1"/>
          </p:cNvSpPr>
          <p:nvPr>
            <p:ph type="body" idx="1"/>
          </p:nvPr>
        </p:nvSpPr>
        <p:spPr>
          <a:xfrm>
            <a:off x="685800" y="1676400"/>
            <a:ext cx="7772400" cy="4800600"/>
          </a:xfrm>
        </p:spPr>
        <p:txBody>
          <a:bodyPr/>
          <a:lstStyle/>
          <a:p>
            <a:pPr>
              <a:lnSpc>
                <a:spcPct val="90000"/>
              </a:lnSpc>
            </a:pPr>
            <a:r>
              <a:rPr lang="en-US" sz="2800" dirty="0"/>
              <a:t>1916 - New York City Zoning Code</a:t>
            </a:r>
          </a:p>
          <a:p>
            <a:pPr>
              <a:lnSpc>
                <a:spcPct val="90000"/>
              </a:lnSpc>
            </a:pPr>
            <a:r>
              <a:rPr lang="en-US" sz="2800" dirty="0"/>
              <a:t>1917 – American City Planning Institute</a:t>
            </a:r>
          </a:p>
          <a:p>
            <a:pPr>
              <a:lnSpc>
                <a:spcPct val="90000"/>
              </a:lnSpc>
            </a:pPr>
            <a:r>
              <a:rPr lang="en-US" sz="2800" dirty="0"/>
              <a:t>1922 – Standard Zoning Enabling Act</a:t>
            </a:r>
          </a:p>
          <a:p>
            <a:pPr>
              <a:lnSpc>
                <a:spcPct val="90000"/>
              </a:lnSpc>
            </a:pPr>
            <a:r>
              <a:rPr lang="en-US" sz="2800" dirty="0"/>
              <a:t>1924 – Sunnyside Gardens</a:t>
            </a:r>
          </a:p>
          <a:p>
            <a:pPr lvl="1">
              <a:lnSpc>
                <a:spcPct val="90000"/>
              </a:lnSpc>
            </a:pPr>
            <a:r>
              <a:rPr lang="en-US" sz="2400" dirty="0"/>
              <a:t>Clarence Stein and Henry Wright</a:t>
            </a:r>
          </a:p>
          <a:p>
            <a:pPr>
              <a:lnSpc>
                <a:spcPct val="90000"/>
              </a:lnSpc>
            </a:pPr>
            <a:r>
              <a:rPr lang="en-US" sz="2800" dirty="0"/>
              <a:t>1926 – Ambler Realty v. Euclid</a:t>
            </a:r>
          </a:p>
          <a:p>
            <a:pPr>
              <a:lnSpc>
                <a:spcPct val="90000"/>
              </a:lnSpc>
            </a:pPr>
            <a:endParaRPr lang="en-US" sz="2800" dirty="0"/>
          </a:p>
        </p:txBody>
      </p:sp>
      <p:pic>
        <p:nvPicPr>
          <p:cNvPr id="4" name="Picture 3">
            <a:extLst>
              <a:ext uri="{FF2B5EF4-FFF2-40B4-BE49-F238E27FC236}">
                <a16:creationId xmlns:a16="http://schemas.microsoft.com/office/drawing/2014/main" id="{BD7DD82E-3EC6-47D5-9CAC-F6CB578F7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1897" y="3810000"/>
            <a:ext cx="2380177" cy="2858988"/>
          </a:xfrm>
          <a:prstGeom prst="rect">
            <a:avLst/>
          </a:prstGeom>
        </p:spPr>
      </p:pic>
    </p:spTree>
    <p:extLst>
      <p:ext uri="{BB962C8B-B14F-4D97-AF65-F5344CB8AC3E}">
        <p14:creationId xmlns:p14="http://schemas.microsoft.com/office/powerpoint/2010/main" val="2572502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ChangeArrowheads="1"/>
          </p:cNvSpPr>
          <p:nvPr>
            <p:ph type="ctrTitle"/>
          </p:nvPr>
        </p:nvSpPr>
        <p:spPr>
          <a:xfrm>
            <a:off x="723900" y="1447800"/>
            <a:ext cx="7620000" cy="1143000"/>
          </a:xfrm>
        </p:spPr>
        <p:txBody>
          <a:bodyPr/>
          <a:lstStyle/>
          <a:p>
            <a:r>
              <a:rPr lang="en-US" dirty="0"/>
              <a:t>Basics of Planning and Development Review</a:t>
            </a:r>
          </a:p>
        </p:txBody>
      </p:sp>
      <p:sp>
        <p:nvSpPr>
          <p:cNvPr id="534531" name="Rectangle 3"/>
          <p:cNvSpPr>
            <a:spLocks noGrp="1" noChangeArrowheads="1"/>
          </p:cNvSpPr>
          <p:nvPr>
            <p:ph type="subTitle" idx="1"/>
          </p:nvPr>
        </p:nvSpPr>
        <p:spPr>
          <a:xfrm>
            <a:off x="723900" y="2882900"/>
            <a:ext cx="6400800" cy="914400"/>
          </a:xfrm>
        </p:spPr>
        <p:txBody>
          <a:bodyPr/>
          <a:lstStyle/>
          <a:p>
            <a:r>
              <a:rPr lang="en-US" dirty="0"/>
              <a:t>A Historical Perspective on planning and development regulation</a:t>
            </a:r>
          </a:p>
        </p:txBody>
      </p:sp>
      <p:sp>
        <p:nvSpPr>
          <p:cNvPr id="534532" name="Rectangle 4"/>
          <p:cNvSpPr>
            <a:spLocks noChangeArrowheads="1"/>
          </p:cNvSpPr>
          <p:nvPr/>
        </p:nvSpPr>
        <p:spPr bwMode="auto">
          <a:xfrm>
            <a:off x="717550" y="990600"/>
            <a:ext cx="39306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buFont typeface="Wingdings" pitchFamily="2" charset="2"/>
              <a:buNone/>
            </a:pPr>
            <a:endParaRPr lang="en-US" sz="1400">
              <a:solidFill>
                <a:srgbClr val="006699"/>
              </a:solidFill>
              <a:latin typeface="Verdana" pitchFamily="34" charset="0"/>
            </a:endParaRPr>
          </a:p>
        </p:txBody>
      </p:sp>
      <p:sp>
        <p:nvSpPr>
          <p:cNvPr id="534533" name="Rectangle 5"/>
          <p:cNvSpPr>
            <a:spLocks noChangeArrowheads="1"/>
          </p:cNvSpPr>
          <p:nvPr/>
        </p:nvSpPr>
        <p:spPr bwMode="auto">
          <a:xfrm>
            <a:off x="723900" y="4038600"/>
            <a:ext cx="40005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buFont typeface="Wingdings" pitchFamily="2" charset="2"/>
              <a:buNone/>
            </a:pPr>
            <a:r>
              <a:rPr lang="en-US" sz="1800" dirty="0">
                <a:solidFill>
                  <a:srgbClr val="006699"/>
                </a:solidFill>
                <a:latin typeface="Verdana" pitchFamily="34" charset="0"/>
              </a:rPr>
              <a:t>2018 Elected &amp; Appointed Officials Planning Workshop</a:t>
            </a:r>
          </a:p>
        </p:txBody>
      </p:sp>
      <p:sp>
        <p:nvSpPr>
          <p:cNvPr id="534534" name="Rectangle 6"/>
          <p:cNvSpPr>
            <a:spLocks noChangeArrowheads="1"/>
          </p:cNvSpPr>
          <p:nvPr/>
        </p:nvSpPr>
        <p:spPr bwMode="auto">
          <a:xfrm>
            <a:off x="762000" y="5029200"/>
            <a:ext cx="45720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buFont typeface="Wingdings" pitchFamily="2" charset="2"/>
              <a:buNone/>
            </a:pPr>
            <a:r>
              <a:rPr lang="en-US" sz="1200">
                <a:solidFill>
                  <a:srgbClr val="006699"/>
                </a:solidFill>
                <a:latin typeface="Verdana" pitchFamily="34" charset="0"/>
              </a:rPr>
              <a:t>Sponsored By</a:t>
            </a:r>
          </a:p>
          <a:p>
            <a:pPr eaLnBrk="1" hangingPunct="1">
              <a:spcBef>
                <a:spcPct val="20000"/>
              </a:spcBef>
              <a:buFont typeface="Wingdings" pitchFamily="2" charset="2"/>
              <a:buNone/>
            </a:pPr>
            <a:r>
              <a:rPr lang="en-US" sz="1400">
                <a:solidFill>
                  <a:srgbClr val="006699"/>
                </a:solidFill>
                <a:latin typeface="Verdana" pitchFamily="34" charset="0"/>
              </a:rPr>
              <a:t>Texas Chapter of American Planning Association</a:t>
            </a:r>
          </a:p>
          <a:p>
            <a:pPr eaLnBrk="1" hangingPunct="1">
              <a:spcBef>
                <a:spcPct val="20000"/>
              </a:spcBef>
              <a:buFont typeface="Wingdings" pitchFamily="2" charset="2"/>
              <a:buNone/>
            </a:pPr>
            <a:endParaRPr lang="en-US" sz="2000">
              <a:solidFill>
                <a:srgbClr val="006699"/>
              </a:solidFill>
              <a:latin typeface="Verdana" pitchFamily="34" charset="0"/>
            </a:endParaRPr>
          </a:p>
        </p:txBody>
      </p:sp>
      <p:sp>
        <p:nvSpPr>
          <p:cNvPr id="534535" name="Rectangle 7"/>
          <p:cNvSpPr>
            <a:spLocks noChangeArrowheads="1"/>
          </p:cNvSpPr>
          <p:nvPr/>
        </p:nvSpPr>
        <p:spPr bwMode="auto">
          <a:xfrm>
            <a:off x="5638800" y="3886200"/>
            <a:ext cx="3352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buFont typeface="Wingdings" pitchFamily="2" charset="2"/>
              <a:buNone/>
            </a:pPr>
            <a:r>
              <a:rPr lang="en-US" sz="1800" dirty="0">
                <a:solidFill>
                  <a:srgbClr val="006699"/>
                </a:solidFill>
                <a:latin typeface="Verdana" pitchFamily="34" charset="0"/>
              </a:rPr>
              <a:t>Speaker:</a:t>
            </a:r>
          </a:p>
          <a:p>
            <a:pPr eaLnBrk="1" hangingPunct="1">
              <a:spcBef>
                <a:spcPct val="20000"/>
              </a:spcBef>
              <a:buFont typeface="Wingdings" pitchFamily="2" charset="2"/>
              <a:buNone/>
            </a:pPr>
            <a:r>
              <a:rPr lang="en-US" sz="1800" dirty="0">
                <a:solidFill>
                  <a:srgbClr val="006699"/>
                </a:solidFill>
                <a:latin typeface="Verdana" pitchFamily="34" charset="0"/>
              </a:rPr>
              <a:t>Craig Farmer, FAICP</a:t>
            </a:r>
          </a:p>
          <a:p>
            <a:pPr eaLnBrk="1" hangingPunct="1">
              <a:spcBef>
                <a:spcPct val="20000"/>
              </a:spcBef>
              <a:buFont typeface="Wingdings" pitchFamily="2" charset="2"/>
              <a:buNone/>
            </a:pPr>
            <a:r>
              <a:rPr lang="en-US" sz="1800" dirty="0">
                <a:solidFill>
                  <a:srgbClr val="006699"/>
                </a:solidFill>
                <a:latin typeface="Verdana" pitchFamily="34" charset="0"/>
              </a:rPr>
              <a:t>Mike </a:t>
            </a:r>
            <a:r>
              <a:rPr lang="en-US" sz="1800" dirty="0" err="1">
                <a:solidFill>
                  <a:srgbClr val="006699"/>
                </a:solidFill>
                <a:latin typeface="Verdana" pitchFamily="34" charset="0"/>
              </a:rPr>
              <a:t>McManely</a:t>
            </a:r>
            <a:r>
              <a:rPr lang="en-US" sz="1800" dirty="0">
                <a:solidFill>
                  <a:srgbClr val="006699"/>
                </a:solidFill>
                <a:latin typeface="Verdana" pitchFamily="34" charset="0"/>
              </a:rPr>
              <a:t>, FAICP</a:t>
            </a:r>
          </a:p>
          <a:p>
            <a:pPr eaLnBrk="1" hangingPunct="1">
              <a:spcBef>
                <a:spcPct val="20000"/>
              </a:spcBef>
              <a:buFont typeface="Wingdings" pitchFamily="2" charset="2"/>
              <a:buNone/>
            </a:pPr>
            <a:r>
              <a:rPr lang="en-US" sz="1400" dirty="0">
                <a:solidFill>
                  <a:srgbClr val="006699"/>
                </a:solidFill>
                <a:latin typeface="Verdana" pitchFamily="34" charset="0"/>
              </a:rPr>
              <a:t> </a:t>
            </a:r>
          </a:p>
        </p:txBody>
      </p:sp>
      <p:sp>
        <p:nvSpPr>
          <p:cNvPr id="534536" name="Rectangle 3" descr="Rectangle: Click to edit Master text styles&#10;Second level&#10;Third level&#10;Fourth level&#10;Fifth level"/>
          <p:cNvSpPr>
            <a:spLocks noChangeArrowheads="1"/>
          </p:cNvSpPr>
          <p:nvPr/>
        </p:nvSpPr>
        <p:spPr bwMode="auto">
          <a:xfrm>
            <a:off x="762000" y="6324600"/>
            <a:ext cx="80010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spcBef>
                <a:spcPct val="20000"/>
              </a:spcBef>
              <a:buFont typeface="Wingdings" pitchFamily="2" charset="2"/>
              <a:buNone/>
            </a:pPr>
            <a:r>
              <a:rPr lang="en-US" sz="900">
                <a:solidFill>
                  <a:srgbClr val="006699"/>
                </a:solidFill>
                <a:latin typeface="Verdana" pitchFamily="34" charset="0"/>
              </a:rPr>
              <a:t>Based on </a:t>
            </a:r>
            <a:r>
              <a:rPr lang="en-US" sz="900" i="1">
                <a:solidFill>
                  <a:srgbClr val="006699"/>
                </a:solidFill>
                <a:latin typeface="Verdana" pitchFamily="34" charset="0"/>
              </a:rPr>
              <a:t>A Guide to Urban Planning in Texas Communities </a:t>
            </a:r>
            <a:r>
              <a:rPr lang="en-US" sz="900">
                <a:solidFill>
                  <a:srgbClr val="006699"/>
                </a:solidFill>
                <a:latin typeface="Verdana" pitchFamily="34" charset="0"/>
              </a:rPr>
              <a:t>of the</a:t>
            </a:r>
            <a:r>
              <a:rPr lang="en-US" sz="900" i="1">
                <a:solidFill>
                  <a:srgbClr val="006699"/>
                </a:solidFill>
                <a:latin typeface="Verdana" pitchFamily="34" charset="0"/>
              </a:rPr>
              <a:t> </a:t>
            </a:r>
            <a:r>
              <a:rPr lang="en-US" sz="900">
                <a:solidFill>
                  <a:srgbClr val="006699"/>
                </a:solidFill>
                <a:latin typeface="Verdana" pitchFamily="34" charset="0"/>
              </a:rPr>
              <a:t>Texas Chapter of American Planning Association.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8" name="Picture 4" descr="zoning_0725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0971" y="2349500"/>
            <a:ext cx="4419600" cy="3417888"/>
          </a:xfrm>
          <a:prstGeom prst="rect">
            <a:avLst/>
          </a:prstGeom>
          <a:noFill/>
          <a:extLst>
            <a:ext uri="{909E8E84-426E-40DD-AFC4-6F175D3DCCD1}">
              <a14:hiddenFill xmlns:a14="http://schemas.microsoft.com/office/drawing/2010/main">
                <a:solidFill>
                  <a:srgbClr val="FFFFFF"/>
                </a:solidFill>
              </a14:hiddenFill>
            </a:ext>
          </a:extLst>
        </p:spPr>
      </p:pic>
      <p:sp>
        <p:nvSpPr>
          <p:cNvPr id="528386" name="Rectangle 2"/>
          <p:cNvSpPr>
            <a:spLocks noGrp="1" noChangeArrowheads="1"/>
          </p:cNvSpPr>
          <p:nvPr>
            <p:ph type="title"/>
          </p:nvPr>
        </p:nvSpPr>
        <p:spPr>
          <a:xfrm>
            <a:off x="838200" y="773112"/>
            <a:ext cx="7620000" cy="892175"/>
          </a:xfrm>
        </p:spPr>
        <p:txBody>
          <a:bodyPr/>
          <a:lstStyle/>
          <a:p>
            <a:r>
              <a:rPr lang="en-US" dirty="0"/>
              <a:t>What is Zoning?</a:t>
            </a:r>
          </a:p>
        </p:txBody>
      </p:sp>
      <p:sp>
        <p:nvSpPr>
          <p:cNvPr id="528387" name="Rectangle 3"/>
          <p:cNvSpPr>
            <a:spLocks noGrp="1" noChangeArrowheads="1"/>
          </p:cNvSpPr>
          <p:nvPr>
            <p:ph type="body" idx="1"/>
          </p:nvPr>
        </p:nvSpPr>
        <p:spPr>
          <a:xfrm>
            <a:off x="717550" y="1665287"/>
            <a:ext cx="4997450" cy="4189413"/>
          </a:xfrm>
        </p:spPr>
        <p:txBody>
          <a:bodyPr/>
          <a:lstStyle/>
          <a:p>
            <a:pPr>
              <a:lnSpc>
                <a:spcPct val="90000"/>
              </a:lnSpc>
            </a:pPr>
            <a:r>
              <a:rPr lang="en-US" sz="2400" dirty="0"/>
              <a:t>Zoning regulations govern the use of land, and the location, size and height of buildings.  Zoning divides a jurisdiction into multiple districts, with each district containing a distinct set of regulations that are uniformly applied to all property within the district.  Zoning ordinances consist of a text specifying the regulations and a map defining the location of the districts.</a:t>
            </a:r>
          </a:p>
        </p:txBody>
      </p:sp>
    </p:spTree>
    <p:extLst>
      <p:ext uri="{BB962C8B-B14F-4D97-AF65-F5344CB8AC3E}">
        <p14:creationId xmlns:p14="http://schemas.microsoft.com/office/powerpoint/2010/main" val="255971064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a:xfrm>
            <a:off x="208976" y="609600"/>
            <a:ext cx="7772400" cy="609600"/>
          </a:xfrm>
        </p:spPr>
        <p:txBody>
          <a:bodyPr/>
          <a:lstStyle/>
          <a:p>
            <a:r>
              <a:rPr lang="en-US" dirty="0"/>
              <a:t>Zoning</a:t>
            </a:r>
          </a:p>
        </p:txBody>
      </p:sp>
      <p:sp>
        <p:nvSpPr>
          <p:cNvPr id="529411" name="Rectangle 3"/>
          <p:cNvSpPr>
            <a:spLocks noGrp="1" noChangeArrowheads="1"/>
          </p:cNvSpPr>
          <p:nvPr>
            <p:ph type="body" idx="1"/>
          </p:nvPr>
        </p:nvSpPr>
        <p:spPr>
          <a:xfrm>
            <a:off x="0" y="1205992"/>
            <a:ext cx="7162800" cy="4547616"/>
          </a:xfrm>
        </p:spPr>
        <p:txBody>
          <a:bodyPr/>
          <a:lstStyle/>
          <a:p>
            <a:r>
              <a:rPr lang="en-US" dirty="0"/>
              <a:t>History of Zoning Authority in U.S</a:t>
            </a:r>
          </a:p>
          <a:p>
            <a:pPr lvl="1"/>
            <a:r>
              <a:rPr lang="en-US" sz="1800" b="1" dirty="0"/>
              <a:t>Early zoning ordinances (Washington, DC, Los Angeles, San Francisco, Baltimore, New York City)</a:t>
            </a:r>
          </a:p>
          <a:p>
            <a:pPr lvl="1"/>
            <a:r>
              <a:rPr lang="en-US" sz="1800" b="1" dirty="0"/>
              <a:t>New York City zoning ordinance (1916)</a:t>
            </a:r>
          </a:p>
          <a:p>
            <a:pPr lvl="1"/>
            <a:r>
              <a:rPr lang="en-US" sz="1800" b="1" dirty="0"/>
              <a:t>Standard Zoning Enabling Act (1922)</a:t>
            </a:r>
          </a:p>
          <a:p>
            <a:pPr lvl="1"/>
            <a:r>
              <a:rPr lang="en-US" sz="1800" b="1" dirty="0"/>
              <a:t>City of Euclid v. Amber Realty (1926)</a:t>
            </a:r>
          </a:p>
          <a:p>
            <a:pPr lvl="2"/>
            <a:r>
              <a:rPr lang="en-US" sz="1800" b="1" dirty="0"/>
              <a:t>Police power under Constitution</a:t>
            </a:r>
          </a:p>
          <a:p>
            <a:r>
              <a:rPr lang="en-US" dirty="0"/>
              <a:t>Limitations on Zoning</a:t>
            </a:r>
          </a:p>
          <a:p>
            <a:pPr lvl="1"/>
            <a:r>
              <a:rPr lang="en-US" sz="1800" b="1" dirty="0"/>
              <a:t>Federal (5</a:t>
            </a:r>
            <a:r>
              <a:rPr lang="en-US" sz="1800" b="1" baseline="30000" dirty="0"/>
              <a:t>th</a:t>
            </a:r>
            <a:r>
              <a:rPr lang="en-US" sz="1800" b="1" dirty="0"/>
              <a:t> and 14</a:t>
            </a:r>
            <a:r>
              <a:rPr lang="en-US" sz="1800" b="1" baseline="30000" dirty="0"/>
              <a:t>th</a:t>
            </a:r>
            <a:r>
              <a:rPr lang="en-US" sz="1800" b="1" dirty="0"/>
              <a:t> Amendments)</a:t>
            </a:r>
          </a:p>
          <a:p>
            <a:pPr lvl="2"/>
            <a:r>
              <a:rPr lang="en-US" sz="1800" b="1" dirty="0"/>
              <a:t>Procedural due process</a:t>
            </a:r>
          </a:p>
          <a:p>
            <a:pPr lvl="2"/>
            <a:r>
              <a:rPr lang="en-US" sz="1800" b="1" dirty="0"/>
              <a:t>Substantive due process (regulatory takings)</a:t>
            </a:r>
          </a:p>
          <a:p>
            <a:pPr lvl="1"/>
            <a:r>
              <a:rPr lang="en-US" sz="1800" b="1" dirty="0"/>
              <a:t>State</a:t>
            </a:r>
          </a:p>
          <a:p>
            <a:pPr lvl="2"/>
            <a:r>
              <a:rPr lang="en-US" sz="1800" b="1" dirty="0"/>
              <a:t>Taking statute (applies to State and County, not City)</a:t>
            </a:r>
          </a:p>
          <a:p>
            <a:pPr lvl="2"/>
            <a:r>
              <a:rPr lang="en-US" sz="1800" b="1" dirty="0"/>
              <a:t>Vesting Stature (LGC 245)</a:t>
            </a:r>
          </a:p>
          <a:p>
            <a:pPr lvl="2"/>
            <a:r>
              <a:rPr lang="en-US" sz="1800" b="1" dirty="0"/>
              <a:t>Zoning Compensation bills</a:t>
            </a:r>
          </a:p>
        </p:txBody>
      </p:sp>
      <p:pic>
        <p:nvPicPr>
          <p:cNvPr id="529412" name="Picture 4" descr="New York Zo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650" y="864296"/>
            <a:ext cx="234791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SZEnablingAct1926_Page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496" y="3799562"/>
            <a:ext cx="1906219" cy="30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649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1001180"/>
            <a:ext cx="7620000" cy="892175"/>
          </a:xfrm>
        </p:spPr>
        <p:txBody>
          <a:bodyPr/>
          <a:lstStyle/>
          <a:p>
            <a:r>
              <a:rPr lang="en-US" dirty="0"/>
              <a:t>Modern Physical Planning Period</a:t>
            </a:r>
          </a:p>
        </p:txBody>
      </p:sp>
      <p:sp>
        <p:nvSpPr>
          <p:cNvPr id="3" name="Content Placeholder 2"/>
          <p:cNvSpPr>
            <a:spLocks noGrp="1"/>
          </p:cNvSpPr>
          <p:nvPr>
            <p:ph idx="1"/>
          </p:nvPr>
        </p:nvSpPr>
        <p:spPr>
          <a:xfrm>
            <a:off x="717550" y="1893355"/>
            <a:ext cx="7620000" cy="2408629"/>
          </a:xfrm>
        </p:spPr>
        <p:txBody>
          <a:bodyPr/>
          <a:lstStyle/>
          <a:p>
            <a:pPr>
              <a:lnSpc>
                <a:spcPct val="90000"/>
              </a:lnSpc>
            </a:pPr>
            <a:r>
              <a:rPr lang="en-US" sz="2400" dirty="0"/>
              <a:t>1925 – Cincinnati Comprehensive Plan</a:t>
            </a:r>
          </a:p>
          <a:p>
            <a:pPr>
              <a:lnSpc>
                <a:spcPct val="90000"/>
              </a:lnSpc>
            </a:pPr>
            <a:r>
              <a:rPr lang="en-US" sz="2400" dirty="0"/>
              <a:t>1928 – Standard Planning Enabling Act</a:t>
            </a:r>
          </a:p>
          <a:p>
            <a:r>
              <a:rPr lang="en-US" sz="2400" dirty="0"/>
              <a:t>1954 – General Plans funded under Sec. 701 of Housing Act</a:t>
            </a:r>
          </a:p>
          <a:p>
            <a:r>
              <a:rPr lang="en-US" sz="2400" dirty="0"/>
              <a:t>1999 – George W. Bush signs Texas comprehensive planning statute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301984"/>
            <a:ext cx="3122113" cy="25560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3087" y="4270516"/>
            <a:ext cx="1714500" cy="2571750"/>
          </a:xfrm>
          <a:prstGeom prst="rect">
            <a:avLst/>
          </a:prstGeom>
        </p:spPr>
      </p:pic>
      <p:pic>
        <p:nvPicPr>
          <p:cNvPr id="8" name="Picture 7">
            <a:extLst>
              <a:ext uri="{FF2B5EF4-FFF2-40B4-BE49-F238E27FC236}">
                <a16:creationId xmlns:a16="http://schemas.microsoft.com/office/drawing/2014/main" id="{D429A3B1-6DB2-43A4-97B8-8362200B4A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4285852"/>
            <a:ext cx="3352800" cy="2572148"/>
          </a:xfrm>
          <a:prstGeom prst="rect">
            <a:avLst/>
          </a:prstGeom>
        </p:spPr>
      </p:pic>
    </p:spTree>
    <p:extLst>
      <p:ext uri="{BB962C8B-B14F-4D97-AF65-F5344CB8AC3E}">
        <p14:creationId xmlns:p14="http://schemas.microsoft.com/office/powerpoint/2010/main" val="3941613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landusepl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219200"/>
            <a:ext cx="3810000" cy="4672579"/>
          </a:xfrm>
          <a:prstGeom prst="rect">
            <a:avLst/>
          </a:prstGeom>
          <a:noFill/>
          <a:extLst>
            <a:ext uri="{909E8E84-426E-40DD-AFC4-6F175D3DCCD1}">
              <a14:hiddenFill xmlns:a14="http://schemas.microsoft.com/office/drawing/2010/main">
                <a:solidFill>
                  <a:srgbClr val="FFFFFF"/>
                </a:solidFill>
              </a14:hiddenFill>
            </a:ext>
          </a:extLst>
        </p:spPr>
      </p:pic>
      <p:sp>
        <p:nvSpPr>
          <p:cNvPr id="46082" name="Rectangle 2"/>
          <p:cNvSpPr>
            <a:spLocks noGrp="1" noChangeArrowheads="1"/>
          </p:cNvSpPr>
          <p:nvPr>
            <p:ph type="title"/>
          </p:nvPr>
        </p:nvSpPr>
        <p:spPr>
          <a:xfrm>
            <a:off x="711200" y="773112"/>
            <a:ext cx="7620000" cy="892175"/>
          </a:xfrm>
        </p:spPr>
        <p:txBody>
          <a:bodyPr/>
          <a:lstStyle/>
          <a:p>
            <a:r>
              <a:rPr lang="en-US" dirty="0"/>
              <a:t>Comprehensive Planning</a:t>
            </a:r>
          </a:p>
        </p:txBody>
      </p:sp>
      <p:sp>
        <p:nvSpPr>
          <p:cNvPr id="46083" name="Rectangle 3"/>
          <p:cNvSpPr>
            <a:spLocks noGrp="1" noChangeArrowheads="1"/>
          </p:cNvSpPr>
          <p:nvPr>
            <p:ph type="body" idx="1"/>
          </p:nvPr>
        </p:nvSpPr>
        <p:spPr>
          <a:xfrm>
            <a:off x="381000" y="1665287"/>
            <a:ext cx="5540829" cy="4189413"/>
          </a:xfrm>
        </p:spPr>
        <p:txBody>
          <a:bodyPr/>
          <a:lstStyle/>
          <a:p>
            <a:pPr marL="0" indent="0"/>
            <a:r>
              <a:rPr lang="en-US" sz="2800" dirty="0"/>
              <a:t>Comprehensive Planning looks at more than just the physical design of the community, but also looks the inter-relationship of land use, infrastructure, community facilities, and other community programs</a:t>
            </a:r>
            <a:r>
              <a:rPr lang="en-US" sz="2400" dirty="0"/>
              <a:t>.</a:t>
            </a:r>
          </a:p>
        </p:txBody>
      </p:sp>
    </p:spTree>
    <p:extLst>
      <p:ext uri="{BB962C8B-B14F-4D97-AF65-F5344CB8AC3E}">
        <p14:creationId xmlns:p14="http://schemas.microsoft.com/office/powerpoint/2010/main" val="2005903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 </a:t>
            </a:r>
          </a:p>
        </p:txBody>
      </p:sp>
      <p:sp>
        <p:nvSpPr>
          <p:cNvPr id="5" name="Footer Placeholder 4"/>
          <p:cNvSpPr>
            <a:spLocks noGrp="1"/>
          </p:cNvSpPr>
          <p:nvPr>
            <p:ph type="ftr" sz="quarter" idx="11"/>
          </p:nvPr>
        </p:nvSpPr>
        <p:spPr/>
        <p:txBody>
          <a:bodyPr/>
          <a:lstStyle/>
          <a:p>
            <a:r>
              <a:rPr lang="en-US" dirty="0"/>
              <a:t> </a:t>
            </a:r>
          </a:p>
        </p:txBody>
      </p:sp>
      <p:sp>
        <p:nvSpPr>
          <p:cNvPr id="1771522" name="Rectangle 2"/>
          <p:cNvSpPr>
            <a:spLocks noGrp="1" noRot="1" noChangeArrowheads="1"/>
          </p:cNvSpPr>
          <p:nvPr>
            <p:ph type="title"/>
          </p:nvPr>
        </p:nvSpPr>
        <p:spPr>
          <a:xfrm>
            <a:off x="685800" y="685800"/>
            <a:ext cx="8686800" cy="892175"/>
          </a:xfrm>
        </p:spPr>
        <p:txBody>
          <a:bodyPr/>
          <a:lstStyle/>
          <a:p>
            <a:r>
              <a:rPr lang="en-US" sz="3200" dirty="0"/>
              <a:t>Comprehensive Planning Statute</a:t>
            </a:r>
          </a:p>
        </p:txBody>
      </p:sp>
      <p:sp>
        <p:nvSpPr>
          <p:cNvPr id="1771523" name="Rectangle 3"/>
          <p:cNvSpPr>
            <a:spLocks noGrp="1" noChangeArrowheads="1"/>
          </p:cNvSpPr>
          <p:nvPr>
            <p:ph type="body" idx="1"/>
          </p:nvPr>
        </p:nvSpPr>
        <p:spPr>
          <a:xfrm>
            <a:off x="685800" y="1524000"/>
            <a:ext cx="8458200" cy="3505200"/>
          </a:xfrm>
        </p:spPr>
        <p:txBody>
          <a:bodyPr/>
          <a:lstStyle/>
          <a:p>
            <a:pPr>
              <a:lnSpc>
                <a:spcPct val="90000"/>
              </a:lnSpc>
            </a:pPr>
            <a:r>
              <a:rPr lang="en-US" sz="2800" dirty="0"/>
              <a:t>Chapter 213 of Local Government Code</a:t>
            </a:r>
          </a:p>
          <a:p>
            <a:pPr>
              <a:lnSpc>
                <a:spcPct val="90000"/>
              </a:lnSpc>
            </a:pPr>
            <a:r>
              <a:rPr lang="en-US" sz="2800" dirty="0"/>
              <a:t>Purposes</a:t>
            </a:r>
          </a:p>
          <a:p>
            <a:pPr lvl="1">
              <a:lnSpc>
                <a:spcPct val="90000"/>
              </a:lnSpc>
            </a:pPr>
            <a:r>
              <a:rPr lang="en-US" sz="2800" dirty="0"/>
              <a:t>Promote sound development</a:t>
            </a:r>
          </a:p>
          <a:p>
            <a:pPr lvl="1">
              <a:lnSpc>
                <a:spcPct val="90000"/>
              </a:lnSpc>
            </a:pPr>
            <a:r>
              <a:rPr lang="en-US" sz="2800" dirty="0"/>
              <a:t>Promote public health, safety and welfare</a:t>
            </a:r>
          </a:p>
          <a:p>
            <a:pPr>
              <a:lnSpc>
                <a:spcPct val="90000"/>
              </a:lnSpc>
            </a:pPr>
            <a:r>
              <a:rPr lang="en-US" sz="2800" dirty="0"/>
              <a:t>Adoption by ordinance</a:t>
            </a:r>
          </a:p>
          <a:p>
            <a:pPr lvl="1">
              <a:lnSpc>
                <a:spcPct val="90000"/>
              </a:lnSpc>
            </a:pPr>
            <a:r>
              <a:rPr lang="en-US" sz="2800" dirty="0"/>
              <a:t>After review by Planning Commission</a:t>
            </a:r>
          </a:p>
          <a:p>
            <a:pPr lvl="1">
              <a:lnSpc>
                <a:spcPct val="90000"/>
              </a:lnSpc>
            </a:pPr>
            <a:r>
              <a:rPr lang="en-US" sz="2800" dirty="0"/>
              <a:t>After public hearing</a:t>
            </a:r>
          </a:p>
          <a:p>
            <a:pPr>
              <a:lnSpc>
                <a:spcPct val="90000"/>
              </a:lnSpc>
            </a:pPr>
            <a:r>
              <a:rPr lang="en-US" sz="2800" dirty="0"/>
              <a:t>Conformity Requirements</a:t>
            </a:r>
          </a:p>
          <a:p>
            <a:pPr>
              <a:lnSpc>
                <a:spcPct val="90000"/>
              </a:lnSpc>
            </a:pPr>
            <a:r>
              <a:rPr lang="en-US" sz="2800" dirty="0"/>
              <a:t>Zoning disclaimer  “A comprehensive plan shall not constitute zoning  regulations or establish zoning district boundaries”</a:t>
            </a:r>
          </a:p>
        </p:txBody>
      </p:sp>
    </p:spTree>
    <p:extLst>
      <p:ext uri="{BB962C8B-B14F-4D97-AF65-F5344CB8AC3E}">
        <p14:creationId xmlns:p14="http://schemas.microsoft.com/office/powerpoint/2010/main" val="47445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p:txBody>
          <a:bodyPr/>
          <a:lstStyle/>
          <a:p>
            <a:pPr eaLnBrk="1" hangingPunct="1">
              <a:defRPr/>
            </a:pPr>
            <a:r>
              <a:rPr lang="en-US" sz="3600" dirty="0"/>
              <a:t>Reviewing Comprehensive Plan Amendments</a:t>
            </a:r>
          </a:p>
        </p:txBody>
      </p:sp>
      <p:sp>
        <p:nvSpPr>
          <p:cNvPr id="261123" name="Rectangle 3"/>
          <p:cNvSpPr>
            <a:spLocks noGrp="1" noChangeArrowheads="1"/>
          </p:cNvSpPr>
          <p:nvPr>
            <p:ph type="body" idx="1"/>
          </p:nvPr>
        </p:nvSpPr>
        <p:spPr>
          <a:xfrm>
            <a:off x="457200" y="2590800"/>
            <a:ext cx="5486400" cy="4525963"/>
          </a:xfrm>
        </p:spPr>
        <p:txBody>
          <a:bodyPr/>
          <a:lstStyle/>
          <a:p>
            <a:pPr eaLnBrk="1" hangingPunct="1">
              <a:defRPr/>
            </a:pPr>
            <a:r>
              <a:rPr lang="en-US" dirty="0"/>
              <a:t>Administrative review</a:t>
            </a:r>
          </a:p>
          <a:p>
            <a:pPr lvl="1" eaLnBrk="1" hangingPunct="1">
              <a:defRPr/>
            </a:pPr>
            <a:r>
              <a:rPr lang="en-US" dirty="0"/>
              <a:t>Have they given you everything that you require to make decision?</a:t>
            </a:r>
          </a:p>
          <a:p>
            <a:pPr eaLnBrk="1" hangingPunct="1">
              <a:defRPr/>
            </a:pPr>
            <a:r>
              <a:rPr lang="en-US" dirty="0"/>
              <a:t>Planning Review</a:t>
            </a:r>
          </a:p>
          <a:p>
            <a:pPr lvl="1" eaLnBrk="1" hangingPunct="1">
              <a:defRPr/>
            </a:pPr>
            <a:r>
              <a:rPr lang="en-US" dirty="0"/>
              <a:t>Look at the big picture</a:t>
            </a:r>
          </a:p>
          <a:p>
            <a:pPr lvl="1" eaLnBrk="1" hangingPunct="1">
              <a:defRPr/>
            </a:pPr>
            <a:r>
              <a:rPr lang="en-US" dirty="0"/>
              <a:t>Does the proposed change meet your planning goals?</a:t>
            </a:r>
          </a:p>
        </p:txBody>
      </p:sp>
      <p:pic>
        <p:nvPicPr>
          <p:cNvPr id="30726" name="Picture 4" descr="C:\Users\dgattis\AppData\Local\Microsoft\Windows\Temporary Internet Files\Content.IE5\DK6CS1CF\MP90040972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824038"/>
            <a:ext cx="3348038"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545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a:xfrm>
            <a:off x="457200" y="762000"/>
            <a:ext cx="8229600" cy="868362"/>
          </a:xfrm>
        </p:spPr>
        <p:txBody>
          <a:bodyPr/>
          <a:lstStyle/>
          <a:p>
            <a:pPr eaLnBrk="1" hangingPunct="1">
              <a:defRPr/>
            </a:pPr>
            <a:r>
              <a:rPr lang="en-US" dirty="0"/>
              <a:t>Land Use Plan Amendments</a:t>
            </a:r>
          </a:p>
        </p:txBody>
      </p:sp>
      <p:sp>
        <p:nvSpPr>
          <p:cNvPr id="262147" name="Rectangle 3"/>
          <p:cNvSpPr>
            <a:spLocks noGrp="1" noChangeArrowheads="1"/>
          </p:cNvSpPr>
          <p:nvPr>
            <p:ph type="body" idx="1"/>
          </p:nvPr>
        </p:nvSpPr>
        <p:spPr>
          <a:xfrm>
            <a:off x="457200" y="1752600"/>
            <a:ext cx="4038600" cy="4572000"/>
          </a:xfrm>
        </p:spPr>
        <p:txBody>
          <a:bodyPr/>
          <a:lstStyle/>
          <a:p>
            <a:pPr eaLnBrk="1" hangingPunct="1">
              <a:lnSpc>
                <a:spcPct val="80000"/>
              </a:lnSpc>
              <a:defRPr/>
            </a:pPr>
            <a:r>
              <a:rPr lang="en-US" dirty="0"/>
              <a:t>Is this the best ultimate land use for this area, rather than the existing Land Use Plan designation?  </a:t>
            </a:r>
          </a:p>
          <a:p>
            <a:pPr lvl="1" eaLnBrk="1" hangingPunct="1">
              <a:lnSpc>
                <a:spcPct val="80000"/>
              </a:lnSpc>
              <a:defRPr/>
            </a:pPr>
            <a:r>
              <a:rPr lang="en-US" sz="1800" dirty="0"/>
              <a:t>Be careful not to react to cyclical market demands.  Change when change is the right thing to do in the long term.</a:t>
            </a:r>
          </a:p>
          <a:p>
            <a:pPr eaLnBrk="1" hangingPunct="1">
              <a:lnSpc>
                <a:spcPct val="80000"/>
              </a:lnSpc>
              <a:defRPr/>
            </a:pPr>
            <a:endParaRPr lang="en-US" dirty="0"/>
          </a:p>
          <a:p>
            <a:pPr eaLnBrk="1" hangingPunct="1">
              <a:lnSpc>
                <a:spcPct val="80000"/>
              </a:lnSpc>
              <a:defRPr/>
            </a:pPr>
            <a:r>
              <a:rPr lang="en-US" dirty="0"/>
              <a:t>Are there any environmental constraints? (e.g. floodplains, noise, landfill issues)</a:t>
            </a:r>
          </a:p>
          <a:p>
            <a:pPr eaLnBrk="1" hangingPunct="1">
              <a:lnSpc>
                <a:spcPct val="80000"/>
              </a:lnSpc>
              <a:defRPr/>
            </a:pPr>
            <a:endParaRPr lang="en-US" dirty="0"/>
          </a:p>
          <a:p>
            <a:pPr eaLnBrk="1" hangingPunct="1">
              <a:lnSpc>
                <a:spcPct val="80000"/>
              </a:lnSpc>
              <a:defRPr/>
            </a:pPr>
            <a:r>
              <a:rPr lang="en-US" dirty="0"/>
              <a:t>Does the proposed land use make sense for that location? (land use conflicts, relationship to other uses, access, utility service, etc.)</a:t>
            </a:r>
          </a:p>
          <a:p>
            <a:pPr eaLnBrk="1" hangingPunct="1">
              <a:lnSpc>
                <a:spcPct val="80000"/>
              </a:lnSpc>
              <a:defRPr/>
            </a:pPr>
            <a:endParaRPr lang="en-US" sz="2400" dirty="0"/>
          </a:p>
        </p:txBody>
      </p:sp>
      <p:pic>
        <p:nvPicPr>
          <p:cNvPr id="31750" name="Picture 4" descr="Benbrook Field Comp Plan Rev 4-13-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52600"/>
            <a:ext cx="41148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766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Rot="1" noChangeArrowheads="1"/>
          </p:cNvSpPr>
          <p:nvPr>
            <p:ph type="title"/>
          </p:nvPr>
        </p:nvSpPr>
        <p:spPr>
          <a:xfrm>
            <a:off x="712269" y="1143000"/>
            <a:ext cx="7620000" cy="701675"/>
          </a:xfrm>
        </p:spPr>
        <p:txBody>
          <a:bodyPr/>
          <a:lstStyle/>
          <a:p>
            <a:pPr eaLnBrk="1" hangingPunct="1">
              <a:defRPr/>
            </a:pPr>
            <a:r>
              <a:rPr lang="en-US" dirty="0"/>
              <a:t>Thoroughfare Plan Amendments</a:t>
            </a:r>
          </a:p>
        </p:txBody>
      </p:sp>
      <p:sp>
        <p:nvSpPr>
          <p:cNvPr id="1620995" name="Rectangle 3"/>
          <p:cNvSpPr>
            <a:spLocks noGrp="1" noChangeArrowheads="1"/>
          </p:cNvSpPr>
          <p:nvPr>
            <p:ph type="body" idx="1"/>
          </p:nvPr>
        </p:nvSpPr>
        <p:spPr>
          <a:xfrm>
            <a:off x="685800" y="1981200"/>
            <a:ext cx="7620000" cy="3505200"/>
          </a:xfrm>
        </p:spPr>
        <p:txBody>
          <a:bodyPr/>
          <a:lstStyle/>
          <a:p>
            <a:pPr eaLnBrk="1" hangingPunct="1">
              <a:lnSpc>
                <a:spcPct val="90000"/>
              </a:lnSpc>
              <a:defRPr/>
            </a:pPr>
            <a:r>
              <a:rPr lang="en-US" sz="2400" dirty="0"/>
              <a:t>Most requests will be to delete, relocate, or reduce size of streets</a:t>
            </a:r>
          </a:p>
          <a:p>
            <a:pPr eaLnBrk="1" hangingPunct="1">
              <a:lnSpc>
                <a:spcPct val="90000"/>
              </a:lnSpc>
              <a:defRPr/>
            </a:pPr>
            <a:r>
              <a:rPr lang="en-US" sz="2400" dirty="0"/>
              <a:t>Is circulation maintained?</a:t>
            </a:r>
          </a:p>
          <a:p>
            <a:pPr lvl="1" eaLnBrk="1" hangingPunct="1">
              <a:lnSpc>
                <a:spcPct val="90000"/>
              </a:lnSpc>
              <a:defRPr/>
            </a:pPr>
            <a:r>
              <a:rPr lang="en-US" sz="2400" dirty="0"/>
              <a:t>Street connectivity</a:t>
            </a:r>
          </a:p>
          <a:p>
            <a:pPr eaLnBrk="1" hangingPunct="1">
              <a:lnSpc>
                <a:spcPct val="90000"/>
              </a:lnSpc>
              <a:defRPr/>
            </a:pPr>
            <a:endParaRPr lang="en-US" sz="2400" dirty="0"/>
          </a:p>
          <a:p>
            <a:pPr eaLnBrk="1" hangingPunct="1">
              <a:lnSpc>
                <a:spcPct val="90000"/>
              </a:lnSpc>
              <a:defRPr/>
            </a:pPr>
            <a:endParaRPr lang="en-US" sz="2400" dirty="0"/>
          </a:p>
          <a:p>
            <a:pPr eaLnBrk="1" hangingPunct="1">
              <a:lnSpc>
                <a:spcPct val="90000"/>
              </a:lnSpc>
              <a:defRPr/>
            </a:pPr>
            <a:endParaRPr lang="en-US" sz="2400" dirty="0"/>
          </a:p>
          <a:p>
            <a:pPr eaLnBrk="1" hangingPunct="1">
              <a:lnSpc>
                <a:spcPct val="90000"/>
              </a:lnSpc>
              <a:defRPr/>
            </a:pPr>
            <a:endParaRPr lang="en-US" sz="2400" dirty="0"/>
          </a:p>
          <a:p>
            <a:pPr eaLnBrk="1" hangingPunct="1">
              <a:lnSpc>
                <a:spcPct val="90000"/>
              </a:lnSpc>
              <a:defRPr/>
            </a:pPr>
            <a:r>
              <a:rPr lang="en-US" sz="2400" dirty="0"/>
              <a:t>Will a change in Thoroughfare Plan and/or Land Use Plan affect traffic volumes?</a:t>
            </a:r>
          </a:p>
          <a:p>
            <a:pPr eaLnBrk="1" hangingPunct="1">
              <a:lnSpc>
                <a:spcPct val="90000"/>
              </a:lnSpc>
              <a:defRPr/>
            </a:pPr>
            <a:r>
              <a:rPr lang="en-US" sz="2400" dirty="0"/>
              <a:t>Be careful to avoid choosing short-term gains over long-term benefits.</a:t>
            </a:r>
          </a:p>
        </p:txBody>
      </p:sp>
      <p:pic>
        <p:nvPicPr>
          <p:cNvPr id="327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438400"/>
            <a:ext cx="3962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69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a:xfrm>
            <a:off x="6565605" y="6381750"/>
            <a:ext cx="2590800" cy="476250"/>
          </a:xfrm>
        </p:spPr>
        <p:txBody>
          <a:bodyPr/>
          <a:lstStyle/>
          <a:p>
            <a:r>
              <a:rPr lang="en-US" dirty="0"/>
              <a:t> </a:t>
            </a:r>
          </a:p>
        </p:txBody>
      </p:sp>
      <p:sp>
        <p:nvSpPr>
          <p:cNvPr id="7" name="Slide Number Placeholder 4"/>
          <p:cNvSpPr>
            <a:spLocks noGrp="1"/>
          </p:cNvSpPr>
          <p:nvPr>
            <p:ph type="sldNum" sz="quarter" idx="11"/>
          </p:nvPr>
        </p:nvSpPr>
        <p:spPr/>
        <p:txBody>
          <a:bodyPr/>
          <a:lstStyle/>
          <a:p>
            <a:r>
              <a:rPr lang="en-US" dirty="0"/>
              <a:t> </a:t>
            </a:r>
          </a:p>
        </p:txBody>
      </p:sp>
      <p:sp>
        <p:nvSpPr>
          <p:cNvPr id="1674242" name="Rectangle 2"/>
          <p:cNvSpPr>
            <a:spLocks noGrp="1" noRot="1" noChangeArrowheads="1"/>
          </p:cNvSpPr>
          <p:nvPr>
            <p:ph type="title"/>
          </p:nvPr>
        </p:nvSpPr>
        <p:spPr>
          <a:xfrm>
            <a:off x="457200" y="762000"/>
            <a:ext cx="8229600" cy="609600"/>
          </a:xfrm>
        </p:spPr>
        <p:txBody>
          <a:bodyPr/>
          <a:lstStyle/>
          <a:p>
            <a:pPr eaLnBrk="1" hangingPunct="1">
              <a:defRPr/>
            </a:pPr>
            <a:r>
              <a:rPr lang="en-US" dirty="0"/>
              <a:t>Zoning</a:t>
            </a:r>
          </a:p>
        </p:txBody>
      </p:sp>
      <p:sp>
        <p:nvSpPr>
          <p:cNvPr id="1674243" name="Rectangle 3"/>
          <p:cNvSpPr>
            <a:spLocks noGrp="1" noChangeArrowheads="1"/>
          </p:cNvSpPr>
          <p:nvPr>
            <p:ph type="body" idx="1"/>
          </p:nvPr>
        </p:nvSpPr>
        <p:spPr>
          <a:xfrm>
            <a:off x="0" y="1219200"/>
            <a:ext cx="9753600" cy="5029200"/>
          </a:xfrm>
        </p:spPr>
        <p:txBody>
          <a:bodyPr/>
          <a:lstStyle/>
          <a:p>
            <a:pPr eaLnBrk="1" hangingPunct="1">
              <a:defRPr/>
            </a:pPr>
            <a:r>
              <a:rPr lang="en-US" sz="2400" dirty="0"/>
              <a:t>Relationship to Comprehensive Plan:</a:t>
            </a:r>
          </a:p>
          <a:p>
            <a:pPr lvl="1" eaLnBrk="1" hangingPunct="1">
              <a:defRPr/>
            </a:pPr>
            <a:r>
              <a:rPr lang="en-US" sz="2400" dirty="0"/>
              <a:t>Which comes first, planning or zoning?</a:t>
            </a:r>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r>
              <a:rPr lang="en-US" sz="2400" dirty="0"/>
              <a:t>Relationship to Subdivision Regulation</a:t>
            </a:r>
          </a:p>
          <a:p>
            <a:pPr lvl="1" eaLnBrk="1" hangingPunct="1">
              <a:defRPr/>
            </a:pPr>
            <a:r>
              <a:rPr lang="en-US" sz="2400" dirty="0"/>
              <a:t>Zoning regulates use, lot size, setbacks and heights</a:t>
            </a:r>
          </a:p>
          <a:p>
            <a:pPr lvl="1" eaLnBrk="1" hangingPunct="1">
              <a:defRPr/>
            </a:pPr>
            <a:r>
              <a:rPr lang="en-US" sz="2400" dirty="0"/>
              <a:t>Plats regulate street and lot layout, infrastructure, etc.</a:t>
            </a:r>
          </a:p>
        </p:txBody>
      </p:sp>
      <p:pic>
        <p:nvPicPr>
          <p:cNvPr id="35846" name="Picture 4" descr="land_use_0526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832" y="2054228"/>
            <a:ext cx="2593450" cy="335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5" descr="zoning_0725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7282" y="2285999"/>
            <a:ext cx="3935419" cy="30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60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17550" y="990600"/>
            <a:ext cx="7620000" cy="476250"/>
          </a:xfrm>
        </p:spPr>
        <p:txBody>
          <a:bodyPr/>
          <a:lstStyle/>
          <a:p>
            <a:r>
              <a:rPr lang="en-US" sz="3200" dirty="0"/>
              <a:t>Subdivision Regulations</a:t>
            </a:r>
          </a:p>
        </p:txBody>
      </p:sp>
      <p:sp>
        <p:nvSpPr>
          <p:cNvPr id="530435" name="Rectangle 3"/>
          <p:cNvSpPr>
            <a:spLocks noGrp="1" noChangeArrowheads="1"/>
          </p:cNvSpPr>
          <p:nvPr>
            <p:ph type="body" idx="1"/>
          </p:nvPr>
        </p:nvSpPr>
        <p:spPr>
          <a:xfrm>
            <a:off x="685800" y="1524000"/>
            <a:ext cx="4800600" cy="4953000"/>
          </a:xfrm>
        </p:spPr>
        <p:txBody>
          <a:bodyPr/>
          <a:lstStyle/>
          <a:p>
            <a:r>
              <a:rPr lang="en-US" sz="2800" dirty="0"/>
              <a:t>Subdivision regulations govern the division of land into two or more parts.  The regulations specify the standards for drawing and recording a plat, and requirements for public improvements necessary to make the property suitable for development.</a:t>
            </a:r>
          </a:p>
        </p:txBody>
      </p:sp>
      <p:pic>
        <p:nvPicPr>
          <p:cNvPr id="530436" name="Picture 4" descr="majorp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59050"/>
            <a:ext cx="4267200" cy="318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785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Why Planning is Important</a:t>
            </a:r>
          </a:p>
        </p:txBody>
      </p:sp>
      <p:sp>
        <p:nvSpPr>
          <p:cNvPr id="39940" name="Rectangle 4"/>
          <p:cNvSpPr>
            <a:spLocks noGrp="1" noChangeArrowheads="1"/>
          </p:cNvSpPr>
          <p:nvPr>
            <p:ph type="body" sz="half" idx="1"/>
          </p:nvPr>
        </p:nvSpPr>
        <p:spPr/>
        <p:txBody>
          <a:bodyPr/>
          <a:lstStyle/>
          <a:p>
            <a:pPr marL="225425" indent="-225425">
              <a:lnSpc>
                <a:spcPct val="80000"/>
              </a:lnSpc>
            </a:pPr>
            <a:r>
              <a:rPr lang="en-US" sz="1400" b="1" u="sng" dirty="0"/>
              <a:t>National Survey (APA, 2000)</a:t>
            </a:r>
          </a:p>
          <a:p>
            <a:pPr marL="225425" indent="-225425">
              <a:lnSpc>
                <a:spcPct val="80000"/>
              </a:lnSpc>
            </a:pPr>
            <a:endParaRPr lang="en-US" sz="1600" b="1" u="sng" dirty="0"/>
          </a:p>
          <a:p>
            <a:pPr marL="225425" indent="-225425">
              <a:lnSpc>
                <a:spcPct val="80000"/>
              </a:lnSpc>
            </a:pPr>
            <a:r>
              <a:rPr lang="en-US" sz="1600" b="1" dirty="0"/>
              <a:t>Likely voters want:</a:t>
            </a:r>
          </a:p>
          <a:p>
            <a:pPr marL="225425" indent="-225425">
              <a:lnSpc>
                <a:spcPct val="80000"/>
              </a:lnSpc>
              <a:buFont typeface="Wingdings" pitchFamily="2" charset="2"/>
              <a:buChar char="§"/>
            </a:pPr>
            <a:r>
              <a:rPr lang="en-US" sz="1600" b="1" dirty="0"/>
              <a:t>Professional planners in their community (81%)</a:t>
            </a:r>
          </a:p>
          <a:p>
            <a:pPr marL="225425" indent="-225425">
              <a:lnSpc>
                <a:spcPct val="80000"/>
              </a:lnSpc>
              <a:buFont typeface="Wingdings" pitchFamily="2" charset="2"/>
              <a:buChar char="§"/>
            </a:pPr>
            <a:r>
              <a:rPr lang="en-US" sz="1600" b="1" dirty="0"/>
              <a:t>Adequate schools and educational facilities (76%)</a:t>
            </a:r>
          </a:p>
          <a:p>
            <a:pPr marL="225425" indent="-225425">
              <a:lnSpc>
                <a:spcPct val="80000"/>
              </a:lnSpc>
              <a:buFont typeface="Wingdings" pitchFamily="2" charset="2"/>
              <a:buChar char="§"/>
            </a:pPr>
            <a:r>
              <a:rPr lang="en-US" sz="1600" b="1" dirty="0"/>
              <a:t>Availability of public services (74%)</a:t>
            </a:r>
          </a:p>
          <a:p>
            <a:pPr marL="225425" indent="-225425">
              <a:lnSpc>
                <a:spcPct val="80000"/>
              </a:lnSpc>
              <a:buFont typeface="Wingdings" pitchFamily="2" charset="2"/>
              <a:buChar char="§"/>
            </a:pPr>
            <a:r>
              <a:rPr lang="en-US" sz="1600" b="1" dirty="0"/>
              <a:t>Create and protect parks and recreation areas (67%)</a:t>
            </a:r>
          </a:p>
          <a:p>
            <a:pPr marL="225425" indent="-225425">
              <a:lnSpc>
                <a:spcPct val="80000"/>
              </a:lnSpc>
              <a:buFont typeface="Wingdings" pitchFamily="2" charset="2"/>
              <a:buChar char="§"/>
            </a:pPr>
            <a:r>
              <a:rPr lang="en-US" sz="1600" b="1" dirty="0"/>
              <a:t>Preserve farmland and open space (67%)</a:t>
            </a:r>
          </a:p>
          <a:p>
            <a:pPr marL="225425" indent="-225425">
              <a:lnSpc>
                <a:spcPct val="80000"/>
              </a:lnSpc>
              <a:buFont typeface="Wingdings" pitchFamily="2" charset="2"/>
              <a:buChar char="§"/>
            </a:pPr>
            <a:r>
              <a:rPr lang="en-US" sz="1600" b="1" dirty="0"/>
              <a:t>Protect wetlands and other natural areas (65%)</a:t>
            </a:r>
          </a:p>
          <a:p>
            <a:pPr marL="225425" indent="-225425">
              <a:lnSpc>
                <a:spcPct val="80000"/>
              </a:lnSpc>
              <a:buFont typeface="Wingdings" pitchFamily="2" charset="2"/>
              <a:buChar char="§"/>
            </a:pPr>
            <a:r>
              <a:rPr lang="en-US" sz="1600" b="1" dirty="0"/>
              <a:t>Create affordable housing options (64%)</a:t>
            </a:r>
          </a:p>
          <a:p>
            <a:pPr marL="225425" indent="-225425">
              <a:lnSpc>
                <a:spcPct val="80000"/>
              </a:lnSpc>
            </a:pPr>
            <a:endParaRPr lang="en-US" sz="1400" b="1" dirty="0"/>
          </a:p>
        </p:txBody>
      </p:sp>
      <p:sp>
        <p:nvSpPr>
          <p:cNvPr id="39941" name="Rectangle 5"/>
          <p:cNvSpPr>
            <a:spLocks noGrp="1" noChangeArrowheads="1"/>
          </p:cNvSpPr>
          <p:nvPr>
            <p:ph type="body" sz="half" idx="2"/>
          </p:nvPr>
        </p:nvSpPr>
        <p:spPr/>
        <p:txBody>
          <a:bodyPr/>
          <a:lstStyle/>
          <a:p>
            <a:pPr marL="225425" indent="-225425">
              <a:lnSpc>
                <a:spcPct val="80000"/>
              </a:lnSpc>
            </a:pPr>
            <a:r>
              <a:rPr lang="en-US" sz="1400" b="1" u="sng" dirty="0"/>
              <a:t>Statewide Survey (TXAPA, 2002)</a:t>
            </a:r>
          </a:p>
          <a:p>
            <a:pPr marL="225425" indent="-225425">
              <a:lnSpc>
                <a:spcPct val="80000"/>
              </a:lnSpc>
            </a:pPr>
            <a:endParaRPr lang="en-US" sz="1400" b="1" dirty="0"/>
          </a:p>
          <a:p>
            <a:pPr marL="225425" indent="-225425">
              <a:lnSpc>
                <a:spcPct val="80000"/>
              </a:lnSpc>
            </a:pPr>
            <a:r>
              <a:rPr lang="en-US" sz="1600" b="1" dirty="0"/>
              <a:t>Likely voters want:</a:t>
            </a:r>
          </a:p>
          <a:p>
            <a:pPr marL="225425" indent="-225425">
              <a:lnSpc>
                <a:spcPct val="80000"/>
              </a:lnSpc>
              <a:buFont typeface="Wingdings" pitchFamily="2" charset="2"/>
              <a:buChar char="§"/>
            </a:pPr>
            <a:r>
              <a:rPr lang="en-US" sz="1600" b="1" dirty="0"/>
              <a:t>Important to have community planner (85%)</a:t>
            </a:r>
          </a:p>
          <a:p>
            <a:pPr marL="225425" indent="-225425">
              <a:lnSpc>
                <a:spcPct val="80000"/>
              </a:lnSpc>
              <a:buFont typeface="Wingdings" pitchFamily="2" charset="2"/>
              <a:buChar char="§"/>
            </a:pPr>
            <a:r>
              <a:rPr lang="en-US" sz="1600" b="1" dirty="0"/>
              <a:t>Protect open spaces, coastal areas and parkland (88%)</a:t>
            </a:r>
          </a:p>
          <a:p>
            <a:pPr marL="225425" indent="-225425">
              <a:lnSpc>
                <a:spcPct val="80000"/>
              </a:lnSpc>
              <a:buFont typeface="Wingdings" pitchFamily="2" charset="2"/>
              <a:buChar char="§"/>
            </a:pPr>
            <a:r>
              <a:rPr lang="en-US" sz="1600" b="1" dirty="0"/>
              <a:t>Provide incentives for affordable housing (85%)</a:t>
            </a:r>
          </a:p>
          <a:p>
            <a:pPr marL="225425" indent="-225425">
              <a:lnSpc>
                <a:spcPct val="80000"/>
              </a:lnSpc>
              <a:buFont typeface="Wingdings" pitchFamily="2" charset="2"/>
              <a:buChar char="§"/>
            </a:pPr>
            <a:r>
              <a:rPr lang="en-US" sz="1600" b="1" dirty="0"/>
              <a:t>Create transportation options like light rail, bus transit and bicycle trails (81%)</a:t>
            </a:r>
          </a:p>
          <a:p>
            <a:pPr marL="225425" indent="-225425">
              <a:lnSpc>
                <a:spcPct val="80000"/>
              </a:lnSpc>
              <a:buFont typeface="Wingdings" pitchFamily="2" charset="2"/>
              <a:buChar char="§"/>
            </a:pPr>
            <a:r>
              <a:rPr lang="en-US" sz="1600" b="1" dirty="0"/>
              <a:t>Support right of local communities to make decisions for private property (81%)</a:t>
            </a:r>
          </a:p>
        </p:txBody>
      </p:sp>
      <p:sp>
        <p:nvSpPr>
          <p:cNvPr id="39942" name="Text Box 6"/>
          <p:cNvSpPr txBox="1">
            <a:spLocks noChangeArrowheads="1"/>
          </p:cNvSpPr>
          <p:nvPr/>
        </p:nvSpPr>
        <p:spPr bwMode="auto">
          <a:xfrm>
            <a:off x="2057400" y="6019800"/>
            <a:ext cx="441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00759A"/>
                </a:solidFill>
              </a:rPr>
              <a:t>These are all planning issues!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6342" y="990600"/>
            <a:ext cx="7620000" cy="892175"/>
          </a:xfrm>
        </p:spPr>
        <p:txBody>
          <a:bodyPr/>
          <a:lstStyle/>
          <a:p>
            <a:r>
              <a:rPr lang="en-US" dirty="0"/>
              <a:t>Modern Physical Planning Period</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1694" y="3124200"/>
            <a:ext cx="2833506" cy="3696222"/>
          </a:xfrm>
        </p:spPr>
      </p:pic>
      <p:sp>
        <p:nvSpPr>
          <p:cNvPr id="5" name="Rectangle 4"/>
          <p:cNvSpPr/>
          <p:nvPr/>
        </p:nvSpPr>
        <p:spPr>
          <a:xfrm>
            <a:off x="762000" y="1676400"/>
            <a:ext cx="7637027" cy="1588127"/>
          </a:xfrm>
          <a:prstGeom prst="rect">
            <a:avLst/>
          </a:prstGeom>
        </p:spPr>
        <p:txBody>
          <a:bodyPr wrap="none">
            <a:spAutoFit/>
          </a:bodyPr>
          <a:lstStyle/>
          <a:p>
            <a:pPr>
              <a:lnSpc>
                <a:spcPct val="90000"/>
              </a:lnSpc>
            </a:pPr>
            <a:r>
              <a:rPr lang="en-US" sz="2800" dirty="0"/>
              <a:t>1928-30 - </a:t>
            </a:r>
            <a:r>
              <a:rPr lang="en-US" sz="2800" dirty="0" err="1"/>
              <a:t>Radburn</a:t>
            </a:r>
            <a:r>
              <a:rPr lang="en-US" sz="2800" dirty="0"/>
              <a:t>, New Jersey</a:t>
            </a:r>
          </a:p>
          <a:p>
            <a:pPr>
              <a:lnSpc>
                <a:spcPct val="90000"/>
              </a:lnSpc>
            </a:pPr>
            <a:r>
              <a:rPr lang="en-US" sz="2800" dirty="0"/>
              <a:t>1929 - Regional Plan for New York </a:t>
            </a:r>
            <a:r>
              <a:rPr lang="en-US" sz="2000" dirty="0"/>
              <a:t>John Nolen</a:t>
            </a:r>
          </a:p>
          <a:p>
            <a:pPr>
              <a:lnSpc>
                <a:spcPct val="90000"/>
              </a:lnSpc>
            </a:pPr>
            <a:r>
              <a:rPr lang="en-US" sz="2800" dirty="0"/>
              <a:t>1929 – Neighborhood Unit Concept </a:t>
            </a:r>
            <a:r>
              <a:rPr lang="en-US" sz="2000" dirty="0"/>
              <a:t>Clarence Perry</a:t>
            </a:r>
          </a:p>
          <a:p>
            <a:pPr>
              <a:lnSpc>
                <a:spcPct val="90000"/>
              </a:lnSpc>
            </a:pPr>
            <a:endParaRPr lang="en-US" dirty="0"/>
          </a:p>
        </p:txBody>
      </p:sp>
      <p:pic>
        <p:nvPicPr>
          <p:cNvPr id="6" name="Picture 5" descr="neighborhood un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255090"/>
            <a:ext cx="4564801" cy="347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319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609600" y="1066800"/>
            <a:ext cx="7772400" cy="579438"/>
          </a:xfrm>
        </p:spPr>
        <p:txBody>
          <a:bodyPr/>
          <a:lstStyle/>
          <a:p>
            <a:r>
              <a:rPr lang="en-US" sz="3200" dirty="0"/>
              <a:t>Modern Physical Planning Period</a:t>
            </a:r>
          </a:p>
        </p:txBody>
      </p:sp>
      <p:sp>
        <p:nvSpPr>
          <p:cNvPr id="325635" name="Rectangle 3"/>
          <p:cNvSpPr>
            <a:spLocks noGrp="1" noChangeArrowheads="1"/>
          </p:cNvSpPr>
          <p:nvPr>
            <p:ph type="body" idx="1"/>
          </p:nvPr>
        </p:nvSpPr>
        <p:spPr>
          <a:xfrm>
            <a:off x="685800" y="1676400"/>
            <a:ext cx="7772400" cy="4876800"/>
          </a:xfrm>
        </p:spPr>
        <p:txBody>
          <a:bodyPr/>
          <a:lstStyle/>
          <a:p>
            <a:pPr>
              <a:lnSpc>
                <a:spcPct val="90000"/>
              </a:lnSpc>
            </a:pPr>
            <a:r>
              <a:rPr lang="en-US" sz="2800" dirty="0"/>
              <a:t>1934 - Housing Act of 1934</a:t>
            </a:r>
          </a:p>
          <a:p>
            <a:pPr lvl="1">
              <a:lnSpc>
                <a:spcPct val="90000"/>
              </a:lnSpc>
            </a:pPr>
            <a:r>
              <a:rPr lang="en-US" sz="2400" dirty="0"/>
              <a:t>Federal Housing Administration</a:t>
            </a:r>
          </a:p>
          <a:p>
            <a:pPr>
              <a:lnSpc>
                <a:spcPct val="90000"/>
              </a:lnSpc>
            </a:pPr>
            <a:r>
              <a:rPr lang="en-US" sz="2800" dirty="0"/>
              <a:t>1935 - Resettlement Administration</a:t>
            </a:r>
          </a:p>
          <a:p>
            <a:pPr lvl="1">
              <a:lnSpc>
                <a:spcPct val="90000"/>
              </a:lnSpc>
            </a:pPr>
            <a:r>
              <a:rPr lang="en-US" sz="2400" dirty="0"/>
              <a:t>Greenbelt cities</a:t>
            </a:r>
          </a:p>
          <a:p>
            <a:pPr>
              <a:lnSpc>
                <a:spcPct val="90000"/>
              </a:lnSpc>
            </a:pPr>
            <a:r>
              <a:rPr lang="en-US" sz="2800" dirty="0"/>
              <a:t>1941 – Local Planning Administration, by </a:t>
            </a:r>
            <a:r>
              <a:rPr lang="en-US" sz="2800" dirty="0" err="1"/>
              <a:t>Ladislas</a:t>
            </a:r>
            <a:r>
              <a:rPr lang="en-US" sz="2800" dirty="0"/>
              <a:t> Segoe, 1</a:t>
            </a:r>
            <a:r>
              <a:rPr lang="en-US" sz="2800" baseline="30000" dirty="0"/>
              <a:t>st</a:t>
            </a:r>
            <a:r>
              <a:rPr lang="en-US" sz="2800" dirty="0"/>
              <a:t> Green Book</a:t>
            </a:r>
          </a:p>
          <a:p>
            <a:pPr>
              <a:lnSpc>
                <a:spcPct val="90000"/>
              </a:lnSpc>
            </a:pP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5" y="4260667"/>
            <a:ext cx="4540685" cy="2566016"/>
          </a:xfrm>
          <a:prstGeom prst="rect">
            <a:avLst/>
          </a:prstGeom>
        </p:spPr>
      </p:pic>
      <p:pic>
        <p:nvPicPr>
          <p:cNvPr id="5" name="Picture 4">
            <a:extLst>
              <a:ext uri="{FF2B5EF4-FFF2-40B4-BE49-F238E27FC236}">
                <a16:creationId xmlns:a16="http://schemas.microsoft.com/office/drawing/2014/main" id="{E4FE4E5F-B4C8-44B5-A4B1-1382DFB7B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257280"/>
            <a:ext cx="4267200" cy="2600720"/>
          </a:xfrm>
          <a:prstGeom prst="rect">
            <a:avLst/>
          </a:prstGeom>
        </p:spPr>
      </p:pic>
    </p:spTree>
    <p:extLst>
      <p:ext uri="{BB962C8B-B14F-4D97-AF65-F5344CB8AC3E}">
        <p14:creationId xmlns:p14="http://schemas.microsoft.com/office/powerpoint/2010/main" val="2517222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1447800"/>
            <a:ext cx="7620000" cy="1196975"/>
          </a:xfrm>
        </p:spPr>
        <p:txBody>
          <a:bodyPr/>
          <a:lstStyle/>
          <a:p>
            <a:r>
              <a:rPr lang="en-US" sz="2400" dirty="0"/>
              <a:t>The Rational </a:t>
            </a:r>
            <a:br>
              <a:rPr lang="en-US" sz="2400" dirty="0"/>
            </a:br>
            <a:r>
              <a:rPr lang="en-US" sz="2400" dirty="0"/>
              <a:t>Planning Process</a:t>
            </a:r>
            <a:br>
              <a:rPr lang="en-US" sz="2400" dirty="0"/>
            </a:br>
            <a:r>
              <a:rPr lang="en-US" sz="2400" dirty="0"/>
              <a:t>1940s</a:t>
            </a:r>
          </a:p>
        </p:txBody>
      </p:sp>
      <p:grpSp>
        <p:nvGrpSpPr>
          <p:cNvPr id="45059" name="Group 3"/>
          <p:cNvGrpSpPr>
            <a:grpSpLocks/>
          </p:cNvGrpSpPr>
          <p:nvPr/>
        </p:nvGrpSpPr>
        <p:grpSpPr bwMode="auto">
          <a:xfrm>
            <a:off x="4140200" y="1766888"/>
            <a:ext cx="1930400" cy="1770062"/>
            <a:chOff x="768" y="967"/>
            <a:chExt cx="1216" cy="1115"/>
          </a:xfrm>
        </p:grpSpPr>
        <p:sp>
          <p:nvSpPr>
            <p:cNvPr id="45060" name="Freeform 4"/>
            <p:cNvSpPr>
              <a:spLocks/>
            </p:cNvSpPr>
            <p:nvPr/>
          </p:nvSpPr>
          <p:spPr bwMode="auto">
            <a:xfrm>
              <a:off x="768" y="972"/>
              <a:ext cx="1178" cy="1110"/>
            </a:xfrm>
            <a:custGeom>
              <a:avLst/>
              <a:gdLst>
                <a:gd name="T0" fmla="*/ 0 w 1178"/>
                <a:gd name="T1" fmla="*/ 879 h 1110"/>
                <a:gd name="T2" fmla="*/ 12 w 1178"/>
                <a:gd name="T3" fmla="*/ 856 h 1110"/>
                <a:gd name="T4" fmla="*/ 23 w 1178"/>
                <a:gd name="T5" fmla="*/ 838 h 1110"/>
                <a:gd name="T6" fmla="*/ 33 w 1178"/>
                <a:gd name="T7" fmla="*/ 818 h 1110"/>
                <a:gd name="T8" fmla="*/ 44 w 1178"/>
                <a:gd name="T9" fmla="*/ 799 h 1110"/>
                <a:gd name="T10" fmla="*/ 56 w 1178"/>
                <a:gd name="T11" fmla="*/ 779 h 1110"/>
                <a:gd name="T12" fmla="*/ 70 w 1178"/>
                <a:gd name="T13" fmla="*/ 759 h 1110"/>
                <a:gd name="T14" fmla="*/ 82 w 1178"/>
                <a:gd name="T15" fmla="*/ 740 h 1110"/>
                <a:gd name="T16" fmla="*/ 94 w 1178"/>
                <a:gd name="T17" fmla="*/ 720 h 1110"/>
                <a:gd name="T18" fmla="*/ 111 w 1178"/>
                <a:gd name="T19" fmla="*/ 697 h 1110"/>
                <a:gd name="T20" fmla="*/ 129 w 1178"/>
                <a:gd name="T21" fmla="*/ 675 h 1110"/>
                <a:gd name="T22" fmla="*/ 143 w 1178"/>
                <a:gd name="T23" fmla="*/ 656 h 1110"/>
                <a:gd name="T24" fmla="*/ 159 w 1178"/>
                <a:gd name="T25" fmla="*/ 637 h 1110"/>
                <a:gd name="T26" fmla="*/ 176 w 1178"/>
                <a:gd name="T27" fmla="*/ 616 h 1110"/>
                <a:gd name="T28" fmla="*/ 194 w 1178"/>
                <a:gd name="T29" fmla="*/ 593 h 1110"/>
                <a:gd name="T30" fmla="*/ 212 w 1178"/>
                <a:gd name="T31" fmla="*/ 573 h 1110"/>
                <a:gd name="T32" fmla="*/ 232 w 1178"/>
                <a:gd name="T33" fmla="*/ 551 h 1110"/>
                <a:gd name="T34" fmla="*/ 250 w 1178"/>
                <a:gd name="T35" fmla="*/ 534 h 1110"/>
                <a:gd name="T36" fmla="*/ 273 w 1178"/>
                <a:gd name="T37" fmla="*/ 510 h 1110"/>
                <a:gd name="T38" fmla="*/ 293 w 1178"/>
                <a:gd name="T39" fmla="*/ 490 h 1110"/>
                <a:gd name="T40" fmla="*/ 312 w 1178"/>
                <a:gd name="T41" fmla="*/ 473 h 1110"/>
                <a:gd name="T42" fmla="*/ 335 w 1178"/>
                <a:gd name="T43" fmla="*/ 453 h 1110"/>
                <a:gd name="T44" fmla="*/ 352 w 1178"/>
                <a:gd name="T45" fmla="*/ 438 h 1110"/>
                <a:gd name="T46" fmla="*/ 373 w 1178"/>
                <a:gd name="T47" fmla="*/ 421 h 1110"/>
                <a:gd name="T48" fmla="*/ 394 w 1178"/>
                <a:gd name="T49" fmla="*/ 404 h 1110"/>
                <a:gd name="T50" fmla="*/ 420 w 1178"/>
                <a:gd name="T51" fmla="*/ 385 h 1110"/>
                <a:gd name="T52" fmla="*/ 441 w 1178"/>
                <a:gd name="T53" fmla="*/ 370 h 1110"/>
                <a:gd name="T54" fmla="*/ 465 w 1178"/>
                <a:gd name="T55" fmla="*/ 351 h 1110"/>
                <a:gd name="T56" fmla="*/ 494 w 1178"/>
                <a:gd name="T57" fmla="*/ 332 h 1110"/>
                <a:gd name="T58" fmla="*/ 520 w 1178"/>
                <a:gd name="T59" fmla="*/ 314 h 1110"/>
                <a:gd name="T60" fmla="*/ 549 w 1178"/>
                <a:gd name="T61" fmla="*/ 295 h 1110"/>
                <a:gd name="T62" fmla="*/ 577 w 1178"/>
                <a:gd name="T63" fmla="*/ 278 h 1110"/>
                <a:gd name="T64" fmla="*/ 608 w 1178"/>
                <a:gd name="T65" fmla="*/ 262 h 1110"/>
                <a:gd name="T66" fmla="*/ 640 w 1178"/>
                <a:gd name="T67" fmla="*/ 245 h 1110"/>
                <a:gd name="T68" fmla="*/ 667 w 1178"/>
                <a:gd name="T69" fmla="*/ 234 h 1110"/>
                <a:gd name="T70" fmla="*/ 693 w 1178"/>
                <a:gd name="T71" fmla="*/ 219 h 1110"/>
                <a:gd name="T72" fmla="*/ 723 w 1178"/>
                <a:gd name="T73" fmla="*/ 208 h 1110"/>
                <a:gd name="T74" fmla="*/ 744 w 1178"/>
                <a:gd name="T75" fmla="*/ 199 h 1110"/>
                <a:gd name="T76" fmla="*/ 653 w 1178"/>
                <a:gd name="T77" fmla="*/ 0 h 1110"/>
                <a:gd name="T78" fmla="*/ 1178 w 1178"/>
                <a:gd name="T79" fmla="*/ 284 h 1110"/>
                <a:gd name="T80" fmla="*/ 1041 w 1178"/>
                <a:gd name="T81" fmla="*/ 872 h 1110"/>
                <a:gd name="T82" fmla="*/ 956 w 1178"/>
                <a:gd name="T83" fmla="*/ 697 h 1110"/>
                <a:gd name="T84" fmla="*/ 921 w 1178"/>
                <a:gd name="T85" fmla="*/ 713 h 1110"/>
                <a:gd name="T86" fmla="*/ 888 w 1178"/>
                <a:gd name="T87" fmla="*/ 730 h 1110"/>
                <a:gd name="T88" fmla="*/ 852 w 1178"/>
                <a:gd name="T89" fmla="*/ 752 h 1110"/>
                <a:gd name="T90" fmla="*/ 812 w 1178"/>
                <a:gd name="T91" fmla="*/ 776 h 1110"/>
                <a:gd name="T92" fmla="*/ 782 w 1178"/>
                <a:gd name="T93" fmla="*/ 798 h 1110"/>
                <a:gd name="T94" fmla="*/ 752 w 1178"/>
                <a:gd name="T95" fmla="*/ 822 h 1110"/>
                <a:gd name="T96" fmla="*/ 721 w 1178"/>
                <a:gd name="T97" fmla="*/ 845 h 1110"/>
                <a:gd name="T98" fmla="*/ 696 w 1178"/>
                <a:gd name="T99" fmla="*/ 869 h 1110"/>
                <a:gd name="T100" fmla="*/ 671 w 1178"/>
                <a:gd name="T101" fmla="*/ 895 h 1110"/>
                <a:gd name="T102" fmla="*/ 644 w 1178"/>
                <a:gd name="T103" fmla="*/ 922 h 1110"/>
                <a:gd name="T104" fmla="*/ 621 w 1178"/>
                <a:gd name="T105" fmla="*/ 949 h 1110"/>
                <a:gd name="T106" fmla="*/ 599 w 1178"/>
                <a:gd name="T107" fmla="*/ 977 h 1110"/>
                <a:gd name="T108" fmla="*/ 579 w 1178"/>
                <a:gd name="T109" fmla="*/ 1001 h 1110"/>
                <a:gd name="T110" fmla="*/ 558 w 1178"/>
                <a:gd name="T111" fmla="*/ 1034 h 1110"/>
                <a:gd name="T112" fmla="*/ 538 w 1178"/>
                <a:gd name="T113" fmla="*/ 1064 h 1110"/>
                <a:gd name="T114" fmla="*/ 527 w 1178"/>
                <a:gd name="T115" fmla="*/ 1087 h 1110"/>
                <a:gd name="T116" fmla="*/ 514 w 1178"/>
                <a:gd name="T117" fmla="*/ 1110 h 1110"/>
                <a:gd name="T118" fmla="*/ 0 w 1178"/>
                <a:gd name="T119" fmla="*/ 879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8" h="1110">
                  <a:moveTo>
                    <a:pt x="0" y="879"/>
                  </a:moveTo>
                  <a:lnTo>
                    <a:pt x="12" y="856"/>
                  </a:lnTo>
                  <a:lnTo>
                    <a:pt x="23" y="838"/>
                  </a:lnTo>
                  <a:lnTo>
                    <a:pt x="33" y="818"/>
                  </a:lnTo>
                  <a:lnTo>
                    <a:pt x="44" y="799"/>
                  </a:lnTo>
                  <a:lnTo>
                    <a:pt x="56" y="779"/>
                  </a:lnTo>
                  <a:lnTo>
                    <a:pt x="70" y="759"/>
                  </a:lnTo>
                  <a:lnTo>
                    <a:pt x="82" y="740"/>
                  </a:lnTo>
                  <a:lnTo>
                    <a:pt x="94" y="720"/>
                  </a:lnTo>
                  <a:lnTo>
                    <a:pt x="111" y="697"/>
                  </a:lnTo>
                  <a:lnTo>
                    <a:pt x="129" y="675"/>
                  </a:lnTo>
                  <a:lnTo>
                    <a:pt x="143" y="656"/>
                  </a:lnTo>
                  <a:lnTo>
                    <a:pt x="159" y="637"/>
                  </a:lnTo>
                  <a:lnTo>
                    <a:pt x="176" y="616"/>
                  </a:lnTo>
                  <a:lnTo>
                    <a:pt x="194" y="593"/>
                  </a:lnTo>
                  <a:lnTo>
                    <a:pt x="212" y="573"/>
                  </a:lnTo>
                  <a:lnTo>
                    <a:pt x="232" y="551"/>
                  </a:lnTo>
                  <a:lnTo>
                    <a:pt x="250" y="534"/>
                  </a:lnTo>
                  <a:lnTo>
                    <a:pt x="273" y="510"/>
                  </a:lnTo>
                  <a:lnTo>
                    <a:pt x="293" y="490"/>
                  </a:lnTo>
                  <a:lnTo>
                    <a:pt x="312" y="473"/>
                  </a:lnTo>
                  <a:lnTo>
                    <a:pt x="335" y="453"/>
                  </a:lnTo>
                  <a:lnTo>
                    <a:pt x="352" y="438"/>
                  </a:lnTo>
                  <a:lnTo>
                    <a:pt x="373" y="421"/>
                  </a:lnTo>
                  <a:lnTo>
                    <a:pt x="394" y="404"/>
                  </a:lnTo>
                  <a:lnTo>
                    <a:pt x="420" y="385"/>
                  </a:lnTo>
                  <a:lnTo>
                    <a:pt x="441" y="370"/>
                  </a:lnTo>
                  <a:lnTo>
                    <a:pt x="465" y="351"/>
                  </a:lnTo>
                  <a:lnTo>
                    <a:pt x="494" y="332"/>
                  </a:lnTo>
                  <a:lnTo>
                    <a:pt x="520" y="314"/>
                  </a:lnTo>
                  <a:lnTo>
                    <a:pt x="549" y="295"/>
                  </a:lnTo>
                  <a:lnTo>
                    <a:pt x="577" y="278"/>
                  </a:lnTo>
                  <a:lnTo>
                    <a:pt x="608" y="262"/>
                  </a:lnTo>
                  <a:lnTo>
                    <a:pt x="640" y="245"/>
                  </a:lnTo>
                  <a:lnTo>
                    <a:pt x="667" y="234"/>
                  </a:lnTo>
                  <a:lnTo>
                    <a:pt x="693" y="219"/>
                  </a:lnTo>
                  <a:lnTo>
                    <a:pt x="723" y="208"/>
                  </a:lnTo>
                  <a:lnTo>
                    <a:pt x="744" y="199"/>
                  </a:lnTo>
                  <a:lnTo>
                    <a:pt x="653" y="0"/>
                  </a:lnTo>
                  <a:lnTo>
                    <a:pt x="1178" y="284"/>
                  </a:lnTo>
                  <a:lnTo>
                    <a:pt x="1041" y="872"/>
                  </a:lnTo>
                  <a:lnTo>
                    <a:pt x="956" y="697"/>
                  </a:lnTo>
                  <a:lnTo>
                    <a:pt x="921" y="713"/>
                  </a:lnTo>
                  <a:lnTo>
                    <a:pt x="888" y="730"/>
                  </a:lnTo>
                  <a:lnTo>
                    <a:pt x="852" y="752"/>
                  </a:lnTo>
                  <a:lnTo>
                    <a:pt x="812" y="776"/>
                  </a:lnTo>
                  <a:lnTo>
                    <a:pt x="782" y="798"/>
                  </a:lnTo>
                  <a:lnTo>
                    <a:pt x="752" y="822"/>
                  </a:lnTo>
                  <a:lnTo>
                    <a:pt x="721" y="845"/>
                  </a:lnTo>
                  <a:lnTo>
                    <a:pt x="696" y="869"/>
                  </a:lnTo>
                  <a:lnTo>
                    <a:pt x="671" y="895"/>
                  </a:lnTo>
                  <a:lnTo>
                    <a:pt x="644" y="922"/>
                  </a:lnTo>
                  <a:lnTo>
                    <a:pt x="621" y="949"/>
                  </a:lnTo>
                  <a:lnTo>
                    <a:pt x="599" y="977"/>
                  </a:lnTo>
                  <a:lnTo>
                    <a:pt x="579" y="1001"/>
                  </a:lnTo>
                  <a:lnTo>
                    <a:pt x="558" y="1034"/>
                  </a:lnTo>
                  <a:lnTo>
                    <a:pt x="538" y="1064"/>
                  </a:lnTo>
                  <a:lnTo>
                    <a:pt x="527" y="1087"/>
                  </a:lnTo>
                  <a:lnTo>
                    <a:pt x="514" y="1110"/>
                  </a:lnTo>
                  <a:lnTo>
                    <a:pt x="0" y="879"/>
                  </a:lnTo>
                  <a:close/>
                </a:path>
              </a:pathLst>
            </a:custGeom>
            <a:solidFill>
              <a:schemeClr val="bg1"/>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61" name="Freeform 5"/>
            <p:cNvSpPr>
              <a:spLocks/>
            </p:cNvSpPr>
            <p:nvPr/>
          </p:nvSpPr>
          <p:spPr bwMode="auto">
            <a:xfrm>
              <a:off x="806" y="967"/>
              <a:ext cx="1178" cy="1110"/>
            </a:xfrm>
            <a:custGeom>
              <a:avLst/>
              <a:gdLst>
                <a:gd name="T0" fmla="*/ 0 w 1178"/>
                <a:gd name="T1" fmla="*/ 879 h 1110"/>
                <a:gd name="T2" fmla="*/ 12 w 1178"/>
                <a:gd name="T3" fmla="*/ 856 h 1110"/>
                <a:gd name="T4" fmla="*/ 23 w 1178"/>
                <a:gd name="T5" fmla="*/ 838 h 1110"/>
                <a:gd name="T6" fmla="*/ 33 w 1178"/>
                <a:gd name="T7" fmla="*/ 818 h 1110"/>
                <a:gd name="T8" fmla="*/ 44 w 1178"/>
                <a:gd name="T9" fmla="*/ 799 h 1110"/>
                <a:gd name="T10" fmla="*/ 56 w 1178"/>
                <a:gd name="T11" fmla="*/ 779 h 1110"/>
                <a:gd name="T12" fmla="*/ 70 w 1178"/>
                <a:gd name="T13" fmla="*/ 759 h 1110"/>
                <a:gd name="T14" fmla="*/ 82 w 1178"/>
                <a:gd name="T15" fmla="*/ 740 h 1110"/>
                <a:gd name="T16" fmla="*/ 94 w 1178"/>
                <a:gd name="T17" fmla="*/ 720 h 1110"/>
                <a:gd name="T18" fmla="*/ 111 w 1178"/>
                <a:gd name="T19" fmla="*/ 697 h 1110"/>
                <a:gd name="T20" fmla="*/ 129 w 1178"/>
                <a:gd name="T21" fmla="*/ 675 h 1110"/>
                <a:gd name="T22" fmla="*/ 143 w 1178"/>
                <a:gd name="T23" fmla="*/ 656 h 1110"/>
                <a:gd name="T24" fmla="*/ 159 w 1178"/>
                <a:gd name="T25" fmla="*/ 637 h 1110"/>
                <a:gd name="T26" fmla="*/ 176 w 1178"/>
                <a:gd name="T27" fmla="*/ 616 h 1110"/>
                <a:gd name="T28" fmla="*/ 194 w 1178"/>
                <a:gd name="T29" fmla="*/ 593 h 1110"/>
                <a:gd name="T30" fmla="*/ 212 w 1178"/>
                <a:gd name="T31" fmla="*/ 573 h 1110"/>
                <a:gd name="T32" fmla="*/ 232 w 1178"/>
                <a:gd name="T33" fmla="*/ 551 h 1110"/>
                <a:gd name="T34" fmla="*/ 250 w 1178"/>
                <a:gd name="T35" fmla="*/ 534 h 1110"/>
                <a:gd name="T36" fmla="*/ 273 w 1178"/>
                <a:gd name="T37" fmla="*/ 510 h 1110"/>
                <a:gd name="T38" fmla="*/ 293 w 1178"/>
                <a:gd name="T39" fmla="*/ 490 h 1110"/>
                <a:gd name="T40" fmla="*/ 312 w 1178"/>
                <a:gd name="T41" fmla="*/ 473 h 1110"/>
                <a:gd name="T42" fmla="*/ 335 w 1178"/>
                <a:gd name="T43" fmla="*/ 453 h 1110"/>
                <a:gd name="T44" fmla="*/ 352 w 1178"/>
                <a:gd name="T45" fmla="*/ 438 h 1110"/>
                <a:gd name="T46" fmla="*/ 373 w 1178"/>
                <a:gd name="T47" fmla="*/ 421 h 1110"/>
                <a:gd name="T48" fmla="*/ 394 w 1178"/>
                <a:gd name="T49" fmla="*/ 404 h 1110"/>
                <a:gd name="T50" fmla="*/ 420 w 1178"/>
                <a:gd name="T51" fmla="*/ 385 h 1110"/>
                <a:gd name="T52" fmla="*/ 441 w 1178"/>
                <a:gd name="T53" fmla="*/ 370 h 1110"/>
                <a:gd name="T54" fmla="*/ 465 w 1178"/>
                <a:gd name="T55" fmla="*/ 351 h 1110"/>
                <a:gd name="T56" fmla="*/ 494 w 1178"/>
                <a:gd name="T57" fmla="*/ 332 h 1110"/>
                <a:gd name="T58" fmla="*/ 520 w 1178"/>
                <a:gd name="T59" fmla="*/ 314 h 1110"/>
                <a:gd name="T60" fmla="*/ 549 w 1178"/>
                <a:gd name="T61" fmla="*/ 295 h 1110"/>
                <a:gd name="T62" fmla="*/ 577 w 1178"/>
                <a:gd name="T63" fmla="*/ 278 h 1110"/>
                <a:gd name="T64" fmla="*/ 608 w 1178"/>
                <a:gd name="T65" fmla="*/ 262 h 1110"/>
                <a:gd name="T66" fmla="*/ 640 w 1178"/>
                <a:gd name="T67" fmla="*/ 245 h 1110"/>
                <a:gd name="T68" fmla="*/ 667 w 1178"/>
                <a:gd name="T69" fmla="*/ 234 h 1110"/>
                <a:gd name="T70" fmla="*/ 693 w 1178"/>
                <a:gd name="T71" fmla="*/ 219 h 1110"/>
                <a:gd name="T72" fmla="*/ 723 w 1178"/>
                <a:gd name="T73" fmla="*/ 208 h 1110"/>
                <a:gd name="T74" fmla="*/ 744 w 1178"/>
                <a:gd name="T75" fmla="*/ 199 h 1110"/>
                <a:gd name="T76" fmla="*/ 653 w 1178"/>
                <a:gd name="T77" fmla="*/ 0 h 1110"/>
                <a:gd name="T78" fmla="*/ 1178 w 1178"/>
                <a:gd name="T79" fmla="*/ 284 h 1110"/>
                <a:gd name="T80" fmla="*/ 1041 w 1178"/>
                <a:gd name="T81" fmla="*/ 872 h 1110"/>
                <a:gd name="T82" fmla="*/ 956 w 1178"/>
                <a:gd name="T83" fmla="*/ 697 h 1110"/>
                <a:gd name="T84" fmla="*/ 921 w 1178"/>
                <a:gd name="T85" fmla="*/ 713 h 1110"/>
                <a:gd name="T86" fmla="*/ 888 w 1178"/>
                <a:gd name="T87" fmla="*/ 730 h 1110"/>
                <a:gd name="T88" fmla="*/ 852 w 1178"/>
                <a:gd name="T89" fmla="*/ 752 h 1110"/>
                <a:gd name="T90" fmla="*/ 812 w 1178"/>
                <a:gd name="T91" fmla="*/ 776 h 1110"/>
                <a:gd name="T92" fmla="*/ 782 w 1178"/>
                <a:gd name="T93" fmla="*/ 798 h 1110"/>
                <a:gd name="T94" fmla="*/ 752 w 1178"/>
                <a:gd name="T95" fmla="*/ 822 h 1110"/>
                <a:gd name="T96" fmla="*/ 721 w 1178"/>
                <a:gd name="T97" fmla="*/ 845 h 1110"/>
                <a:gd name="T98" fmla="*/ 696 w 1178"/>
                <a:gd name="T99" fmla="*/ 869 h 1110"/>
                <a:gd name="T100" fmla="*/ 671 w 1178"/>
                <a:gd name="T101" fmla="*/ 895 h 1110"/>
                <a:gd name="T102" fmla="*/ 644 w 1178"/>
                <a:gd name="T103" fmla="*/ 922 h 1110"/>
                <a:gd name="T104" fmla="*/ 621 w 1178"/>
                <a:gd name="T105" fmla="*/ 949 h 1110"/>
                <a:gd name="T106" fmla="*/ 599 w 1178"/>
                <a:gd name="T107" fmla="*/ 977 h 1110"/>
                <a:gd name="T108" fmla="*/ 579 w 1178"/>
                <a:gd name="T109" fmla="*/ 1001 h 1110"/>
                <a:gd name="T110" fmla="*/ 558 w 1178"/>
                <a:gd name="T111" fmla="*/ 1034 h 1110"/>
                <a:gd name="T112" fmla="*/ 538 w 1178"/>
                <a:gd name="T113" fmla="*/ 1064 h 1110"/>
                <a:gd name="T114" fmla="*/ 527 w 1178"/>
                <a:gd name="T115" fmla="*/ 1087 h 1110"/>
                <a:gd name="T116" fmla="*/ 514 w 1178"/>
                <a:gd name="T117" fmla="*/ 1110 h 1110"/>
                <a:gd name="T118" fmla="*/ 0 w 1178"/>
                <a:gd name="T119" fmla="*/ 879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78" h="1110">
                  <a:moveTo>
                    <a:pt x="0" y="879"/>
                  </a:moveTo>
                  <a:lnTo>
                    <a:pt x="12" y="856"/>
                  </a:lnTo>
                  <a:lnTo>
                    <a:pt x="23" y="838"/>
                  </a:lnTo>
                  <a:lnTo>
                    <a:pt x="33" y="818"/>
                  </a:lnTo>
                  <a:lnTo>
                    <a:pt x="44" y="799"/>
                  </a:lnTo>
                  <a:lnTo>
                    <a:pt x="56" y="779"/>
                  </a:lnTo>
                  <a:lnTo>
                    <a:pt x="70" y="759"/>
                  </a:lnTo>
                  <a:lnTo>
                    <a:pt x="82" y="740"/>
                  </a:lnTo>
                  <a:lnTo>
                    <a:pt x="94" y="720"/>
                  </a:lnTo>
                  <a:lnTo>
                    <a:pt x="111" y="697"/>
                  </a:lnTo>
                  <a:lnTo>
                    <a:pt x="129" y="675"/>
                  </a:lnTo>
                  <a:lnTo>
                    <a:pt x="143" y="656"/>
                  </a:lnTo>
                  <a:lnTo>
                    <a:pt x="159" y="637"/>
                  </a:lnTo>
                  <a:lnTo>
                    <a:pt x="176" y="616"/>
                  </a:lnTo>
                  <a:lnTo>
                    <a:pt x="194" y="593"/>
                  </a:lnTo>
                  <a:lnTo>
                    <a:pt x="212" y="573"/>
                  </a:lnTo>
                  <a:lnTo>
                    <a:pt x="232" y="551"/>
                  </a:lnTo>
                  <a:lnTo>
                    <a:pt x="250" y="534"/>
                  </a:lnTo>
                  <a:lnTo>
                    <a:pt x="273" y="510"/>
                  </a:lnTo>
                  <a:lnTo>
                    <a:pt x="293" y="490"/>
                  </a:lnTo>
                  <a:lnTo>
                    <a:pt x="312" y="473"/>
                  </a:lnTo>
                  <a:lnTo>
                    <a:pt x="335" y="453"/>
                  </a:lnTo>
                  <a:lnTo>
                    <a:pt x="352" y="438"/>
                  </a:lnTo>
                  <a:lnTo>
                    <a:pt x="373" y="421"/>
                  </a:lnTo>
                  <a:lnTo>
                    <a:pt x="394" y="404"/>
                  </a:lnTo>
                  <a:lnTo>
                    <a:pt x="420" y="385"/>
                  </a:lnTo>
                  <a:lnTo>
                    <a:pt x="441" y="370"/>
                  </a:lnTo>
                  <a:lnTo>
                    <a:pt x="465" y="351"/>
                  </a:lnTo>
                  <a:lnTo>
                    <a:pt x="494" y="332"/>
                  </a:lnTo>
                  <a:lnTo>
                    <a:pt x="520" y="314"/>
                  </a:lnTo>
                  <a:lnTo>
                    <a:pt x="549" y="295"/>
                  </a:lnTo>
                  <a:lnTo>
                    <a:pt x="577" y="278"/>
                  </a:lnTo>
                  <a:lnTo>
                    <a:pt x="608" y="262"/>
                  </a:lnTo>
                  <a:lnTo>
                    <a:pt x="640" y="245"/>
                  </a:lnTo>
                  <a:lnTo>
                    <a:pt x="667" y="234"/>
                  </a:lnTo>
                  <a:lnTo>
                    <a:pt x="693" y="219"/>
                  </a:lnTo>
                  <a:lnTo>
                    <a:pt x="723" y="208"/>
                  </a:lnTo>
                  <a:lnTo>
                    <a:pt x="744" y="199"/>
                  </a:lnTo>
                  <a:lnTo>
                    <a:pt x="653" y="0"/>
                  </a:lnTo>
                  <a:lnTo>
                    <a:pt x="1178" y="284"/>
                  </a:lnTo>
                  <a:lnTo>
                    <a:pt x="1041" y="872"/>
                  </a:lnTo>
                  <a:lnTo>
                    <a:pt x="956" y="697"/>
                  </a:lnTo>
                  <a:lnTo>
                    <a:pt x="921" y="713"/>
                  </a:lnTo>
                  <a:lnTo>
                    <a:pt x="888" y="730"/>
                  </a:lnTo>
                  <a:lnTo>
                    <a:pt x="852" y="752"/>
                  </a:lnTo>
                  <a:lnTo>
                    <a:pt x="812" y="776"/>
                  </a:lnTo>
                  <a:lnTo>
                    <a:pt x="782" y="798"/>
                  </a:lnTo>
                  <a:lnTo>
                    <a:pt x="752" y="822"/>
                  </a:lnTo>
                  <a:lnTo>
                    <a:pt x="721" y="845"/>
                  </a:lnTo>
                  <a:lnTo>
                    <a:pt x="696" y="869"/>
                  </a:lnTo>
                  <a:lnTo>
                    <a:pt x="671" y="895"/>
                  </a:lnTo>
                  <a:lnTo>
                    <a:pt x="644" y="922"/>
                  </a:lnTo>
                  <a:lnTo>
                    <a:pt x="621" y="949"/>
                  </a:lnTo>
                  <a:lnTo>
                    <a:pt x="599" y="977"/>
                  </a:lnTo>
                  <a:lnTo>
                    <a:pt x="579" y="1001"/>
                  </a:lnTo>
                  <a:lnTo>
                    <a:pt x="558" y="1034"/>
                  </a:lnTo>
                  <a:lnTo>
                    <a:pt x="538" y="1064"/>
                  </a:lnTo>
                  <a:lnTo>
                    <a:pt x="527" y="1087"/>
                  </a:lnTo>
                  <a:lnTo>
                    <a:pt x="514" y="1110"/>
                  </a:lnTo>
                  <a:lnTo>
                    <a:pt x="0" y="879"/>
                  </a:lnTo>
                  <a:close/>
                </a:path>
              </a:pathLst>
            </a:custGeom>
            <a:solidFill>
              <a:srgbClr val="009999"/>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62" name="Rectangle 6"/>
            <p:cNvSpPr>
              <a:spLocks noChangeArrowheads="1"/>
            </p:cNvSpPr>
            <p:nvPr/>
          </p:nvSpPr>
          <p:spPr bwMode="auto">
            <a:xfrm>
              <a:off x="1149" y="1314"/>
              <a:ext cx="791"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Continuing</a:t>
              </a:r>
            </a:p>
            <a:p>
              <a:pPr algn="ctr"/>
              <a:r>
                <a:rPr lang="en-US" sz="1600" b="1">
                  <a:solidFill>
                    <a:srgbClr val="FFFFFF"/>
                  </a:solidFill>
                  <a:latin typeface="Book Antiqua" pitchFamily="18" charset="0"/>
                </a:rPr>
                <a:t>Planning</a:t>
              </a:r>
              <a:endParaRPr lang="en-US" sz="1600">
                <a:solidFill>
                  <a:schemeClr val="bg2"/>
                </a:solidFill>
                <a:latin typeface="Book Antiqua" pitchFamily="18" charset="0"/>
              </a:endParaRPr>
            </a:p>
          </p:txBody>
        </p:sp>
      </p:grpSp>
      <p:sp>
        <p:nvSpPr>
          <p:cNvPr id="45063" name="Rectangle 7"/>
          <p:cNvSpPr>
            <a:spLocks noChangeArrowheads="1"/>
          </p:cNvSpPr>
          <p:nvPr/>
        </p:nvSpPr>
        <p:spPr bwMode="auto">
          <a:xfrm>
            <a:off x="4876800" y="3505200"/>
            <a:ext cx="29083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algn="ctr"/>
            <a:r>
              <a:rPr lang="en-US" sz="2700" b="1">
                <a:solidFill>
                  <a:srgbClr val="FF0000"/>
                </a:solidFill>
                <a:latin typeface="Book Antiqua" pitchFamily="18" charset="0"/>
              </a:rPr>
              <a:t>CITIZEN</a:t>
            </a:r>
          </a:p>
          <a:p>
            <a:pPr algn="ctr"/>
            <a:r>
              <a:rPr lang="en-US" sz="2700" b="1">
                <a:solidFill>
                  <a:srgbClr val="FF0000"/>
                </a:solidFill>
                <a:latin typeface="Book Antiqua" pitchFamily="18" charset="0"/>
              </a:rPr>
              <a:t>INVOLVEMENT</a:t>
            </a:r>
          </a:p>
        </p:txBody>
      </p:sp>
      <p:grpSp>
        <p:nvGrpSpPr>
          <p:cNvPr id="45064" name="Group 8"/>
          <p:cNvGrpSpPr>
            <a:grpSpLocks/>
          </p:cNvGrpSpPr>
          <p:nvPr/>
        </p:nvGrpSpPr>
        <p:grpSpPr bwMode="auto">
          <a:xfrm>
            <a:off x="3683000" y="3008313"/>
            <a:ext cx="1701800" cy="1976437"/>
            <a:chOff x="480" y="1749"/>
            <a:chExt cx="1072" cy="1245"/>
          </a:xfrm>
        </p:grpSpPr>
        <p:sp>
          <p:nvSpPr>
            <p:cNvPr id="45065" name="Freeform 9"/>
            <p:cNvSpPr>
              <a:spLocks/>
            </p:cNvSpPr>
            <p:nvPr/>
          </p:nvSpPr>
          <p:spPr bwMode="auto">
            <a:xfrm>
              <a:off x="480" y="1758"/>
              <a:ext cx="1037" cy="1236"/>
            </a:xfrm>
            <a:custGeom>
              <a:avLst/>
              <a:gdLst>
                <a:gd name="T0" fmla="*/ 1037 w 1037"/>
                <a:gd name="T1" fmla="*/ 511 h 1236"/>
                <a:gd name="T2" fmla="*/ 773 w 1037"/>
                <a:gd name="T3" fmla="*/ 409 h 1236"/>
                <a:gd name="T4" fmla="*/ 762 w 1037"/>
                <a:gd name="T5" fmla="*/ 432 h 1236"/>
                <a:gd name="T6" fmla="*/ 756 w 1037"/>
                <a:gd name="T7" fmla="*/ 455 h 1236"/>
                <a:gd name="T8" fmla="*/ 749 w 1037"/>
                <a:gd name="T9" fmla="*/ 480 h 1236"/>
                <a:gd name="T10" fmla="*/ 743 w 1037"/>
                <a:gd name="T11" fmla="*/ 505 h 1236"/>
                <a:gd name="T12" fmla="*/ 735 w 1037"/>
                <a:gd name="T13" fmla="*/ 538 h 1236"/>
                <a:gd name="T14" fmla="*/ 731 w 1037"/>
                <a:gd name="T15" fmla="*/ 566 h 1236"/>
                <a:gd name="T16" fmla="*/ 726 w 1037"/>
                <a:gd name="T17" fmla="*/ 596 h 1236"/>
                <a:gd name="T18" fmla="*/ 723 w 1037"/>
                <a:gd name="T19" fmla="*/ 629 h 1236"/>
                <a:gd name="T20" fmla="*/ 720 w 1037"/>
                <a:gd name="T21" fmla="*/ 663 h 1236"/>
                <a:gd name="T22" fmla="*/ 720 w 1037"/>
                <a:gd name="T23" fmla="*/ 724 h 1236"/>
                <a:gd name="T24" fmla="*/ 721 w 1037"/>
                <a:gd name="T25" fmla="*/ 756 h 1236"/>
                <a:gd name="T26" fmla="*/ 723 w 1037"/>
                <a:gd name="T27" fmla="*/ 786 h 1236"/>
                <a:gd name="T28" fmla="*/ 728 w 1037"/>
                <a:gd name="T29" fmla="*/ 816 h 1236"/>
                <a:gd name="T30" fmla="*/ 734 w 1037"/>
                <a:gd name="T31" fmla="*/ 846 h 1236"/>
                <a:gd name="T32" fmla="*/ 740 w 1037"/>
                <a:gd name="T33" fmla="*/ 875 h 1236"/>
                <a:gd name="T34" fmla="*/ 747 w 1037"/>
                <a:gd name="T35" fmla="*/ 909 h 1236"/>
                <a:gd name="T36" fmla="*/ 758 w 1037"/>
                <a:gd name="T37" fmla="*/ 941 h 1236"/>
                <a:gd name="T38" fmla="*/ 262 w 1037"/>
                <a:gd name="T39" fmla="*/ 1236 h 1236"/>
                <a:gd name="T40" fmla="*/ 252 w 1037"/>
                <a:gd name="T41" fmla="*/ 1206 h 1236"/>
                <a:gd name="T42" fmla="*/ 241 w 1037"/>
                <a:gd name="T43" fmla="*/ 1180 h 1236"/>
                <a:gd name="T44" fmla="*/ 232 w 1037"/>
                <a:gd name="T45" fmla="*/ 1155 h 1236"/>
                <a:gd name="T46" fmla="*/ 223 w 1037"/>
                <a:gd name="T47" fmla="*/ 1128 h 1236"/>
                <a:gd name="T48" fmla="*/ 215 w 1037"/>
                <a:gd name="T49" fmla="*/ 1105 h 1236"/>
                <a:gd name="T50" fmla="*/ 206 w 1037"/>
                <a:gd name="T51" fmla="*/ 1080 h 1236"/>
                <a:gd name="T52" fmla="*/ 200 w 1037"/>
                <a:gd name="T53" fmla="*/ 1055 h 1236"/>
                <a:gd name="T54" fmla="*/ 194 w 1037"/>
                <a:gd name="T55" fmla="*/ 1032 h 1236"/>
                <a:gd name="T56" fmla="*/ 188 w 1037"/>
                <a:gd name="T57" fmla="*/ 1008 h 1236"/>
                <a:gd name="T58" fmla="*/ 180 w 1037"/>
                <a:gd name="T59" fmla="*/ 979 h 1236"/>
                <a:gd name="T60" fmla="*/ 176 w 1037"/>
                <a:gd name="T61" fmla="*/ 949 h 1236"/>
                <a:gd name="T62" fmla="*/ 170 w 1037"/>
                <a:gd name="T63" fmla="*/ 922 h 1236"/>
                <a:gd name="T64" fmla="*/ 164 w 1037"/>
                <a:gd name="T65" fmla="*/ 895 h 1236"/>
                <a:gd name="T66" fmla="*/ 161 w 1037"/>
                <a:gd name="T67" fmla="*/ 863 h 1236"/>
                <a:gd name="T68" fmla="*/ 158 w 1037"/>
                <a:gd name="T69" fmla="*/ 833 h 1236"/>
                <a:gd name="T70" fmla="*/ 155 w 1037"/>
                <a:gd name="T71" fmla="*/ 799 h 1236"/>
                <a:gd name="T72" fmla="*/ 152 w 1037"/>
                <a:gd name="T73" fmla="*/ 766 h 1236"/>
                <a:gd name="T74" fmla="*/ 152 w 1037"/>
                <a:gd name="T75" fmla="*/ 733 h 1236"/>
                <a:gd name="T76" fmla="*/ 152 w 1037"/>
                <a:gd name="T77" fmla="*/ 699 h 1236"/>
                <a:gd name="T78" fmla="*/ 152 w 1037"/>
                <a:gd name="T79" fmla="*/ 656 h 1236"/>
                <a:gd name="T80" fmla="*/ 153 w 1037"/>
                <a:gd name="T81" fmla="*/ 617 h 1236"/>
                <a:gd name="T82" fmla="*/ 155 w 1037"/>
                <a:gd name="T83" fmla="*/ 591 h 1236"/>
                <a:gd name="T84" fmla="*/ 158 w 1037"/>
                <a:gd name="T85" fmla="*/ 560 h 1236"/>
                <a:gd name="T86" fmla="*/ 161 w 1037"/>
                <a:gd name="T87" fmla="*/ 530 h 1236"/>
                <a:gd name="T88" fmla="*/ 165 w 1037"/>
                <a:gd name="T89" fmla="*/ 494 h 1236"/>
                <a:gd name="T90" fmla="*/ 171 w 1037"/>
                <a:gd name="T91" fmla="*/ 462 h 1236"/>
                <a:gd name="T92" fmla="*/ 177 w 1037"/>
                <a:gd name="T93" fmla="*/ 434 h 1236"/>
                <a:gd name="T94" fmla="*/ 185 w 1037"/>
                <a:gd name="T95" fmla="*/ 398 h 1236"/>
                <a:gd name="T96" fmla="*/ 193 w 1037"/>
                <a:gd name="T97" fmla="*/ 369 h 1236"/>
                <a:gd name="T98" fmla="*/ 200 w 1037"/>
                <a:gd name="T99" fmla="*/ 335 h 1236"/>
                <a:gd name="T100" fmla="*/ 209 w 1037"/>
                <a:gd name="T101" fmla="*/ 306 h 1236"/>
                <a:gd name="T102" fmla="*/ 220 w 1037"/>
                <a:gd name="T103" fmla="*/ 275 h 1236"/>
                <a:gd name="T104" fmla="*/ 230 w 1037"/>
                <a:gd name="T105" fmla="*/ 243 h 1236"/>
                <a:gd name="T106" fmla="*/ 246 w 1037"/>
                <a:gd name="T107" fmla="*/ 205 h 1236"/>
                <a:gd name="T108" fmla="*/ 0 w 1037"/>
                <a:gd name="T109" fmla="*/ 107 h 1236"/>
                <a:gd name="T110" fmla="*/ 646 w 1037"/>
                <a:gd name="T111" fmla="*/ 0 h 1236"/>
                <a:gd name="T112" fmla="*/ 1037 w 1037"/>
                <a:gd name="T113" fmla="*/ 511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7" h="1236">
                  <a:moveTo>
                    <a:pt x="1037" y="511"/>
                  </a:moveTo>
                  <a:lnTo>
                    <a:pt x="773" y="409"/>
                  </a:lnTo>
                  <a:lnTo>
                    <a:pt x="762" y="432"/>
                  </a:lnTo>
                  <a:lnTo>
                    <a:pt x="756" y="455"/>
                  </a:lnTo>
                  <a:lnTo>
                    <a:pt x="749" y="480"/>
                  </a:lnTo>
                  <a:lnTo>
                    <a:pt x="743" y="505"/>
                  </a:lnTo>
                  <a:lnTo>
                    <a:pt x="735" y="538"/>
                  </a:lnTo>
                  <a:lnTo>
                    <a:pt x="731" y="566"/>
                  </a:lnTo>
                  <a:lnTo>
                    <a:pt x="726" y="596"/>
                  </a:lnTo>
                  <a:lnTo>
                    <a:pt x="723" y="629"/>
                  </a:lnTo>
                  <a:lnTo>
                    <a:pt x="720" y="663"/>
                  </a:lnTo>
                  <a:lnTo>
                    <a:pt x="720" y="724"/>
                  </a:lnTo>
                  <a:lnTo>
                    <a:pt x="721" y="756"/>
                  </a:lnTo>
                  <a:lnTo>
                    <a:pt x="723" y="786"/>
                  </a:lnTo>
                  <a:lnTo>
                    <a:pt x="728" y="816"/>
                  </a:lnTo>
                  <a:lnTo>
                    <a:pt x="734" y="846"/>
                  </a:lnTo>
                  <a:lnTo>
                    <a:pt x="740" y="875"/>
                  </a:lnTo>
                  <a:lnTo>
                    <a:pt x="747" y="909"/>
                  </a:lnTo>
                  <a:lnTo>
                    <a:pt x="758" y="941"/>
                  </a:lnTo>
                  <a:lnTo>
                    <a:pt x="262" y="1236"/>
                  </a:lnTo>
                  <a:lnTo>
                    <a:pt x="252" y="1206"/>
                  </a:lnTo>
                  <a:lnTo>
                    <a:pt x="241" y="1180"/>
                  </a:lnTo>
                  <a:lnTo>
                    <a:pt x="232" y="1155"/>
                  </a:lnTo>
                  <a:lnTo>
                    <a:pt x="223" y="1128"/>
                  </a:lnTo>
                  <a:lnTo>
                    <a:pt x="215" y="1105"/>
                  </a:lnTo>
                  <a:lnTo>
                    <a:pt x="206" y="1080"/>
                  </a:lnTo>
                  <a:lnTo>
                    <a:pt x="200" y="1055"/>
                  </a:lnTo>
                  <a:lnTo>
                    <a:pt x="194" y="1032"/>
                  </a:lnTo>
                  <a:lnTo>
                    <a:pt x="188" y="1008"/>
                  </a:lnTo>
                  <a:lnTo>
                    <a:pt x="180" y="979"/>
                  </a:lnTo>
                  <a:lnTo>
                    <a:pt x="176" y="949"/>
                  </a:lnTo>
                  <a:lnTo>
                    <a:pt x="170" y="922"/>
                  </a:lnTo>
                  <a:lnTo>
                    <a:pt x="164" y="895"/>
                  </a:lnTo>
                  <a:lnTo>
                    <a:pt x="161" y="863"/>
                  </a:lnTo>
                  <a:lnTo>
                    <a:pt x="158" y="833"/>
                  </a:lnTo>
                  <a:lnTo>
                    <a:pt x="155" y="799"/>
                  </a:lnTo>
                  <a:lnTo>
                    <a:pt x="152" y="766"/>
                  </a:lnTo>
                  <a:lnTo>
                    <a:pt x="152" y="733"/>
                  </a:lnTo>
                  <a:lnTo>
                    <a:pt x="152" y="699"/>
                  </a:lnTo>
                  <a:lnTo>
                    <a:pt x="152" y="656"/>
                  </a:lnTo>
                  <a:lnTo>
                    <a:pt x="153" y="617"/>
                  </a:lnTo>
                  <a:lnTo>
                    <a:pt x="155" y="591"/>
                  </a:lnTo>
                  <a:lnTo>
                    <a:pt x="158" y="560"/>
                  </a:lnTo>
                  <a:lnTo>
                    <a:pt x="161" y="530"/>
                  </a:lnTo>
                  <a:lnTo>
                    <a:pt x="165" y="494"/>
                  </a:lnTo>
                  <a:lnTo>
                    <a:pt x="171" y="462"/>
                  </a:lnTo>
                  <a:lnTo>
                    <a:pt x="177" y="434"/>
                  </a:lnTo>
                  <a:lnTo>
                    <a:pt x="185" y="398"/>
                  </a:lnTo>
                  <a:lnTo>
                    <a:pt x="193" y="369"/>
                  </a:lnTo>
                  <a:lnTo>
                    <a:pt x="200" y="335"/>
                  </a:lnTo>
                  <a:lnTo>
                    <a:pt x="209" y="306"/>
                  </a:lnTo>
                  <a:lnTo>
                    <a:pt x="220" y="275"/>
                  </a:lnTo>
                  <a:lnTo>
                    <a:pt x="230" y="243"/>
                  </a:lnTo>
                  <a:lnTo>
                    <a:pt x="246" y="205"/>
                  </a:lnTo>
                  <a:lnTo>
                    <a:pt x="0" y="107"/>
                  </a:lnTo>
                  <a:lnTo>
                    <a:pt x="646" y="0"/>
                  </a:lnTo>
                  <a:lnTo>
                    <a:pt x="1037" y="511"/>
                  </a:lnTo>
                  <a:close/>
                </a:path>
              </a:pathLst>
            </a:custGeom>
            <a:solidFill>
              <a:schemeClr val="bg1"/>
            </a:solidFill>
            <a:ln w="28575" cmpd="sng">
              <a:solidFill>
                <a:schemeClr val="bg2"/>
              </a:solidFill>
              <a:prstDash val="solid"/>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45066" name="Freeform 10"/>
            <p:cNvSpPr>
              <a:spLocks/>
            </p:cNvSpPr>
            <p:nvPr/>
          </p:nvSpPr>
          <p:spPr bwMode="auto">
            <a:xfrm>
              <a:off x="515" y="1749"/>
              <a:ext cx="1037" cy="1236"/>
            </a:xfrm>
            <a:custGeom>
              <a:avLst/>
              <a:gdLst>
                <a:gd name="T0" fmla="*/ 1037 w 1037"/>
                <a:gd name="T1" fmla="*/ 511 h 1236"/>
                <a:gd name="T2" fmla="*/ 773 w 1037"/>
                <a:gd name="T3" fmla="*/ 409 h 1236"/>
                <a:gd name="T4" fmla="*/ 762 w 1037"/>
                <a:gd name="T5" fmla="*/ 432 h 1236"/>
                <a:gd name="T6" fmla="*/ 756 w 1037"/>
                <a:gd name="T7" fmla="*/ 455 h 1236"/>
                <a:gd name="T8" fmla="*/ 749 w 1037"/>
                <a:gd name="T9" fmla="*/ 480 h 1236"/>
                <a:gd name="T10" fmla="*/ 743 w 1037"/>
                <a:gd name="T11" fmla="*/ 505 h 1236"/>
                <a:gd name="T12" fmla="*/ 735 w 1037"/>
                <a:gd name="T13" fmla="*/ 538 h 1236"/>
                <a:gd name="T14" fmla="*/ 731 w 1037"/>
                <a:gd name="T15" fmla="*/ 566 h 1236"/>
                <a:gd name="T16" fmla="*/ 726 w 1037"/>
                <a:gd name="T17" fmla="*/ 596 h 1236"/>
                <a:gd name="T18" fmla="*/ 723 w 1037"/>
                <a:gd name="T19" fmla="*/ 629 h 1236"/>
                <a:gd name="T20" fmla="*/ 720 w 1037"/>
                <a:gd name="T21" fmla="*/ 663 h 1236"/>
                <a:gd name="T22" fmla="*/ 720 w 1037"/>
                <a:gd name="T23" fmla="*/ 724 h 1236"/>
                <a:gd name="T24" fmla="*/ 721 w 1037"/>
                <a:gd name="T25" fmla="*/ 756 h 1236"/>
                <a:gd name="T26" fmla="*/ 723 w 1037"/>
                <a:gd name="T27" fmla="*/ 786 h 1236"/>
                <a:gd name="T28" fmla="*/ 728 w 1037"/>
                <a:gd name="T29" fmla="*/ 816 h 1236"/>
                <a:gd name="T30" fmla="*/ 734 w 1037"/>
                <a:gd name="T31" fmla="*/ 846 h 1236"/>
                <a:gd name="T32" fmla="*/ 740 w 1037"/>
                <a:gd name="T33" fmla="*/ 875 h 1236"/>
                <a:gd name="T34" fmla="*/ 747 w 1037"/>
                <a:gd name="T35" fmla="*/ 909 h 1236"/>
                <a:gd name="T36" fmla="*/ 758 w 1037"/>
                <a:gd name="T37" fmla="*/ 941 h 1236"/>
                <a:gd name="T38" fmla="*/ 262 w 1037"/>
                <a:gd name="T39" fmla="*/ 1236 h 1236"/>
                <a:gd name="T40" fmla="*/ 252 w 1037"/>
                <a:gd name="T41" fmla="*/ 1206 h 1236"/>
                <a:gd name="T42" fmla="*/ 241 w 1037"/>
                <a:gd name="T43" fmla="*/ 1180 h 1236"/>
                <a:gd name="T44" fmla="*/ 232 w 1037"/>
                <a:gd name="T45" fmla="*/ 1155 h 1236"/>
                <a:gd name="T46" fmla="*/ 223 w 1037"/>
                <a:gd name="T47" fmla="*/ 1128 h 1236"/>
                <a:gd name="T48" fmla="*/ 215 w 1037"/>
                <a:gd name="T49" fmla="*/ 1105 h 1236"/>
                <a:gd name="T50" fmla="*/ 206 w 1037"/>
                <a:gd name="T51" fmla="*/ 1080 h 1236"/>
                <a:gd name="T52" fmla="*/ 200 w 1037"/>
                <a:gd name="T53" fmla="*/ 1055 h 1236"/>
                <a:gd name="T54" fmla="*/ 194 w 1037"/>
                <a:gd name="T55" fmla="*/ 1032 h 1236"/>
                <a:gd name="T56" fmla="*/ 188 w 1037"/>
                <a:gd name="T57" fmla="*/ 1008 h 1236"/>
                <a:gd name="T58" fmla="*/ 180 w 1037"/>
                <a:gd name="T59" fmla="*/ 979 h 1236"/>
                <a:gd name="T60" fmla="*/ 176 w 1037"/>
                <a:gd name="T61" fmla="*/ 949 h 1236"/>
                <a:gd name="T62" fmla="*/ 170 w 1037"/>
                <a:gd name="T63" fmla="*/ 922 h 1236"/>
                <a:gd name="T64" fmla="*/ 164 w 1037"/>
                <a:gd name="T65" fmla="*/ 895 h 1236"/>
                <a:gd name="T66" fmla="*/ 161 w 1037"/>
                <a:gd name="T67" fmla="*/ 863 h 1236"/>
                <a:gd name="T68" fmla="*/ 158 w 1037"/>
                <a:gd name="T69" fmla="*/ 833 h 1236"/>
                <a:gd name="T70" fmla="*/ 155 w 1037"/>
                <a:gd name="T71" fmla="*/ 799 h 1236"/>
                <a:gd name="T72" fmla="*/ 152 w 1037"/>
                <a:gd name="T73" fmla="*/ 766 h 1236"/>
                <a:gd name="T74" fmla="*/ 152 w 1037"/>
                <a:gd name="T75" fmla="*/ 733 h 1236"/>
                <a:gd name="T76" fmla="*/ 152 w 1037"/>
                <a:gd name="T77" fmla="*/ 699 h 1236"/>
                <a:gd name="T78" fmla="*/ 152 w 1037"/>
                <a:gd name="T79" fmla="*/ 656 h 1236"/>
                <a:gd name="T80" fmla="*/ 153 w 1037"/>
                <a:gd name="T81" fmla="*/ 617 h 1236"/>
                <a:gd name="T82" fmla="*/ 155 w 1037"/>
                <a:gd name="T83" fmla="*/ 591 h 1236"/>
                <a:gd name="T84" fmla="*/ 158 w 1037"/>
                <a:gd name="T85" fmla="*/ 560 h 1236"/>
                <a:gd name="T86" fmla="*/ 161 w 1037"/>
                <a:gd name="T87" fmla="*/ 530 h 1236"/>
                <a:gd name="T88" fmla="*/ 165 w 1037"/>
                <a:gd name="T89" fmla="*/ 494 h 1236"/>
                <a:gd name="T90" fmla="*/ 171 w 1037"/>
                <a:gd name="T91" fmla="*/ 462 h 1236"/>
                <a:gd name="T92" fmla="*/ 177 w 1037"/>
                <a:gd name="T93" fmla="*/ 434 h 1236"/>
                <a:gd name="T94" fmla="*/ 185 w 1037"/>
                <a:gd name="T95" fmla="*/ 398 h 1236"/>
                <a:gd name="T96" fmla="*/ 193 w 1037"/>
                <a:gd name="T97" fmla="*/ 369 h 1236"/>
                <a:gd name="T98" fmla="*/ 200 w 1037"/>
                <a:gd name="T99" fmla="*/ 335 h 1236"/>
                <a:gd name="T100" fmla="*/ 209 w 1037"/>
                <a:gd name="T101" fmla="*/ 306 h 1236"/>
                <a:gd name="T102" fmla="*/ 220 w 1037"/>
                <a:gd name="T103" fmla="*/ 275 h 1236"/>
                <a:gd name="T104" fmla="*/ 230 w 1037"/>
                <a:gd name="T105" fmla="*/ 243 h 1236"/>
                <a:gd name="T106" fmla="*/ 246 w 1037"/>
                <a:gd name="T107" fmla="*/ 205 h 1236"/>
                <a:gd name="T108" fmla="*/ 0 w 1037"/>
                <a:gd name="T109" fmla="*/ 107 h 1236"/>
                <a:gd name="T110" fmla="*/ 646 w 1037"/>
                <a:gd name="T111" fmla="*/ 0 h 1236"/>
                <a:gd name="T112" fmla="*/ 1037 w 1037"/>
                <a:gd name="T113" fmla="*/ 511 h 1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7" h="1236">
                  <a:moveTo>
                    <a:pt x="1037" y="511"/>
                  </a:moveTo>
                  <a:lnTo>
                    <a:pt x="773" y="409"/>
                  </a:lnTo>
                  <a:lnTo>
                    <a:pt x="762" y="432"/>
                  </a:lnTo>
                  <a:lnTo>
                    <a:pt x="756" y="455"/>
                  </a:lnTo>
                  <a:lnTo>
                    <a:pt x="749" y="480"/>
                  </a:lnTo>
                  <a:lnTo>
                    <a:pt x="743" y="505"/>
                  </a:lnTo>
                  <a:lnTo>
                    <a:pt x="735" y="538"/>
                  </a:lnTo>
                  <a:lnTo>
                    <a:pt x="731" y="566"/>
                  </a:lnTo>
                  <a:lnTo>
                    <a:pt x="726" y="596"/>
                  </a:lnTo>
                  <a:lnTo>
                    <a:pt x="723" y="629"/>
                  </a:lnTo>
                  <a:lnTo>
                    <a:pt x="720" y="663"/>
                  </a:lnTo>
                  <a:lnTo>
                    <a:pt x="720" y="724"/>
                  </a:lnTo>
                  <a:lnTo>
                    <a:pt x="721" y="756"/>
                  </a:lnTo>
                  <a:lnTo>
                    <a:pt x="723" y="786"/>
                  </a:lnTo>
                  <a:lnTo>
                    <a:pt x="728" y="816"/>
                  </a:lnTo>
                  <a:lnTo>
                    <a:pt x="734" y="846"/>
                  </a:lnTo>
                  <a:lnTo>
                    <a:pt x="740" y="875"/>
                  </a:lnTo>
                  <a:lnTo>
                    <a:pt x="747" y="909"/>
                  </a:lnTo>
                  <a:lnTo>
                    <a:pt x="758" y="941"/>
                  </a:lnTo>
                  <a:lnTo>
                    <a:pt x="262" y="1236"/>
                  </a:lnTo>
                  <a:lnTo>
                    <a:pt x="252" y="1206"/>
                  </a:lnTo>
                  <a:lnTo>
                    <a:pt x="241" y="1180"/>
                  </a:lnTo>
                  <a:lnTo>
                    <a:pt x="232" y="1155"/>
                  </a:lnTo>
                  <a:lnTo>
                    <a:pt x="223" y="1128"/>
                  </a:lnTo>
                  <a:lnTo>
                    <a:pt x="215" y="1105"/>
                  </a:lnTo>
                  <a:lnTo>
                    <a:pt x="206" y="1080"/>
                  </a:lnTo>
                  <a:lnTo>
                    <a:pt x="200" y="1055"/>
                  </a:lnTo>
                  <a:lnTo>
                    <a:pt x="194" y="1032"/>
                  </a:lnTo>
                  <a:lnTo>
                    <a:pt x="188" y="1008"/>
                  </a:lnTo>
                  <a:lnTo>
                    <a:pt x="180" y="979"/>
                  </a:lnTo>
                  <a:lnTo>
                    <a:pt x="176" y="949"/>
                  </a:lnTo>
                  <a:lnTo>
                    <a:pt x="170" y="922"/>
                  </a:lnTo>
                  <a:lnTo>
                    <a:pt x="164" y="895"/>
                  </a:lnTo>
                  <a:lnTo>
                    <a:pt x="161" y="863"/>
                  </a:lnTo>
                  <a:lnTo>
                    <a:pt x="158" y="833"/>
                  </a:lnTo>
                  <a:lnTo>
                    <a:pt x="155" y="799"/>
                  </a:lnTo>
                  <a:lnTo>
                    <a:pt x="152" y="766"/>
                  </a:lnTo>
                  <a:lnTo>
                    <a:pt x="152" y="733"/>
                  </a:lnTo>
                  <a:lnTo>
                    <a:pt x="152" y="699"/>
                  </a:lnTo>
                  <a:lnTo>
                    <a:pt x="152" y="656"/>
                  </a:lnTo>
                  <a:lnTo>
                    <a:pt x="153" y="617"/>
                  </a:lnTo>
                  <a:lnTo>
                    <a:pt x="155" y="591"/>
                  </a:lnTo>
                  <a:lnTo>
                    <a:pt x="158" y="560"/>
                  </a:lnTo>
                  <a:lnTo>
                    <a:pt x="161" y="530"/>
                  </a:lnTo>
                  <a:lnTo>
                    <a:pt x="165" y="494"/>
                  </a:lnTo>
                  <a:lnTo>
                    <a:pt x="171" y="462"/>
                  </a:lnTo>
                  <a:lnTo>
                    <a:pt x="177" y="434"/>
                  </a:lnTo>
                  <a:lnTo>
                    <a:pt x="185" y="398"/>
                  </a:lnTo>
                  <a:lnTo>
                    <a:pt x="193" y="369"/>
                  </a:lnTo>
                  <a:lnTo>
                    <a:pt x="200" y="335"/>
                  </a:lnTo>
                  <a:lnTo>
                    <a:pt x="209" y="306"/>
                  </a:lnTo>
                  <a:lnTo>
                    <a:pt x="220" y="275"/>
                  </a:lnTo>
                  <a:lnTo>
                    <a:pt x="230" y="243"/>
                  </a:lnTo>
                  <a:lnTo>
                    <a:pt x="246" y="205"/>
                  </a:lnTo>
                  <a:lnTo>
                    <a:pt x="0" y="107"/>
                  </a:lnTo>
                  <a:lnTo>
                    <a:pt x="646" y="0"/>
                  </a:lnTo>
                  <a:lnTo>
                    <a:pt x="1037" y="511"/>
                  </a:lnTo>
                  <a:close/>
                </a:path>
              </a:pathLst>
            </a:custGeom>
            <a:solidFill>
              <a:srgbClr val="003399"/>
            </a:solidFill>
            <a:ln w="28575" cmpd="sng">
              <a:solidFill>
                <a:schemeClr val="bg2"/>
              </a:solidFill>
              <a:prstDash val="solid"/>
              <a:round/>
              <a:headEnd/>
              <a:tailEnd/>
            </a:ln>
            <a:effectLst/>
            <a:extLs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45067" name="Rectangle 11"/>
            <p:cNvSpPr>
              <a:spLocks noChangeArrowheads="1"/>
            </p:cNvSpPr>
            <p:nvPr/>
          </p:nvSpPr>
          <p:spPr bwMode="auto">
            <a:xfrm>
              <a:off x="539" y="1946"/>
              <a:ext cx="85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effectLst>
                    <a:outerShdw blurRad="38100" dist="38100" dir="2700000" algn="tl">
                      <a:srgbClr val="C0C0C0"/>
                    </a:outerShdw>
                  </a:effectLst>
                  <a:latin typeface="Book Antiqua" pitchFamily="18" charset="0"/>
                </a:rPr>
                <a:t>     </a:t>
              </a:r>
              <a:r>
                <a:rPr lang="en-US" sz="1600" b="1">
                  <a:solidFill>
                    <a:srgbClr val="FFFFFF"/>
                  </a:solidFill>
                  <a:latin typeface="Book Antiqua" pitchFamily="18" charset="0"/>
                </a:rPr>
                <a:t>Strategies</a:t>
              </a:r>
            </a:p>
            <a:p>
              <a:pPr algn="ctr"/>
              <a:r>
                <a:rPr lang="en-US" sz="1600" b="1">
                  <a:solidFill>
                    <a:srgbClr val="FFFFFF"/>
                  </a:solidFill>
                  <a:latin typeface="Book Antiqua" pitchFamily="18" charset="0"/>
                </a:rPr>
                <a:t>&amp;</a:t>
              </a:r>
            </a:p>
            <a:p>
              <a:pPr algn="ctr"/>
              <a:r>
                <a:rPr lang="en-US" sz="1600" b="1">
                  <a:solidFill>
                    <a:srgbClr val="FFFFFF"/>
                  </a:solidFill>
                  <a:latin typeface="Book Antiqua" pitchFamily="18" charset="0"/>
                </a:rPr>
                <a:t>Actions</a:t>
              </a:r>
              <a:endParaRPr lang="en-US" sz="1600">
                <a:latin typeface="Book Antiqua" pitchFamily="18" charset="0"/>
              </a:endParaRPr>
            </a:p>
          </p:txBody>
        </p:sp>
      </p:grpSp>
      <p:grpSp>
        <p:nvGrpSpPr>
          <p:cNvPr id="45068" name="Group 12"/>
          <p:cNvGrpSpPr>
            <a:grpSpLocks/>
          </p:cNvGrpSpPr>
          <p:nvPr/>
        </p:nvGrpSpPr>
        <p:grpSpPr bwMode="auto">
          <a:xfrm>
            <a:off x="3794125" y="4425950"/>
            <a:ext cx="1889125" cy="1706563"/>
            <a:chOff x="1618" y="2918"/>
            <a:chExt cx="1190" cy="1075"/>
          </a:xfrm>
        </p:grpSpPr>
        <p:sp>
          <p:nvSpPr>
            <p:cNvPr id="45069" name="Freeform 13"/>
            <p:cNvSpPr>
              <a:spLocks/>
            </p:cNvSpPr>
            <p:nvPr/>
          </p:nvSpPr>
          <p:spPr bwMode="auto">
            <a:xfrm>
              <a:off x="1618" y="2934"/>
              <a:ext cx="1178" cy="1059"/>
            </a:xfrm>
            <a:custGeom>
              <a:avLst/>
              <a:gdLst>
                <a:gd name="T0" fmla="*/ 935 w 1178"/>
                <a:gd name="T1" fmla="*/ 1059 h 1059"/>
                <a:gd name="T2" fmla="*/ 911 w 1178"/>
                <a:gd name="T3" fmla="*/ 1047 h 1059"/>
                <a:gd name="T4" fmla="*/ 891 w 1178"/>
                <a:gd name="T5" fmla="*/ 1037 h 1059"/>
                <a:gd name="T6" fmla="*/ 870 w 1178"/>
                <a:gd name="T7" fmla="*/ 1027 h 1059"/>
                <a:gd name="T8" fmla="*/ 850 w 1178"/>
                <a:gd name="T9" fmla="*/ 1017 h 1059"/>
                <a:gd name="T10" fmla="*/ 829 w 1178"/>
                <a:gd name="T11" fmla="*/ 1006 h 1059"/>
                <a:gd name="T12" fmla="*/ 808 w 1178"/>
                <a:gd name="T13" fmla="*/ 994 h 1059"/>
                <a:gd name="T14" fmla="*/ 788 w 1178"/>
                <a:gd name="T15" fmla="*/ 981 h 1059"/>
                <a:gd name="T16" fmla="*/ 767 w 1178"/>
                <a:gd name="T17" fmla="*/ 970 h 1059"/>
                <a:gd name="T18" fmla="*/ 744 w 1178"/>
                <a:gd name="T19" fmla="*/ 954 h 1059"/>
                <a:gd name="T20" fmla="*/ 718 w 1178"/>
                <a:gd name="T21" fmla="*/ 938 h 1059"/>
                <a:gd name="T22" fmla="*/ 699 w 1178"/>
                <a:gd name="T23" fmla="*/ 924 h 1059"/>
                <a:gd name="T24" fmla="*/ 679 w 1178"/>
                <a:gd name="T25" fmla="*/ 908 h 1059"/>
                <a:gd name="T26" fmla="*/ 656 w 1178"/>
                <a:gd name="T27" fmla="*/ 892 h 1059"/>
                <a:gd name="T28" fmla="*/ 632 w 1178"/>
                <a:gd name="T29" fmla="*/ 875 h 1059"/>
                <a:gd name="T30" fmla="*/ 611 w 1178"/>
                <a:gd name="T31" fmla="*/ 858 h 1059"/>
                <a:gd name="T32" fmla="*/ 588 w 1178"/>
                <a:gd name="T33" fmla="*/ 840 h 1059"/>
                <a:gd name="T34" fmla="*/ 570 w 1178"/>
                <a:gd name="T35" fmla="*/ 824 h 1059"/>
                <a:gd name="T36" fmla="*/ 544 w 1178"/>
                <a:gd name="T37" fmla="*/ 801 h 1059"/>
                <a:gd name="T38" fmla="*/ 523 w 1178"/>
                <a:gd name="T39" fmla="*/ 782 h 1059"/>
                <a:gd name="T40" fmla="*/ 505 w 1178"/>
                <a:gd name="T41" fmla="*/ 764 h 1059"/>
                <a:gd name="T42" fmla="*/ 484 w 1178"/>
                <a:gd name="T43" fmla="*/ 742 h 1059"/>
                <a:gd name="T44" fmla="*/ 468 w 1178"/>
                <a:gd name="T45" fmla="*/ 726 h 1059"/>
                <a:gd name="T46" fmla="*/ 450 w 1178"/>
                <a:gd name="T47" fmla="*/ 706 h 1059"/>
                <a:gd name="T48" fmla="*/ 432 w 1178"/>
                <a:gd name="T49" fmla="*/ 686 h 1059"/>
                <a:gd name="T50" fmla="*/ 412 w 1178"/>
                <a:gd name="T51" fmla="*/ 662 h 1059"/>
                <a:gd name="T52" fmla="*/ 394 w 1178"/>
                <a:gd name="T53" fmla="*/ 642 h 1059"/>
                <a:gd name="T54" fmla="*/ 376 w 1178"/>
                <a:gd name="T55" fmla="*/ 619 h 1059"/>
                <a:gd name="T56" fmla="*/ 355 w 1178"/>
                <a:gd name="T57" fmla="*/ 592 h 1059"/>
                <a:gd name="T58" fmla="*/ 337 w 1178"/>
                <a:gd name="T59" fmla="*/ 567 h 1059"/>
                <a:gd name="T60" fmla="*/ 317 w 1178"/>
                <a:gd name="T61" fmla="*/ 540 h 1059"/>
                <a:gd name="T62" fmla="*/ 299 w 1178"/>
                <a:gd name="T63" fmla="*/ 513 h 1059"/>
                <a:gd name="T64" fmla="*/ 282 w 1178"/>
                <a:gd name="T65" fmla="*/ 484 h 1059"/>
                <a:gd name="T66" fmla="*/ 264 w 1178"/>
                <a:gd name="T67" fmla="*/ 454 h 1059"/>
                <a:gd name="T68" fmla="*/ 252 w 1178"/>
                <a:gd name="T69" fmla="*/ 429 h 1059"/>
                <a:gd name="T70" fmla="*/ 237 w 1178"/>
                <a:gd name="T71" fmla="*/ 404 h 1059"/>
                <a:gd name="T72" fmla="*/ 224 w 1178"/>
                <a:gd name="T73" fmla="*/ 377 h 1059"/>
                <a:gd name="T74" fmla="*/ 0 w 1178"/>
                <a:gd name="T75" fmla="*/ 477 h 1059"/>
                <a:gd name="T76" fmla="*/ 370 w 1178"/>
                <a:gd name="T77" fmla="*/ 0 h 1059"/>
                <a:gd name="T78" fmla="*/ 996 w 1178"/>
                <a:gd name="T79" fmla="*/ 52 h 1059"/>
                <a:gd name="T80" fmla="*/ 744 w 1178"/>
                <a:gd name="T81" fmla="*/ 158 h 1059"/>
                <a:gd name="T82" fmla="*/ 759 w 1178"/>
                <a:gd name="T83" fmla="*/ 188 h 1059"/>
                <a:gd name="T84" fmla="*/ 778 w 1178"/>
                <a:gd name="T85" fmla="*/ 220 h 1059"/>
                <a:gd name="T86" fmla="*/ 800 w 1178"/>
                <a:gd name="T87" fmla="*/ 254 h 1059"/>
                <a:gd name="T88" fmla="*/ 826 w 1178"/>
                <a:gd name="T89" fmla="*/ 291 h 1059"/>
                <a:gd name="T90" fmla="*/ 849 w 1178"/>
                <a:gd name="T91" fmla="*/ 320 h 1059"/>
                <a:gd name="T92" fmla="*/ 875 w 1178"/>
                <a:gd name="T93" fmla="*/ 348 h 1059"/>
                <a:gd name="T94" fmla="*/ 899 w 1178"/>
                <a:gd name="T95" fmla="*/ 377 h 1059"/>
                <a:gd name="T96" fmla="*/ 925 w 1178"/>
                <a:gd name="T97" fmla="*/ 401 h 1059"/>
                <a:gd name="T98" fmla="*/ 952 w 1178"/>
                <a:gd name="T99" fmla="*/ 424 h 1059"/>
                <a:gd name="T100" fmla="*/ 981 w 1178"/>
                <a:gd name="T101" fmla="*/ 450 h 1059"/>
                <a:gd name="T102" fmla="*/ 1009 w 1178"/>
                <a:gd name="T103" fmla="*/ 472 h 1059"/>
                <a:gd name="T104" fmla="*/ 1037 w 1178"/>
                <a:gd name="T105" fmla="*/ 493 h 1059"/>
                <a:gd name="T106" fmla="*/ 1064 w 1178"/>
                <a:gd name="T107" fmla="*/ 512 h 1059"/>
                <a:gd name="T108" fmla="*/ 1097 w 1178"/>
                <a:gd name="T109" fmla="*/ 532 h 1059"/>
                <a:gd name="T110" fmla="*/ 1131 w 1178"/>
                <a:gd name="T111" fmla="*/ 550 h 1059"/>
                <a:gd name="T112" fmla="*/ 1155 w 1178"/>
                <a:gd name="T113" fmla="*/ 560 h 1059"/>
                <a:gd name="T114" fmla="*/ 1178 w 1178"/>
                <a:gd name="T115" fmla="*/ 572 h 1059"/>
                <a:gd name="T116" fmla="*/ 935 w 1178"/>
                <a:gd name="T117" fmla="*/ 1059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8" h="1059">
                  <a:moveTo>
                    <a:pt x="935" y="1059"/>
                  </a:moveTo>
                  <a:lnTo>
                    <a:pt x="911" y="1047"/>
                  </a:lnTo>
                  <a:lnTo>
                    <a:pt x="891" y="1037"/>
                  </a:lnTo>
                  <a:lnTo>
                    <a:pt x="870" y="1027"/>
                  </a:lnTo>
                  <a:lnTo>
                    <a:pt x="850" y="1017"/>
                  </a:lnTo>
                  <a:lnTo>
                    <a:pt x="829" y="1006"/>
                  </a:lnTo>
                  <a:lnTo>
                    <a:pt x="808" y="994"/>
                  </a:lnTo>
                  <a:lnTo>
                    <a:pt x="788" y="981"/>
                  </a:lnTo>
                  <a:lnTo>
                    <a:pt x="767" y="970"/>
                  </a:lnTo>
                  <a:lnTo>
                    <a:pt x="744" y="954"/>
                  </a:lnTo>
                  <a:lnTo>
                    <a:pt x="718" y="938"/>
                  </a:lnTo>
                  <a:lnTo>
                    <a:pt x="699" y="924"/>
                  </a:lnTo>
                  <a:lnTo>
                    <a:pt x="679" y="908"/>
                  </a:lnTo>
                  <a:lnTo>
                    <a:pt x="656" y="892"/>
                  </a:lnTo>
                  <a:lnTo>
                    <a:pt x="632" y="875"/>
                  </a:lnTo>
                  <a:lnTo>
                    <a:pt x="611" y="858"/>
                  </a:lnTo>
                  <a:lnTo>
                    <a:pt x="588" y="840"/>
                  </a:lnTo>
                  <a:lnTo>
                    <a:pt x="570" y="824"/>
                  </a:lnTo>
                  <a:lnTo>
                    <a:pt x="544" y="801"/>
                  </a:lnTo>
                  <a:lnTo>
                    <a:pt x="523" y="782"/>
                  </a:lnTo>
                  <a:lnTo>
                    <a:pt x="505" y="764"/>
                  </a:lnTo>
                  <a:lnTo>
                    <a:pt x="484" y="742"/>
                  </a:lnTo>
                  <a:lnTo>
                    <a:pt x="468" y="726"/>
                  </a:lnTo>
                  <a:lnTo>
                    <a:pt x="450" y="706"/>
                  </a:lnTo>
                  <a:lnTo>
                    <a:pt x="432" y="686"/>
                  </a:lnTo>
                  <a:lnTo>
                    <a:pt x="412" y="662"/>
                  </a:lnTo>
                  <a:lnTo>
                    <a:pt x="394" y="642"/>
                  </a:lnTo>
                  <a:lnTo>
                    <a:pt x="376" y="619"/>
                  </a:lnTo>
                  <a:lnTo>
                    <a:pt x="355" y="592"/>
                  </a:lnTo>
                  <a:lnTo>
                    <a:pt x="337" y="567"/>
                  </a:lnTo>
                  <a:lnTo>
                    <a:pt x="317" y="540"/>
                  </a:lnTo>
                  <a:lnTo>
                    <a:pt x="299" y="513"/>
                  </a:lnTo>
                  <a:lnTo>
                    <a:pt x="282" y="484"/>
                  </a:lnTo>
                  <a:lnTo>
                    <a:pt x="264" y="454"/>
                  </a:lnTo>
                  <a:lnTo>
                    <a:pt x="252" y="429"/>
                  </a:lnTo>
                  <a:lnTo>
                    <a:pt x="237" y="404"/>
                  </a:lnTo>
                  <a:lnTo>
                    <a:pt x="224" y="377"/>
                  </a:lnTo>
                  <a:lnTo>
                    <a:pt x="0" y="477"/>
                  </a:lnTo>
                  <a:lnTo>
                    <a:pt x="370" y="0"/>
                  </a:lnTo>
                  <a:lnTo>
                    <a:pt x="996" y="52"/>
                  </a:lnTo>
                  <a:lnTo>
                    <a:pt x="744" y="158"/>
                  </a:lnTo>
                  <a:lnTo>
                    <a:pt x="759" y="188"/>
                  </a:lnTo>
                  <a:lnTo>
                    <a:pt x="778" y="220"/>
                  </a:lnTo>
                  <a:lnTo>
                    <a:pt x="800" y="254"/>
                  </a:lnTo>
                  <a:lnTo>
                    <a:pt x="826" y="291"/>
                  </a:lnTo>
                  <a:lnTo>
                    <a:pt x="849" y="320"/>
                  </a:lnTo>
                  <a:lnTo>
                    <a:pt x="875" y="348"/>
                  </a:lnTo>
                  <a:lnTo>
                    <a:pt x="899" y="377"/>
                  </a:lnTo>
                  <a:lnTo>
                    <a:pt x="925" y="401"/>
                  </a:lnTo>
                  <a:lnTo>
                    <a:pt x="952" y="424"/>
                  </a:lnTo>
                  <a:lnTo>
                    <a:pt x="981" y="450"/>
                  </a:lnTo>
                  <a:lnTo>
                    <a:pt x="1009" y="472"/>
                  </a:lnTo>
                  <a:lnTo>
                    <a:pt x="1037" y="493"/>
                  </a:lnTo>
                  <a:lnTo>
                    <a:pt x="1064" y="512"/>
                  </a:lnTo>
                  <a:lnTo>
                    <a:pt x="1097" y="532"/>
                  </a:lnTo>
                  <a:lnTo>
                    <a:pt x="1131" y="550"/>
                  </a:lnTo>
                  <a:lnTo>
                    <a:pt x="1155" y="560"/>
                  </a:lnTo>
                  <a:lnTo>
                    <a:pt x="1178" y="572"/>
                  </a:lnTo>
                  <a:lnTo>
                    <a:pt x="935" y="1059"/>
                  </a:lnTo>
                  <a:close/>
                </a:path>
              </a:pathLst>
            </a:custGeom>
            <a:solidFill>
              <a:schemeClr val="tx1"/>
            </a:solidFill>
            <a:ln w="28575" cmpd="sng">
              <a:solidFill>
                <a:srgbClr val="000000"/>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0" name="Freeform 14"/>
            <p:cNvSpPr>
              <a:spLocks/>
            </p:cNvSpPr>
            <p:nvPr/>
          </p:nvSpPr>
          <p:spPr bwMode="auto">
            <a:xfrm>
              <a:off x="1630" y="2918"/>
              <a:ext cx="1178" cy="1059"/>
            </a:xfrm>
            <a:custGeom>
              <a:avLst/>
              <a:gdLst>
                <a:gd name="T0" fmla="*/ 935 w 1178"/>
                <a:gd name="T1" fmla="*/ 1059 h 1059"/>
                <a:gd name="T2" fmla="*/ 911 w 1178"/>
                <a:gd name="T3" fmla="*/ 1047 h 1059"/>
                <a:gd name="T4" fmla="*/ 891 w 1178"/>
                <a:gd name="T5" fmla="*/ 1037 h 1059"/>
                <a:gd name="T6" fmla="*/ 870 w 1178"/>
                <a:gd name="T7" fmla="*/ 1027 h 1059"/>
                <a:gd name="T8" fmla="*/ 850 w 1178"/>
                <a:gd name="T9" fmla="*/ 1017 h 1059"/>
                <a:gd name="T10" fmla="*/ 829 w 1178"/>
                <a:gd name="T11" fmla="*/ 1006 h 1059"/>
                <a:gd name="T12" fmla="*/ 808 w 1178"/>
                <a:gd name="T13" fmla="*/ 994 h 1059"/>
                <a:gd name="T14" fmla="*/ 788 w 1178"/>
                <a:gd name="T15" fmla="*/ 981 h 1059"/>
                <a:gd name="T16" fmla="*/ 767 w 1178"/>
                <a:gd name="T17" fmla="*/ 970 h 1059"/>
                <a:gd name="T18" fmla="*/ 744 w 1178"/>
                <a:gd name="T19" fmla="*/ 954 h 1059"/>
                <a:gd name="T20" fmla="*/ 718 w 1178"/>
                <a:gd name="T21" fmla="*/ 938 h 1059"/>
                <a:gd name="T22" fmla="*/ 699 w 1178"/>
                <a:gd name="T23" fmla="*/ 924 h 1059"/>
                <a:gd name="T24" fmla="*/ 679 w 1178"/>
                <a:gd name="T25" fmla="*/ 908 h 1059"/>
                <a:gd name="T26" fmla="*/ 656 w 1178"/>
                <a:gd name="T27" fmla="*/ 892 h 1059"/>
                <a:gd name="T28" fmla="*/ 632 w 1178"/>
                <a:gd name="T29" fmla="*/ 875 h 1059"/>
                <a:gd name="T30" fmla="*/ 611 w 1178"/>
                <a:gd name="T31" fmla="*/ 858 h 1059"/>
                <a:gd name="T32" fmla="*/ 588 w 1178"/>
                <a:gd name="T33" fmla="*/ 840 h 1059"/>
                <a:gd name="T34" fmla="*/ 570 w 1178"/>
                <a:gd name="T35" fmla="*/ 824 h 1059"/>
                <a:gd name="T36" fmla="*/ 544 w 1178"/>
                <a:gd name="T37" fmla="*/ 801 h 1059"/>
                <a:gd name="T38" fmla="*/ 523 w 1178"/>
                <a:gd name="T39" fmla="*/ 782 h 1059"/>
                <a:gd name="T40" fmla="*/ 505 w 1178"/>
                <a:gd name="T41" fmla="*/ 764 h 1059"/>
                <a:gd name="T42" fmla="*/ 484 w 1178"/>
                <a:gd name="T43" fmla="*/ 742 h 1059"/>
                <a:gd name="T44" fmla="*/ 468 w 1178"/>
                <a:gd name="T45" fmla="*/ 726 h 1059"/>
                <a:gd name="T46" fmla="*/ 450 w 1178"/>
                <a:gd name="T47" fmla="*/ 706 h 1059"/>
                <a:gd name="T48" fmla="*/ 432 w 1178"/>
                <a:gd name="T49" fmla="*/ 686 h 1059"/>
                <a:gd name="T50" fmla="*/ 412 w 1178"/>
                <a:gd name="T51" fmla="*/ 662 h 1059"/>
                <a:gd name="T52" fmla="*/ 394 w 1178"/>
                <a:gd name="T53" fmla="*/ 642 h 1059"/>
                <a:gd name="T54" fmla="*/ 376 w 1178"/>
                <a:gd name="T55" fmla="*/ 619 h 1059"/>
                <a:gd name="T56" fmla="*/ 355 w 1178"/>
                <a:gd name="T57" fmla="*/ 592 h 1059"/>
                <a:gd name="T58" fmla="*/ 337 w 1178"/>
                <a:gd name="T59" fmla="*/ 567 h 1059"/>
                <a:gd name="T60" fmla="*/ 317 w 1178"/>
                <a:gd name="T61" fmla="*/ 540 h 1059"/>
                <a:gd name="T62" fmla="*/ 299 w 1178"/>
                <a:gd name="T63" fmla="*/ 513 h 1059"/>
                <a:gd name="T64" fmla="*/ 282 w 1178"/>
                <a:gd name="T65" fmla="*/ 484 h 1059"/>
                <a:gd name="T66" fmla="*/ 264 w 1178"/>
                <a:gd name="T67" fmla="*/ 454 h 1059"/>
                <a:gd name="T68" fmla="*/ 252 w 1178"/>
                <a:gd name="T69" fmla="*/ 429 h 1059"/>
                <a:gd name="T70" fmla="*/ 237 w 1178"/>
                <a:gd name="T71" fmla="*/ 404 h 1059"/>
                <a:gd name="T72" fmla="*/ 224 w 1178"/>
                <a:gd name="T73" fmla="*/ 377 h 1059"/>
                <a:gd name="T74" fmla="*/ 0 w 1178"/>
                <a:gd name="T75" fmla="*/ 477 h 1059"/>
                <a:gd name="T76" fmla="*/ 370 w 1178"/>
                <a:gd name="T77" fmla="*/ 0 h 1059"/>
                <a:gd name="T78" fmla="*/ 996 w 1178"/>
                <a:gd name="T79" fmla="*/ 52 h 1059"/>
                <a:gd name="T80" fmla="*/ 744 w 1178"/>
                <a:gd name="T81" fmla="*/ 158 h 1059"/>
                <a:gd name="T82" fmla="*/ 759 w 1178"/>
                <a:gd name="T83" fmla="*/ 188 h 1059"/>
                <a:gd name="T84" fmla="*/ 778 w 1178"/>
                <a:gd name="T85" fmla="*/ 220 h 1059"/>
                <a:gd name="T86" fmla="*/ 800 w 1178"/>
                <a:gd name="T87" fmla="*/ 254 h 1059"/>
                <a:gd name="T88" fmla="*/ 826 w 1178"/>
                <a:gd name="T89" fmla="*/ 291 h 1059"/>
                <a:gd name="T90" fmla="*/ 849 w 1178"/>
                <a:gd name="T91" fmla="*/ 320 h 1059"/>
                <a:gd name="T92" fmla="*/ 875 w 1178"/>
                <a:gd name="T93" fmla="*/ 348 h 1059"/>
                <a:gd name="T94" fmla="*/ 899 w 1178"/>
                <a:gd name="T95" fmla="*/ 377 h 1059"/>
                <a:gd name="T96" fmla="*/ 925 w 1178"/>
                <a:gd name="T97" fmla="*/ 401 h 1059"/>
                <a:gd name="T98" fmla="*/ 952 w 1178"/>
                <a:gd name="T99" fmla="*/ 424 h 1059"/>
                <a:gd name="T100" fmla="*/ 981 w 1178"/>
                <a:gd name="T101" fmla="*/ 450 h 1059"/>
                <a:gd name="T102" fmla="*/ 1009 w 1178"/>
                <a:gd name="T103" fmla="*/ 472 h 1059"/>
                <a:gd name="T104" fmla="*/ 1037 w 1178"/>
                <a:gd name="T105" fmla="*/ 493 h 1059"/>
                <a:gd name="T106" fmla="*/ 1064 w 1178"/>
                <a:gd name="T107" fmla="*/ 512 h 1059"/>
                <a:gd name="T108" fmla="*/ 1097 w 1178"/>
                <a:gd name="T109" fmla="*/ 532 h 1059"/>
                <a:gd name="T110" fmla="*/ 1131 w 1178"/>
                <a:gd name="T111" fmla="*/ 550 h 1059"/>
                <a:gd name="T112" fmla="*/ 1155 w 1178"/>
                <a:gd name="T113" fmla="*/ 560 h 1059"/>
                <a:gd name="T114" fmla="*/ 1178 w 1178"/>
                <a:gd name="T115" fmla="*/ 572 h 1059"/>
                <a:gd name="T116" fmla="*/ 935 w 1178"/>
                <a:gd name="T117" fmla="*/ 1059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8" h="1059">
                  <a:moveTo>
                    <a:pt x="935" y="1059"/>
                  </a:moveTo>
                  <a:lnTo>
                    <a:pt x="911" y="1047"/>
                  </a:lnTo>
                  <a:lnTo>
                    <a:pt x="891" y="1037"/>
                  </a:lnTo>
                  <a:lnTo>
                    <a:pt x="870" y="1027"/>
                  </a:lnTo>
                  <a:lnTo>
                    <a:pt x="850" y="1017"/>
                  </a:lnTo>
                  <a:lnTo>
                    <a:pt x="829" y="1006"/>
                  </a:lnTo>
                  <a:lnTo>
                    <a:pt x="808" y="994"/>
                  </a:lnTo>
                  <a:lnTo>
                    <a:pt x="788" y="981"/>
                  </a:lnTo>
                  <a:lnTo>
                    <a:pt x="767" y="970"/>
                  </a:lnTo>
                  <a:lnTo>
                    <a:pt x="744" y="954"/>
                  </a:lnTo>
                  <a:lnTo>
                    <a:pt x="718" y="938"/>
                  </a:lnTo>
                  <a:lnTo>
                    <a:pt x="699" y="924"/>
                  </a:lnTo>
                  <a:lnTo>
                    <a:pt x="679" y="908"/>
                  </a:lnTo>
                  <a:lnTo>
                    <a:pt x="656" y="892"/>
                  </a:lnTo>
                  <a:lnTo>
                    <a:pt x="632" y="875"/>
                  </a:lnTo>
                  <a:lnTo>
                    <a:pt x="611" y="858"/>
                  </a:lnTo>
                  <a:lnTo>
                    <a:pt x="588" y="840"/>
                  </a:lnTo>
                  <a:lnTo>
                    <a:pt x="570" y="824"/>
                  </a:lnTo>
                  <a:lnTo>
                    <a:pt x="544" y="801"/>
                  </a:lnTo>
                  <a:lnTo>
                    <a:pt x="523" y="782"/>
                  </a:lnTo>
                  <a:lnTo>
                    <a:pt x="505" y="764"/>
                  </a:lnTo>
                  <a:lnTo>
                    <a:pt x="484" y="742"/>
                  </a:lnTo>
                  <a:lnTo>
                    <a:pt x="468" y="726"/>
                  </a:lnTo>
                  <a:lnTo>
                    <a:pt x="450" y="706"/>
                  </a:lnTo>
                  <a:lnTo>
                    <a:pt x="432" y="686"/>
                  </a:lnTo>
                  <a:lnTo>
                    <a:pt x="412" y="662"/>
                  </a:lnTo>
                  <a:lnTo>
                    <a:pt x="394" y="642"/>
                  </a:lnTo>
                  <a:lnTo>
                    <a:pt x="376" y="619"/>
                  </a:lnTo>
                  <a:lnTo>
                    <a:pt x="355" y="592"/>
                  </a:lnTo>
                  <a:lnTo>
                    <a:pt x="337" y="567"/>
                  </a:lnTo>
                  <a:lnTo>
                    <a:pt x="317" y="540"/>
                  </a:lnTo>
                  <a:lnTo>
                    <a:pt x="299" y="513"/>
                  </a:lnTo>
                  <a:lnTo>
                    <a:pt x="282" y="484"/>
                  </a:lnTo>
                  <a:lnTo>
                    <a:pt x="264" y="454"/>
                  </a:lnTo>
                  <a:lnTo>
                    <a:pt x="252" y="429"/>
                  </a:lnTo>
                  <a:lnTo>
                    <a:pt x="237" y="404"/>
                  </a:lnTo>
                  <a:lnTo>
                    <a:pt x="224" y="377"/>
                  </a:lnTo>
                  <a:lnTo>
                    <a:pt x="0" y="477"/>
                  </a:lnTo>
                  <a:lnTo>
                    <a:pt x="370" y="0"/>
                  </a:lnTo>
                  <a:lnTo>
                    <a:pt x="996" y="52"/>
                  </a:lnTo>
                  <a:lnTo>
                    <a:pt x="744" y="158"/>
                  </a:lnTo>
                  <a:lnTo>
                    <a:pt x="759" y="188"/>
                  </a:lnTo>
                  <a:lnTo>
                    <a:pt x="778" y="220"/>
                  </a:lnTo>
                  <a:lnTo>
                    <a:pt x="800" y="254"/>
                  </a:lnTo>
                  <a:lnTo>
                    <a:pt x="826" y="291"/>
                  </a:lnTo>
                  <a:lnTo>
                    <a:pt x="849" y="320"/>
                  </a:lnTo>
                  <a:lnTo>
                    <a:pt x="875" y="348"/>
                  </a:lnTo>
                  <a:lnTo>
                    <a:pt x="899" y="377"/>
                  </a:lnTo>
                  <a:lnTo>
                    <a:pt x="925" y="401"/>
                  </a:lnTo>
                  <a:lnTo>
                    <a:pt x="952" y="424"/>
                  </a:lnTo>
                  <a:lnTo>
                    <a:pt x="981" y="450"/>
                  </a:lnTo>
                  <a:lnTo>
                    <a:pt x="1009" y="472"/>
                  </a:lnTo>
                  <a:lnTo>
                    <a:pt x="1037" y="493"/>
                  </a:lnTo>
                  <a:lnTo>
                    <a:pt x="1064" y="512"/>
                  </a:lnTo>
                  <a:lnTo>
                    <a:pt x="1097" y="532"/>
                  </a:lnTo>
                  <a:lnTo>
                    <a:pt x="1131" y="550"/>
                  </a:lnTo>
                  <a:lnTo>
                    <a:pt x="1155" y="560"/>
                  </a:lnTo>
                  <a:lnTo>
                    <a:pt x="1178" y="572"/>
                  </a:lnTo>
                  <a:lnTo>
                    <a:pt x="935" y="1059"/>
                  </a:lnTo>
                  <a:close/>
                </a:path>
              </a:pathLst>
            </a:custGeom>
            <a:solidFill>
              <a:srgbClr val="009999"/>
            </a:solidFill>
            <a:ln w="28575" cmpd="sng">
              <a:solidFill>
                <a:srgbClr val="000000"/>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1" name="Rectangle 15"/>
            <p:cNvSpPr>
              <a:spLocks noChangeArrowheads="1"/>
            </p:cNvSpPr>
            <p:nvPr/>
          </p:nvSpPr>
          <p:spPr bwMode="auto">
            <a:xfrm>
              <a:off x="1923" y="3192"/>
              <a:ext cx="57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Plans &amp;</a:t>
              </a:r>
            </a:p>
            <a:p>
              <a:pPr algn="ctr"/>
              <a:r>
                <a:rPr lang="en-US" sz="1600" b="1">
                  <a:solidFill>
                    <a:srgbClr val="FFFFFF"/>
                  </a:solidFill>
                  <a:latin typeface="Book Antiqua" pitchFamily="18" charset="0"/>
                </a:rPr>
                <a:t>Policies</a:t>
              </a:r>
              <a:endParaRPr lang="en-US" sz="1600">
                <a:latin typeface="Book Antiqua" pitchFamily="18" charset="0"/>
              </a:endParaRPr>
            </a:p>
          </p:txBody>
        </p:sp>
      </p:grpSp>
      <p:grpSp>
        <p:nvGrpSpPr>
          <p:cNvPr id="45072" name="Group 16"/>
          <p:cNvGrpSpPr>
            <a:grpSpLocks/>
          </p:cNvGrpSpPr>
          <p:nvPr/>
        </p:nvGrpSpPr>
        <p:grpSpPr bwMode="auto">
          <a:xfrm>
            <a:off x="5221288" y="4975225"/>
            <a:ext cx="2092325" cy="1571625"/>
            <a:chOff x="1449" y="2988"/>
            <a:chExt cx="1318" cy="990"/>
          </a:xfrm>
        </p:grpSpPr>
        <p:sp>
          <p:nvSpPr>
            <p:cNvPr id="45073" name="Freeform 17"/>
            <p:cNvSpPr>
              <a:spLocks/>
            </p:cNvSpPr>
            <p:nvPr/>
          </p:nvSpPr>
          <p:spPr bwMode="auto">
            <a:xfrm>
              <a:off x="1488" y="2988"/>
              <a:ext cx="1279" cy="966"/>
            </a:xfrm>
            <a:custGeom>
              <a:avLst/>
              <a:gdLst>
                <a:gd name="T0" fmla="*/ 512 w 1279"/>
                <a:gd name="T1" fmla="*/ 0 h 966"/>
                <a:gd name="T2" fmla="*/ 406 w 1279"/>
                <a:gd name="T3" fmla="*/ 249 h 966"/>
                <a:gd name="T4" fmla="*/ 430 w 1279"/>
                <a:gd name="T5" fmla="*/ 259 h 966"/>
                <a:gd name="T6" fmla="*/ 453 w 1279"/>
                <a:gd name="T7" fmla="*/ 265 h 966"/>
                <a:gd name="T8" fmla="*/ 479 w 1279"/>
                <a:gd name="T9" fmla="*/ 272 h 966"/>
                <a:gd name="T10" fmla="*/ 507 w 1279"/>
                <a:gd name="T11" fmla="*/ 279 h 966"/>
                <a:gd name="T12" fmla="*/ 541 w 1279"/>
                <a:gd name="T13" fmla="*/ 285 h 966"/>
                <a:gd name="T14" fmla="*/ 571 w 1279"/>
                <a:gd name="T15" fmla="*/ 289 h 966"/>
                <a:gd name="T16" fmla="*/ 601 w 1279"/>
                <a:gd name="T17" fmla="*/ 293 h 966"/>
                <a:gd name="T18" fmla="*/ 636 w 1279"/>
                <a:gd name="T19" fmla="*/ 298 h 966"/>
                <a:gd name="T20" fmla="*/ 672 w 1279"/>
                <a:gd name="T21" fmla="*/ 301 h 966"/>
                <a:gd name="T22" fmla="*/ 738 w 1279"/>
                <a:gd name="T23" fmla="*/ 301 h 966"/>
                <a:gd name="T24" fmla="*/ 772 w 1279"/>
                <a:gd name="T25" fmla="*/ 299 h 966"/>
                <a:gd name="T26" fmla="*/ 803 w 1279"/>
                <a:gd name="T27" fmla="*/ 296 h 966"/>
                <a:gd name="T28" fmla="*/ 835 w 1279"/>
                <a:gd name="T29" fmla="*/ 292 h 966"/>
                <a:gd name="T30" fmla="*/ 868 w 1279"/>
                <a:gd name="T31" fmla="*/ 286 h 966"/>
                <a:gd name="T32" fmla="*/ 897 w 1279"/>
                <a:gd name="T33" fmla="*/ 282 h 966"/>
                <a:gd name="T34" fmla="*/ 933 w 1279"/>
                <a:gd name="T35" fmla="*/ 273 h 966"/>
                <a:gd name="T36" fmla="*/ 966 w 1279"/>
                <a:gd name="T37" fmla="*/ 263 h 966"/>
                <a:gd name="T38" fmla="*/ 1279 w 1279"/>
                <a:gd name="T39" fmla="*/ 730 h 966"/>
                <a:gd name="T40" fmla="*/ 1248 w 1279"/>
                <a:gd name="T41" fmla="*/ 742 h 966"/>
                <a:gd name="T42" fmla="*/ 1220 w 1279"/>
                <a:gd name="T43" fmla="*/ 752 h 966"/>
                <a:gd name="T44" fmla="*/ 1194 w 1279"/>
                <a:gd name="T45" fmla="*/ 760 h 966"/>
                <a:gd name="T46" fmla="*/ 1167 w 1279"/>
                <a:gd name="T47" fmla="*/ 769 h 966"/>
                <a:gd name="T48" fmla="*/ 1141 w 1279"/>
                <a:gd name="T49" fmla="*/ 776 h 966"/>
                <a:gd name="T50" fmla="*/ 1113 w 1279"/>
                <a:gd name="T51" fmla="*/ 785 h 966"/>
                <a:gd name="T52" fmla="*/ 1089 w 1279"/>
                <a:gd name="T53" fmla="*/ 790 h 966"/>
                <a:gd name="T54" fmla="*/ 1063 w 1279"/>
                <a:gd name="T55" fmla="*/ 796 h 966"/>
                <a:gd name="T56" fmla="*/ 1038 w 1279"/>
                <a:gd name="T57" fmla="*/ 802 h 966"/>
                <a:gd name="T58" fmla="*/ 1009 w 1279"/>
                <a:gd name="T59" fmla="*/ 809 h 966"/>
                <a:gd name="T60" fmla="*/ 976 w 1279"/>
                <a:gd name="T61" fmla="*/ 813 h 966"/>
                <a:gd name="T62" fmla="*/ 948 w 1279"/>
                <a:gd name="T63" fmla="*/ 819 h 966"/>
                <a:gd name="T64" fmla="*/ 918 w 1279"/>
                <a:gd name="T65" fmla="*/ 825 h 966"/>
                <a:gd name="T66" fmla="*/ 886 w 1279"/>
                <a:gd name="T67" fmla="*/ 829 h 966"/>
                <a:gd name="T68" fmla="*/ 853 w 1279"/>
                <a:gd name="T69" fmla="*/ 832 h 966"/>
                <a:gd name="T70" fmla="*/ 816 w 1279"/>
                <a:gd name="T71" fmla="*/ 833 h 966"/>
                <a:gd name="T72" fmla="*/ 782 w 1279"/>
                <a:gd name="T73" fmla="*/ 836 h 966"/>
                <a:gd name="T74" fmla="*/ 748 w 1279"/>
                <a:gd name="T75" fmla="*/ 836 h 966"/>
                <a:gd name="T76" fmla="*/ 712 w 1279"/>
                <a:gd name="T77" fmla="*/ 836 h 966"/>
                <a:gd name="T78" fmla="*/ 666 w 1279"/>
                <a:gd name="T79" fmla="*/ 836 h 966"/>
                <a:gd name="T80" fmla="*/ 626 w 1279"/>
                <a:gd name="T81" fmla="*/ 835 h 966"/>
                <a:gd name="T82" fmla="*/ 597 w 1279"/>
                <a:gd name="T83" fmla="*/ 833 h 966"/>
                <a:gd name="T84" fmla="*/ 565 w 1279"/>
                <a:gd name="T85" fmla="*/ 832 h 966"/>
                <a:gd name="T86" fmla="*/ 532 w 1279"/>
                <a:gd name="T87" fmla="*/ 829 h 966"/>
                <a:gd name="T88" fmla="*/ 494 w 1279"/>
                <a:gd name="T89" fmla="*/ 823 h 966"/>
                <a:gd name="T90" fmla="*/ 462 w 1279"/>
                <a:gd name="T91" fmla="*/ 817 h 966"/>
                <a:gd name="T92" fmla="*/ 430 w 1279"/>
                <a:gd name="T93" fmla="*/ 813 h 966"/>
                <a:gd name="T94" fmla="*/ 392 w 1279"/>
                <a:gd name="T95" fmla="*/ 805 h 966"/>
                <a:gd name="T96" fmla="*/ 363 w 1279"/>
                <a:gd name="T97" fmla="*/ 797 h 966"/>
                <a:gd name="T98" fmla="*/ 327 w 1279"/>
                <a:gd name="T99" fmla="*/ 790 h 966"/>
                <a:gd name="T100" fmla="*/ 295 w 1279"/>
                <a:gd name="T101" fmla="*/ 782 h 966"/>
                <a:gd name="T102" fmla="*/ 263 w 1279"/>
                <a:gd name="T103" fmla="*/ 773 h 966"/>
                <a:gd name="T104" fmla="*/ 230 w 1279"/>
                <a:gd name="T105" fmla="*/ 762 h 966"/>
                <a:gd name="T106" fmla="*/ 189 w 1279"/>
                <a:gd name="T107" fmla="*/ 747 h 966"/>
                <a:gd name="T108" fmla="*/ 92 w 1279"/>
                <a:gd name="T109" fmla="*/ 966 h 966"/>
                <a:gd name="T110" fmla="*/ 0 w 1279"/>
                <a:gd name="T111" fmla="*/ 346 h 966"/>
                <a:gd name="T112" fmla="*/ 512 w 1279"/>
                <a:gd name="T113"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9" h="966">
                  <a:moveTo>
                    <a:pt x="512" y="0"/>
                  </a:moveTo>
                  <a:lnTo>
                    <a:pt x="406" y="249"/>
                  </a:lnTo>
                  <a:lnTo>
                    <a:pt x="430" y="259"/>
                  </a:lnTo>
                  <a:lnTo>
                    <a:pt x="453" y="265"/>
                  </a:lnTo>
                  <a:lnTo>
                    <a:pt x="479" y="272"/>
                  </a:lnTo>
                  <a:lnTo>
                    <a:pt x="507" y="279"/>
                  </a:lnTo>
                  <a:lnTo>
                    <a:pt x="541" y="285"/>
                  </a:lnTo>
                  <a:lnTo>
                    <a:pt x="571" y="289"/>
                  </a:lnTo>
                  <a:lnTo>
                    <a:pt x="601" y="293"/>
                  </a:lnTo>
                  <a:lnTo>
                    <a:pt x="636" y="298"/>
                  </a:lnTo>
                  <a:lnTo>
                    <a:pt x="672" y="301"/>
                  </a:lnTo>
                  <a:lnTo>
                    <a:pt x="738" y="301"/>
                  </a:lnTo>
                  <a:lnTo>
                    <a:pt x="772" y="299"/>
                  </a:lnTo>
                  <a:lnTo>
                    <a:pt x="803" y="296"/>
                  </a:lnTo>
                  <a:lnTo>
                    <a:pt x="835" y="292"/>
                  </a:lnTo>
                  <a:lnTo>
                    <a:pt x="868" y="286"/>
                  </a:lnTo>
                  <a:lnTo>
                    <a:pt x="897" y="282"/>
                  </a:lnTo>
                  <a:lnTo>
                    <a:pt x="933" y="273"/>
                  </a:lnTo>
                  <a:lnTo>
                    <a:pt x="966" y="263"/>
                  </a:lnTo>
                  <a:lnTo>
                    <a:pt x="1279" y="730"/>
                  </a:lnTo>
                  <a:lnTo>
                    <a:pt x="1248" y="742"/>
                  </a:lnTo>
                  <a:lnTo>
                    <a:pt x="1220" y="752"/>
                  </a:lnTo>
                  <a:lnTo>
                    <a:pt x="1194" y="760"/>
                  </a:lnTo>
                  <a:lnTo>
                    <a:pt x="1167" y="769"/>
                  </a:lnTo>
                  <a:lnTo>
                    <a:pt x="1141" y="776"/>
                  </a:lnTo>
                  <a:lnTo>
                    <a:pt x="1113" y="785"/>
                  </a:lnTo>
                  <a:lnTo>
                    <a:pt x="1089" y="790"/>
                  </a:lnTo>
                  <a:lnTo>
                    <a:pt x="1063" y="796"/>
                  </a:lnTo>
                  <a:lnTo>
                    <a:pt x="1038" y="802"/>
                  </a:lnTo>
                  <a:lnTo>
                    <a:pt x="1009" y="809"/>
                  </a:lnTo>
                  <a:lnTo>
                    <a:pt x="976" y="813"/>
                  </a:lnTo>
                  <a:lnTo>
                    <a:pt x="948" y="819"/>
                  </a:lnTo>
                  <a:lnTo>
                    <a:pt x="918" y="825"/>
                  </a:lnTo>
                  <a:lnTo>
                    <a:pt x="886" y="829"/>
                  </a:lnTo>
                  <a:lnTo>
                    <a:pt x="853" y="832"/>
                  </a:lnTo>
                  <a:lnTo>
                    <a:pt x="816" y="833"/>
                  </a:lnTo>
                  <a:lnTo>
                    <a:pt x="782" y="836"/>
                  </a:lnTo>
                  <a:lnTo>
                    <a:pt x="748" y="836"/>
                  </a:lnTo>
                  <a:lnTo>
                    <a:pt x="712" y="836"/>
                  </a:lnTo>
                  <a:lnTo>
                    <a:pt x="666" y="836"/>
                  </a:lnTo>
                  <a:lnTo>
                    <a:pt x="626" y="835"/>
                  </a:lnTo>
                  <a:lnTo>
                    <a:pt x="597" y="833"/>
                  </a:lnTo>
                  <a:lnTo>
                    <a:pt x="565" y="832"/>
                  </a:lnTo>
                  <a:lnTo>
                    <a:pt x="532" y="829"/>
                  </a:lnTo>
                  <a:lnTo>
                    <a:pt x="494" y="823"/>
                  </a:lnTo>
                  <a:lnTo>
                    <a:pt x="462" y="817"/>
                  </a:lnTo>
                  <a:lnTo>
                    <a:pt x="430" y="813"/>
                  </a:lnTo>
                  <a:lnTo>
                    <a:pt x="392" y="805"/>
                  </a:lnTo>
                  <a:lnTo>
                    <a:pt x="363" y="797"/>
                  </a:lnTo>
                  <a:lnTo>
                    <a:pt x="327" y="790"/>
                  </a:lnTo>
                  <a:lnTo>
                    <a:pt x="295" y="782"/>
                  </a:lnTo>
                  <a:lnTo>
                    <a:pt x="263" y="773"/>
                  </a:lnTo>
                  <a:lnTo>
                    <a:pt x="230" y="762"/>
                  </a:lnTo>
                  <a:lnTo>
                    <a:pt x="189" y="747"/>
                  </a:lnTo>
                  <a:lnTo>
                    <a:pt x="92" y="966"/>
                  </a:lnTo>
                  <a:lnTo>
                    <a:pt x="0" y="346"/>
                  </a:lnTo>
                  <a:lnTo>
                    <a:pt x="512" y="0"/>
                  </a:lnTo>
                  <a:close/>
                </a:path>
              </a:pathLst>
            </a:custGeom>
            <a:solidFill>
              <a:schemeClr val="bg1"/>
            </a:solidFill>
            <a:ln w="28575" cmpd="sng">
              <a:solidFill>
                <a:schemeClr val="bg1"/>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4" name="Freeform 18"/>
            <p:cNvSpPr>
              <a:spLocks/>
            </p:cNvSpPr>
            <p:nvPr/>
          </p:nvSpPr>
          <p:spPr bwMode="auto">
            <a:xfrm>
              <a:off x="1449" y="3012"/>
              <a:ext cx="1279" cy="966"/>
            </a:xfrm>
            <a:custGeom>
              <a:avLst/>
              <a:gdLst>
                <a:gd name="T0" fmla="*/ 512 w 1279"/>
                <a:gd name="T1" fmla="*/ 0 h 966"/>
                <a:gd name="T2" fmla="*/ 406 w 1279"/>
                <a:gd name="T3" fmla="*/ 249 h 966"/>
                <a:gd name="T4" fmla="*/ 430 w 1279"/>
                <a:gd name="T5" fmla="*/ 259 h 966"/>
                <a:gd name="T6" fmla="*/ 453 w 1279"/>
                <a:gd name="T7" fmla="*/ 265 h 966"/>
                <a:gd name="T8" fmla="*/ 479 w 1279"/>
                <a:gd name="T9" fmla="*/ 272 h 966"/>
                <a:gd name="T10" fmla="*/ 507 w 1279"/>
                <a:gd name="T11" fmla="*/ 279 h 966"/>
                <a:gd name="T12" fmla="*/ 541 w 1279"/>
                <a:gd name="T13" fmla="*/ 285 h 966"/>
                <a:gd name="T14" fmla="*/ 571 w 1279"/>
                <a:gd name="T15" fmla="*/ 289 h 966"/>
                <a:gd name="T16" fmla="*/ 601 w 1279"/>
                <a:gd name="T17" fmla="*/ 293 h 966"/>
                <a:gd name="T18" fmla="*/ 636 w 1279"/>
                <a:gd name="T19" fmla="*/ 298 h 966"/>
                <a:gd name="T20" fmla="*/ 672 w 1279"/>
                <a:gd name="T21" fmla="*/ 301 h 966"/>
                <a:gd name="T22" fmla="*/ 738 w 1279"/>
                <a:gd name="T23" fmla="*/ 301 h 966"/>
                <a:gd name="T24" fmla="*/ 772 w 1279"/>
                <a:gd name="T25" fmla="*/ 299 h 966"/>
                <a:gd name="T26" fmla="*/ 803 w 1279"/>
                <a:gd name="T27" fmla="*/ 296 h 966"/>
                <a:gd name="T28" fmla="*/ 835 w 1279"/>
                <a:gd name="T29" fmla="*/ 292 h 966"/>
                <a:gd name="T30" fmla="*/ 868 w 1279"/>
                <a:gd name="T31" fmla="*/ 286 h 966"/>
                <a:gd name="T32" fmla="*/ 897 w 1279"/>
                <a:gd name="T33" fmla="*/ 282 h 966"/>
                <a:gd name="T34" fmla="*/ 933 w 1279"/>
                <a:gd name="T35" fmla="*/ 273 h 966"/>
                <a:gd name="T36" fmla="*/ 966 w 1279"/>
                <a:gd name="T37" fmla="*/ 263 h 966"/>
                <a:gd name="T38" fmla="*/ 1279 w 1279"/>
                <a:gd name="T39" fmla="*/ 730 h 966"/>
                <a:gd name="T40" fmla="*/ 1248 w 1279"/>
                <a:gd name="T41" fmla="*/ 742 h 966"/>
                <a:gd name="T42" fmla="*/ 1220 w 1279"/>
                <a:gd name="T43" fmla="*/ 752 h 966"/>
                <a:gd name="T44" fmla="*/ 1194 w 1279"/>
                <a:gd name="T45" fmla="*/ 760 h 966"/>
                <a:gd name="T46" fmla="*/ 1167 w 1279"/>
                <a:gd name="T47" fmla="*/ 769 h 966"/>
                <a:gd name="T48" fmla="*/ 1141 w 1279"/>
                <a:gd name="T49" fmla="*/ 776 h 966"/>
                <a:gd name="T50" fmla="*/ 1113 w 1279"/>
                <a:gd name="T51" fmla="*/ 785 h 966"/>
                <a:gd name="T52" fmla="*/ 1089 w 1279"/>
                <a:gd name="T53" fmla="*/ 790 h 966"/>
                <a:gd name="T54" fmla="*/ 1063 w 1279"/>
                <a:gd name="T55" fmla="*/ 796 h 966"/>
                <a:gd name="T56" fmla="*/ 1038 w 1279"/>
                <a:gd name="T57" fmla="*/ 802 h 966"/>
                <a:gd name="T58" fmla="*/ 1009 w 1279"/>
                <a:gd name="T59" fmla="*/ 809 h 966"/>
                <a:gd name="T60" fmla="*/ 976 w 1279"/>
                <a:gd name="T61" fmla="*/ 813 h 966"/>
                <a:gd name="T62" fmla="*/ 948 w 1279"/>
                <a:gd name="T63" fmla="*/ 819 h 966"/>
                <a:gd name="T64" fmla="*/ 918 w 1279"/>
                <a:gd name="T65" fmla="*/ 825 h 966"/>
                <a:gd name="T66" fmla="*/ 886 w 1279"/>
                <a:gd name="T67" fmla="*/ 829 h 966"/>
                <a:gd name="T68" fmla="*/ 853 w 1279"/>
                <a:gd name="T69" fmla="*/ 832 h 966"/>
                <a:gd name="T70" fmla="*/ 816 w 1279"/>
                <a:gd name="T71" fmla="*/ 833 h 966"/>
                <a:gd name="T72" fmla="*/ 782 w 1279"/>
                <a:gd name="T73" fmla="*/ 836 h 966"/>
                <a:gd name="T74" fmla="*/ 748 w 1279"/>
                <a:gd name="T75" fmla="*/ 836 h 966"/>
                <a:gd name="T76" fmla="*/ 712 w 1279"/>
                <a:gd name="T77" fmla="*/ 836 h 966"/>
                <a:gd name="T78" fmla="*/ 666 w 1279"/>
                <a:gd name="T79" fmla="*/ 836 h 966"/>
                <a:gd name="T80" fmla="*/ 626 w 1279"/>
                <a:gd name="T81" fmla="*/ 835 h 966"/>
                <a:gd name="T82" fmla="*/ 597 w 1279"/>
                <a:gd name="T83" fmla="*/ 833 h 966"/>
                <a:gd name="T84" fmla="*/ 565 w 1279"/>
                <a:gd name="T85" fmla="*/ 832 h 966"/>
                <a:gd name="T86" fmla="*/ 532 w 1279"/>
                <a:gd name="T87" fmla="*/ 829 h 966"/>
                <a:gd name="T88" fmla="*/ 494 w 1279"/>
                <a:gd name="T89" fmla="*/ 823 h 966"/>
                <a:gd name="T90" fmla="*/ 462 w 1279"/>
                <a:gd name="T91" fmla="*/ 817 h 966"/>
                <a:gd name="T92" fmla="*/ 430 w 1279"/>
                <a:gd name="T93" fmla="*/ 813 h 966"/>
                <a:gd name="T94" fmla="*/ 392 w 1279"/>
                <a:gd name="T95" fmla="*/ 805 h 966"/>
                <a:gd name="T96" fmla="*/ 363 w 1279"/>
                <a:gd name="T97" fmla="*/ 797 h 966"/>
                <a:gd name="T98" fmla="*/ 327 w 1279"/>
                <a:gd name="T99" fmla="*/ 790 h 966"/>
                <a:gd name="T100" fmla="*/ 295 w 1279"/>
                <a:gd name="T101" fmla="*/ 782 h 966"/>
                <a:gd name="T102" fmla="*/ 263 w 1279"/>
                <a:gd name="T103" fmla="*/ 773 h 966"/>
                <a:gd name="T104" fmla="*/ 230 w 1279"/>
                <a:gd name="T105" fmla="*/ 762 h 966"/>
                <a:gd name="T106" fmla="*/ 189 w 1279"/>
                <a:gd name="T107" fmla="*/ 747 h 966"/>
                <a:gd name="T108" fmla="*/ 92 w 1279"/>
                <a:gd name="T109" fmla="*/ 966 h 966"/>
                <a:gd name="T110" fmla="*/ 0 w 1279"/>
                <a:gd name="T111" fmla="*/ 346 h 966"/>
                <a:gd name="T112" fmla="*/ 512 w 1279"/>
                <a:gd name="T113" fmla="*/ 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9" h="966">
                  <a:moveTo>
                    <a:pt x="512" y="0"/>
                  </a:moveTo>
                  <a:lnTo>
                    <a:pt x="406" y="249"/>
                  </a:lnTo>
                  <a:lnTo>
                    <a:pt x="430" y="259"/>
                  </a:lnTo>
                  <a:lnTo>
                    <a:pt x="453" y="265"/>
                  </a:lnTo>
                  <a:lnTo>
                    <a:pt x="479" y="272"/>
                  </a:lnTo>
                  <a:lnTo>
                    <a:pt x="507" y="279"/>
                  </a:lnTo>
                  <a:lnTo>
                    <a:pt x="541" y="285"/>
                  </a:lnTo>
                  <a:lnTo>
                    <a:pt x="571" y="289"/>
                  </a:lnTo>
                  <a:lnTo>
                    <a:pt x="601" y="293"/>
                  </a:lnTo>
                  <a:lnTo>
                    <a:pt x="636" y="298"/>
                  </a:lnTo>
                  <a:lnTo>
                    <a:pt x="672" y="301"/>
                  </a:lnTo>
                  <a:lnTo>
                    <a:pt x="738" y="301"/>
                  </a:lnTo>
                  <a:lnTo>
                    <a:pt x="772" y="299"/>
                  </a:lnTo>
                  <a:lnTo>
                    <a:pt x="803" y="296"/>
                  </a:lnTo>
                  <a:lnTo>
                    <a:pt x="835" y="292"/>
                  </a:lnTo>
                  <a:lnTo>
                    <a:pt x="868" y="286"/>
                  </a:lnTo>
                  <a:lnTo>
                    <a:pt x="897" y="282"/>
                  </a:lnTo>
                  <a:lnTo>
                    <a:pt x="933" y="273"/>
                  </a:lnTo>
                  <a:lnTo>
                    <a:pt x="966" y="263"/>
                  </a:lnTo>
                  <a:lnTo>
                    <a:pt x="1279" y="730"/>
                  </a:lnTo>
                  <a:lnTo>
                    <a:pt x="1248" y="742"/>
                  </a:lnTo>
                  <a:lnTo>
                    <a:pt x="1220" y="752"/>
                  </a:lnTo>
                  <a:lnTo>
                    <a:pt x="1194" y="760"/>
                  </a:lnTo>
                  <a:lnTo>
                    <a:pt x="1167" y="769"/>
                  </a:lnTo>
                  <a:lnTo>
                    <a:pt x="1141" y="776"/>
                  </a:lnTo>
                  <a:lnTo>
                    <a:pt x="1113" y="785"/>
                  </a:lnTo>
                  <a:lnTo>
                    <a:pt x="1089" y="790"/>
                  </a:lnTo>
                  <a:lnTo>
                    <a:pt x="1063" y="796"/>
                  </a:lnTo>
                  <a:lnTo>
                    <a:pt x="1038" y="802"/>
                  </a:lnTo>
                  <a:lnTo>
                    <a:pt x="1009" y="809"/>
                  </a:lnTo>
                  <a:lnTo>
                    <a:pt x="976" y="813"/>
                  </a:lnTo>
                  <a:lnTo>
                    <a:pt x="948" y="819"/>
                  </a:lnTo>
                  <a:lnTo>
                    <a:pt x="918" y="825"/>
                  </a:lnTo>
                  <a:lnTo>
                    <a:pt x="886" y="829"/>
                  </a:lnTo>
                  <a:lnTo>
                    <a:pt x="853" y="832"/>
                  </a:lnTo>
                  <a:lnTo>
                    <a:pt x="816" y="833"/>
                  </a:lnTo>
                  <a:lnTo>
                    <a:pt x="782" y="836"/>
                  </a:lnTo>
                  <a:lnTo>
                    <a:pt x="748" y="836"/>
                  </a:lnTo>
                  <a:lnTo>
                    <a:pt x="712" y="836"/>
                  </a:lnTo>
                  <a:lnTo>
                    <a:pt x="666" y="836"/>
                  </a:lnTo>
                  <a:lnTo>
                    <a:pt x="626" y="835"/>
                  </a:lnTo>
                  <a:lnTo>
                    <a:pt x="597" y="833"/>
                  </a:lnTo>
                  <a:lnTo>
                    <a:pt x="565" y="832"/>
                  </a:lnTo>
                  <a:lnTo>
                    <a:pt x="532" y="829"/>
                  </a:lnTo>
                  <a:lnTo>
                    <a:pt x="494" y="823"/>
                  </a:lnTo>
                  <a:lnTo>
                    <a:pt x="462" y="817"/>
                  </a:lnTo>
                  <a:lnTo>
                    <a:pt x="430" y="813"/>
                  </a:lnTo>
                  <a:lnTo>
                    <a:pt x="392" y="805"/>
                  </a:lnTo>
                  <a:lnTo>
                    <a:pt x="363" y="797"/>
                  </a:lnTo>
                  <a:lnTo>
                    <a:pt x="327" y="790"/>
                  </a:lnTo>
                  <a:lnTo>
                    <a:pt x="295" y="782"/>
                  </a:lnTo>
                  <a:lnTo>
                    <a:pt x="263" y="773"/>
                  </a:lnTo>
                  <a:lnTo>
                    <a:pt x="230" y="762"/>
                  </a:lnTo>
                  <a:lnTo>
                    <a:pt x="189" y="747"/>
                  </a:lnTo>
                  <a:lnTo>
                    <a:pt x="92" y="966"/>
                  </a:lnTo>
                  <a:lnTo>
                    <a:pt x="0" y="346"/>
                  </a:lnTo>
                  <a:lnTo>
                    <a:pt x="512" y="0"/>
                  </a:lnTo>
                  <a:close/>
                </a:path>
              </a:pathLst>
            </a:custGeom>
            <a:solidFill>
              <a:srgbClr val="003399"/>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5" name="Rectangle 19"/>
            <p:cNvSpPr>
              <a:spLocks noChangeArrowheads="1"/>
            </p:cNvSpPr>
            <p:nvPr/>
          </p:nvSpPr>
          <p:spPr bwMode="auto">
            <a:xfrm>
              <a:off x="1551" y="3333"/>
              <a:ext cx="77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Alternative</a:t>
              </a:r>
            </a:p>
            <a:p>
              <a:pPr algn="ctr"/>
              <a:r>
                <a:rPr lang="en-US" sz="1600" b="1">
                  <a:solidFill>
                    <a:srgbClr val="FFFFFF"/>
                  </a:solidFill>
                  <a:latin typeface="Book Antiqua" pitchFamily="18" charset="0"/>
                </a:rPr>
                <a:t>Scenarios</a:t>
              </a:r>
              <a:endParaRPr lang="en-US" sz="1600">
                <a:solidFill>
                  <a:schemeClr val="bg2"/>
                </a:solidFill>
                <a:latin typeface="Book Antiqua" pitchFamily="18" charset="0"/>
              </a:endParaRPr>
            </a:p>
          </p:txBody>
        </p:sp>
      </p:grpSp>
      <p:grpSp>
        <p:nvGrpSpPr>
          <p:cNvPr id="45076" name="Group 20"/>
          <p:cNvGrpSpPr>
            <a:grpSpLocks/>
          </p:cNvGrpSpPr>
          <p:nvPr/>
        </p:nvGrpSpPr>
        <p:grpSpPr bwMode="auto">
          <a:xfrm>
            <a:off x="6654800" y="4679950"/>
            <a:ext cx="1793875" cy="1698625"/>
            <a:chOff x="2352" y="2802"/>
            <a:chExt cx="1130" cy="1070"/>
          </a:xfrm>
        </p:grpSpPr>
        <p:sp>
          <p:nvSpPr>
            <p:cNvPr id="45077" name="Freeform 21"/>
            <p:cNvSpPr>
              <a:spLocks/>
            </p:cNvSpPr>
            <p:nvPr/>
          </p:nvSpPr>
          <p:spPr bwMode="auto">
            <a:xfrm>
              <a:off x="2352" y="2802"/>
              <a:ext cx="1110" cy="1049"/>
            </a:xfrm>
            <a:custGeom>
              <a:avLst/>
              <a:gdLst>
                <a:gd name="T0" fmla="*/ 1110 w 1110"/>
                <a:gd name="T1" fmla="*/ 230 h 1049"/>
                <a:gd name="T2" fmla="*/ 1097 w 1110"/>
                <a:gd name="T3" fmla="*/ 253 h 1049"/>
                <a:gd name="T4" fmla="*/ 1088 w 1110"/>
                <a:gd name="T5" fmla="*/ 272 h 1049"/>
                <a:gd name="T6" fmla="*/ 1075 w 1110"/>
                <a:gd name="T7" fmla="*/ 292 h 1049"/>
                <a:gd name="T8" fmla="*/ 1066 w 1110"/>
                <a:gd name="T9" fmla="*/ 311 h 1049"/>
                <a:gd name="T10" fmla="*/ 1054 w 1110"/>
                <a:gd name="T11" fmla="*/ 331 h 1049"/>
                <a:gd name="T12" fmla="*/ 1041 w 1110"/>
                <a:gd name="T13" fmla="*/ 351 h 1049"/>
                <a:gd name="T14" fmla="*/ 1028 w 1110"/>
                <a:gd name="T15" fmla="*/ 369 h 1049"/>
                <a:gd name="T16" fmla="*/ 1015 w 1110"/>
                <a:gd name="T17" fmla="*/ 389 h 1049"/>
                <a:gd name="T18" fmla="*/ 998 w 1110"/>
                <a:gd name="T19" fmla="*/ 411 h 1049"/>
                <a:gd name="T20" fmla="*/ 982 w 1110"/>
                <a:gd name="T21" fmla="*/ 434 h 1049"/>
                <a:gd name="T22" fmla="*/ 968 w 1110"/>
                <a:gd name="T23" fmla="*/ 452 h 1049"/>
                <a:gd name="T24" fmla="*/ 951 w 1110"/>
                <a:gd name="T25" fmla="*/ 471 h 1049"/>
                <a:gd name="T26" fmla="*/ 933 w 1110"/>
                <a:gd name="T27" fmla="*/ 494 h 1049"/>
                <a:gd name="T28" fmla="*/ 915 w 1110"/>
                <a:gd name="T29" fmla="*/ 517 h 1049"/>
                <a:gd name="T30" fmla="*/ 897 w 1110"/>
                <a:gd name="T31" fmla="*/ 537 h 1049"/>
                <a:gd name="T32" fmla="*/ 877 w 1110"/>
                <a:gd name="T33" fmla="*/ 558 h 1049"/>
                <a:gd name="T34" fmla="*/ 860 w 1110"/>
                <a:gd name="T35" fmla="*/ 575 h 1049"/>
                <a:gd name="T36" fmla="*/ 836 w 1110"/>
                <a:gd name="T37" fmla="*/ 600 h 1049"/>
                <a:gd name="T38" fmla="*/ 816 w 1110"/>
                <a:gd name="T39" fmla="*/ 620 h 1049"/>
                <a:gd name="T40" fmla="*/ 797 w 1110"/>
                <a:gd name="T41" fmla="*/ 637 h 1049"/>
                <a:gd name="T42" fmla="*/ 774 w 1110"/>
                <a:gd name="T43" fmla="*/ 657 h 1049"/>
                <a:gd name="T44" fmla="*/ 757 w 1110"/>
                <a:gd name="T45" fmla="*/ 671 h 1049"/>
                <a:gd name="T46" fmla="*/ 736 w 1110"/>
                <a:gd name="T47" fmla="*/ 689 h 1049"/>
                <a:gd name="T48" fmla="*/ 715 w 1110"/>
                <a:gd name="T49" fmla="*/ 706 h 1049"/>
                <a:gd name="T50" fmla="*/ 691 w 1110"/>
                <a:gd name="T51" fmla="*/ 724 h 1049"/>
                <a:gd name="T52" fmla="*/ 669 w 1110"/>
                <a:gd name="T53" fmla="*/ 740 h 1049"/>
                <a:gd name="T54" fmla="*/ 645 w 1110"/>
                <a:gd name="T55" fmla="*/ 757 h 1049"/>
                <a:gd name="T56" fmla="*/ 615 w 1110"/>
                <a:gd name="T57" fmla="*/ 777 h 1049"/>
                <a:gd name="T58" fmla="*/ 589 w 1110"/>
                <a:gd name="T59" fmla="*/ 795 h 1049"/>
                <a:gd name="T60" fmla="*/ 562 w 1110"/>
                <a:gd name="T61" fmla="*/ 813 h 1049"/>
                <a:gd name="T62" fmla="*/ 533 w 1110"/>
                <a:gd name="T63" fmla="*/ 832 h 1049"/>
                <a:gd name="T64" fmla="*/ 503 w 1110"/>
                <a:gd name="T65" fmla="*/ 848 h 1049"/>
                <a:gd name="T66" fmla="*/ 656 w 1110"/>
                <a:gd name="T67" fmla="*/ 1049 h 1049"/>
                <a:gd name="T68" fmla="*/ 45 w 1110"/>
                <a:gd name="T69" fmla="*/ 790 h 1049"/>
                <a:gd name="T70" fmla="*/ 0 w 1110"/>
                <a:gd name="T71" fmla="*/ 278 h 1049"/>
                <a:gd name="T72" fmla="*/ 127 w 1110"/>
                <a:gd name="T73" fmla="*/ 422 h 1049"/>
                <a:gd name="T74" fmla="*/ 156 w 1110"/>
                <a:gd name="T75" fmla="*/ 409 h 1049"/>
                <a:gd name="T76" fmla="*/ 184 w 1110"/>
                <a:gd name="T77" fmla="*/ 395 h 1049"/>
                <a:gd name="T78" fmla="*/ 222 w 1110"/>
                <a:gd name="T79" fmla="*/ 378 h 1049"/>
                <a:gd name="T80" fmla="*/ 259 w 1110"/>
                <a:gd name="T81" fmla="*/ 358 h 1049"/>
                <a:gd name="T82" fmla="*/ 297 w 1110"/>
                <a:gd name="T83" fmla="*/ 333 h 1049"/>
                <a:gd name="T84" fmla="*/ 328 w 1110"/>
                <a:gd name="T85" fmla="*/ 312 h 1049"/>
                <a:gd name="T86" fmla="*/ 359 w 1110"/>
                <a:gd name="T87" fmla="*/ 288 h 1049"/>
                <a:gd name="T88" fmla="*/ 389 w 1110"/>
                <a:gd name="T89" fmla="*/ 263 h 1049"/>
                <a:gd name="T90" fmla="*/ 413 w 1110"/>
                <a:gd name="T91" fmla="*/ 240 h 1049"/>
                <a:gd name="T92" fmla="*/ 439 w 1110"/>
                <a:gd name="T93" fmla="*/ 215 h 1049"/>
                <a:gd name="T94" fmla="*/ 466 w 1110"/>
                <a:gd name="T95" fmla="*/ 186 h 1049"/>
                <a:gd name="T96" fmla="*/ 489 w 1110"/>
                <a:gd name="T97" fmla="*/ 160 h 1049"/>
                <a:gd name="T98" fmla="*/ 512 w 1110"/>
                <a:gd name="T99" fmla="*/ 133 h 1049"/>
                <a:gd name="T100" fmla="*/ 531 w 1110"/>
                <a:gd name="T101" fmla="*/ 109 h 1049"/>
                <a:gd name="T102" fmla="*/ 553 w 1110"/>
                <a:gd name="T103" fmla="*/ 76 h 1049"/>
                <a:gd name="T104" fmla="*/ 572 w 1110"/>
                <a:gd name="T105" fmla="*/ 46 h 1049"/>
                <a:gd name="T106" fmla="*/ 583 w 1110"/>
                <a:gd name="T107" fmla="*/ 23 h 1049"/>
                <a:gd name="T108" fmla="*/ 594 w 1110"/>
                <a:gd name="T109" fmla="*/ 0 h 1049"/>
                <a:gd name="T110" fmla="*/ 1110 w 1110"/>
                <a:gd name="T111" fmla="*/ 23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0" h="1049">
                  <a:moveTo>
                    <a:pt x="1110" y="230"/>
                  </a:moveTo>
                  <a:lnTo>
                    <a:pt x="1097" y="253"/>
                  </a:lnTo>
                  <a:lnTo>
                    <a:pt x="1088" y="272"/>
                  </a:lnTo>
                  <a:lnTo>
                    <a:pt x="1075" y="292"/>
                  </a:lnTo>
                  <a:lnTo>
                    <a:pt x="1066" y="311"/>
                  </a:lnTo>
                  <a:lnTo>
                    <a:pt x="1054" y="331"/>
                  </a:lnTo>
                  <a:lnTo>
                    <a:pt x="1041" y="351"/>
                  </a:lnTo>
                  <a:lnTo>
                    <a:pt x="1028" y="369"/>
                  </a:lnTo>
                  <a:lnTo>
                    <a:pt x="1015" y="389"/>
                  </a:lnTo>
                  <a:lnTo>
                    <a:pt x="998" y="411"/>
                  </a:lnTo>
                  <a:lnTo>
                    <a:pt x="982" y="434"/>
                  </a:lnTo>
                  <a:lnTo>
                    <a:pt x="968" y="452"/>
                  </a:lnTo>
                  <a:lnTo>
                    <a:pt x="951" y="471"/>
                  </a:lnTo>
                  <a:lnTo>
                    <a:pt x="933" y="494"/>
                  </a:lnTo>
                  <a:lnTo>
                    <a:pt x="915" y="517"/>
                  </a:lnTo>
                  <a:lnTo>
                    <a:pt x="897" y="537"/>
                  </a:lnTo>
                  <a:lnTo>
                    <a:pt x="877" y="558"/>
                  </a:lnTo>
                  <a:lnTo>
                    <a:pt x="860" y="575"/>
                  </a:lnTo>
                  <a:lnTo>
                    <a:pt x="836" y="600"/>
                  </a:lnTo>
                  <a:lnTo>
                    <a:pt x="816" y="620"/>
                  </a:lnTo>
                  <a:lnTo>
                    <a:pt x="797" y="637"/>
                  </a:lnTo>
                  <a:lnTo>
                    <a:pt x="774" y="657"/>
                  </a:lnTo>
                  <a:lnTo>
                    <a:pt x="757" y="671"/>
                  </a:lnTo>
                  <a:lnTo>
                    <a:pt x="736" y="689"/>
                  </a:lnTo>
                  <a:lnTo>
                    <a:pt x="715" y="706"/>
                  </a:lnTo>
                  <a:lnTo>
                    <a:pt x="691" y="724"/>
                  </a:lnTo>
                  <a:lnTo>
                    <a:pt x="669" y="740"/>
                  </a:lnTo>
                  <a:lnTo>
                    <a:pt x="645" y="757"/>
                  </a:lnTo>
                  <a:lnTo>
                    <a:pt x="615" y="777"/>
                  </a:lnTo>
                  <a:lnTo>
                    <a:pt x="589" y="795"/>
                  </a:lnTo>
                  <a:lnTo>
                    <a:pt x="562" y="813"/>
                  </a:lnTo>
                  <a:lnTo>
                    <a:pt x="533" y="832"/>
                  </a:lnTo>
                  <a:lnTo>
                    <a:pt x="503" y="848"/>
                  </a:lnTo>
                  <a:lnTo>
                    <a:pt x="656" y="1049"/>
                  </a:lnTo>
                  <a:lnTo>
                    <a:pt x="45" y="790"/>
                  </a:lnTo>
                  <a:lnTo>
                    <a:pt x="0" y="278"/>
                  </a:lnTo>
                  <a:lnTo>
                    <a:pt x="127" y="422"/>
                  </a:lnTo>
                  <a:lnTo>
                    <a:pt x="156" y="409"/>
                  </a:lnTo>
                  <a:lnTo>
                    <a:pt x="184" y="395"/>
                  </a:lnTo>
                  <a:lnTo>
                    <a:pt x="222" y="378"/>
                  </a:lnTo>
                  <a:lnTo>
                    <a:pt x="259" y="358"/>
                  </a:lnTo>
                  <a:lnTo>
                    <a:pt x="297" y="333"/>
                  </a:lnTo>
                  <a:lnTo>
                    <a:pt x="328" y="312"/>
                  </a:lnTo>
                  <a:lnTo>
                    <a:pt x="359" y="288"/>
                  </a:lnTo>
                  <a:lnTo>
                    <a:pt x="389" y="263"/>
                  </a:lnTo>
                  <a:lnTo>
                    <a:pt x="413" y="240"/>
                  </a:lnTo>
                  <a:lnTo>
                    <a:pt x="439" y="215"/>
                  </a:lnTo>
                  <a:lnTo>
                    <a:pt x="466" y="186"/>
                  </a:lnTo>
                  <a:lnTo>
                    <a:pt x="489" y="160"/>
                  </a:lnTo>
                  <a:lnTo>
                    <a:pt x="512" y="133"/>
                  </a:lnTo>
                  <a:lnTo>
                    <a:pt x="531" y="109"/>
                  </a:lnTo>
                  <a:lnTo>
                    <a:pt x="553" y="76"/>
                  </a:lnTo>
                  <a:lnTo>
                    <a:pt x="572" y="46"/>
                  </a:lnTo>
                  <a:lnTo>
                    <a:pt x="583" y="23"/>
                  </a:lnTo>
                  <a:lnTo>
                    <a:pt x="594" y="0"/>
                  </a:lnTo>
                  <a:lnTo>
                    <a:pt x="1110" y="230"/>
                  </a:lnTo>
                  <a:close/>
                </a:path>
              </a:pathLst>
            </a:custGeom>
            <a:solidFill>
              <a:schemeClr val="bg1"/>
            </a:solidFill>
            <a:ln w="28575" cmpd="sng">
              <a:solidFill>
                <a:schemeClr val="bg1"/>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8" name="Freeform 22"/>
            <p:cNvSpPr>
              <a:spLocks/>
            </p:cNvSpPr>
            <p:nvPr/>
          </p:nvSpPr>
          <p:spPr bwMode="auto">
            <a:xfrm>
              <a:off x="2372" y="2823"/>
              <a:ext cx="1110" cy="1049"/>
            </a:xfrm>
            <a:custGeom>
              <a:avLst/>
              <a:gdLst>
                <a:gd name="T0" fmla="*/ 1110 w 1110"/>
                <a:gd name="T1" fmla="*/ 230 h 1049"/>
                <a:gd name="T2" fmla="*/ 1097 w 1110"/>
                <a:gd name="T3" fmla="*/ 253 h 1049"/>
                <a:gd name="T4" fmla="*/ 1088 w 1110"/>
                <a:gd name="T5" fmla="*/ 272 h 1049"/>
                <a:gd name="T6" fmla="*/ 1075 w 1110"/>
                <a:gd name="T7" fmla="*/ 292 h 1049"/>
                <a:gd name="T8" fmla="*/ 1066 w 1110"/>
                <a:gd name="T9" fmla="*/ 311 h 1049"/>
                <a:gd name="T10" fmla="*/ 1054 w 1110"/>
                <a:gd name="T11" fmla="*/ 331 h 1049"/>
                <a:gd name="T12" fmla="*/ 1041 w 1110"/>
                <a:gd name="T13" fmla="*/ 351 h 1049"/>
                <a:gd name="T14" fmla="*/ 1028 w 1110"/>
                <a:gd name="T15" fmla="*/ 369 h 1049"/>
                <a:gd name="T16" fmla="*/ 1015 w 1110"/>
                <a:gd name="T17" fmla="*/ 389 h 1049"/>
                <a:gd name="T18" fmla="*/ 998 w 1110"/>
                <a:gd name="T19" fmla="*/ 411 h 1049"/>
                <a:gd name="T20" fmla="*/ 982 w 1110"/>
                <a:gd name="T21" fmla="*/ 434 h 1049"/>
                <a:gd name="T22" fmla="*/ 968 w 1110"/>
                <a:gd name="T23" fmla="*/ 452 h 1049"/>
                <a:gd name="T24" fmla="*/ 951 w 1110"/>
                <a:gd name="T25" fmla="*/ 471 h 1049"/>
                <a:gd name="T26" fmla="*/ 933 w 1110"/>
                <a:gd name="T27" fmla="*/ 494 h 1049"/>
                <a:gd name="T28" fmla="*/ 915 w 1110"/>
                <a:gd name="T29" fmla="*/ 517 h 1049"/>
                <a:gd name="T30" fmla="*/ 897 w 1110"/>
                <a:gd name="T31" fmla="*/ 537 h 1049"/>
                <a:gd name="T32" fmla="*/ 877 w 1110"/>
                <a:gd name="T33" fmla="*/ 558 h 1049"/>
                <a:gd name="T34" fmla="*/ 860 w 1110"/>
                <a:gd name="T35" fmla="*/ 575 h 1049"/>
                <a:gd name="T36" fmla="*/ 836 w 1110"/>
                <a:gd name="T37" fmla="*/ 600 h 1049"/>
                <a:gd name="T38" fmla="*/ 816 w 1110"/>
                <a:gd name="T39" fmla="*/ 620 h 1049"/>
                <a:gd name="T40" fmla="*/ 797 w 1110"/>
                <a:gd name="T41" fmla="*/ 637 h 1049"/>
                <a:gd name="T42" fmla="*/ 774 w 1110"/>
                <a:gd name="T43" fmla="*/ 657 h 1049"/>
                <a:gd name="T44" fmla="*/ 757 w 1110"/>
                <a:gd name="T45" fmla="*/ 671 h 1049"/>
                <a:gd name="T46" fmla="*/ 736 w 1110"/>
                <a:gd name="T47" fmla="*/ 689 h 1049"/>
                <a:gd name="T48" fmla="*/ 715 w 1110"/>
                <a:gd name="T49" fmla="*/ 706 h 1049"/>
                <a:gd name="T50" fmla="*/ 691 w 1110"/>
                <a:gd name="T51" fmla="*/ 724 h 1049"/>
                <a:gd name="T52" fmla="*/ 669 w 1110"/>
                <a:gd name="T53" fmla="*/ 740 h 1049"/>
                <a:gd name="T54" fmla="*/ 645 w 1110"/>
                <a:gd name="T55" fmla="*/ 757 h 1049"/>
                <a:gd name="T56" fmla="*/ 615 w 1110"/>
                <a:gd name="T57" fmla="*/ 777 h 1049"/>
                <a:gd name="T58" fmla="*/ 589 w 1110"/>
                <a:gd name="T59" fmla="*/ 795 h 1049"/>
                <a:gd name="T60" fmla="*/ 562 w 1110"/>
                <a:gd name="T61" fmla="*/ 813 h 1049"/>
                <a:gd name="T62" fmla="*/ 533 w 1110"/>
                <a:gd name="T63" fmla="*/ 832 h 1049"/>
                <a:gd name="T64" fmla="*/ 503 w 1110"/>
                <a:gd name="T65" fmla="*/ 848 h 1049"/>
                <a:gd name="T66" fmla="*/ 656 w 1110"/>
                <a:gd name="T67" fmla="*/ 1049 h 1049"/>
                <a:gd name="T68" fmla="*/ 45 w 1110"/>
                <a:gd name="T69" fmla="*/ 790 h 1049"/>
                <a:gd name="T70" fmla="*/ 0 w 1110"/>
                <a:gd name="T71" fmla="*/ 278 h 1049"/>
                <a:gd name="T72" fmla="*/ 127 w 1110"/>
                <a:gd name="T73" fmla="*/ 422 h 1049"/>
                <a:gd name="T74" fmla="*/ 156 w 1110"/>
                <a:gd name="T75" fmla="*/ 409 h 1049"/>
                <a:gd name="T76" fmla="*/ 184 w 1110"/>
                <a:gd name="T77" fmla="*/ 395 h 1049"/>
                <a:gd name="T78" fmla="*/ 222 w 1110"/>
                <a:gd name="T79" fmla="*/ 378 h 1049"/>
                <a:gd name="T80" fmla="*/ 259 w 1110"/>
                <a:gd name="T81" fmla="*/ 358 h 1049"/>
                <a:gd name="T82" fmla="*/ 297 w 1110"/>
                <a:gd name="T83" fmla="*/ 333 h 1049"/>
                <a:gd name="T84" fmla="*/ 328 w 1110"/>
                <a:gd name="T85" fmla="*/ 312 h 1049"/>
                <a:gd name="T86" fmla="*/ 359 w 1110"/>
                <a:gd name="T87" fmla="*/ 288 h 1049"/>
                <a:gd name="T88" fmla="*/ 389 w 1110"/>
                <a:gd name="T89" fmla="*/ 263 h 1049"/>
                <a:gd name="T90" fmla="*/ 413 w 1110"/>
                <a:gd name="T91" fmla="*/ 240 h 1049"/>
                <a:gd name="T92" fmla="*/ 439 w 1110"/>
                <a:gd name="T93" fmla="*/ 215 h 1049"/>
                <a:gd name="T94" fmla="*/ 466 w 1110"/>
                <a:gd name="T95" fmla="*/ 186 h 1049"/>
                <a:gd name="T96" fmla="*/ 489 w 1110"/>
                <a:gd name="T97" fmla="*/ 160 h 1049"/>
                <a:gd name="T98" fmla="*/ 512 w 1110"/>
                <a:gd name="T99" fmla="*/ 133 h 1049"/>
                <a:gd name="T100" fmla="*/ 531 w 1110"/>
                <a:gd name="T101" fmla="*/ 109 h 1049"/>
                <a:gd name="T102" fmla="*/ 553 w 1110"/>
                <a:gd name="T103" fmla="*/ 76 h 1049"/>
                <a:gd name="T104" fmla="*/ 572 w 1110"/>
                <a:gd name="T105" fmla="*/ 46 h 1049"/>
                <a:gd name="T106" fmla="*/ 583 w 1110"/>
                <a:gd name="T107" fmla="*/ 23 h 1049"/>
                <a:gd name="T108" fmla="*/ 594 w 1110"/>
                <a:gd name="T109" fmla="*/ 0 h 1049"/>
                <a:gd name="T110" fmla="*/ 1110 w 1110"/>
                <a:gd name="T111" fmla="*/ 23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0" h="1049">
                  <a:moveTo>
                    <a:pt x="1110" y="230"/>
                  </a:moveTo>
                  <a:lnTo>
                    <a:pt x="1097" y="253"/>
                  </a:lnTo>
                  <a:lnTo>
                    <a:pt x="1088" y="272"/>
                  </a:lnTo>
                  <a:lnTo>
                    <a:pt x="1075" y="292"/>
                  </a:lnTo>
                  <a:lnTo>
                    <a:pt x="1066" y="311"/>
                  </a:lnTo>
                  <a:lnTo>
                    <a:pt x="1054" y="331"/>
                  </a:lnTo>
                  <a:lnTo>
                    <a:pt x="1041" y="351"/>
                  </a:lnTo>
                  <a:lnTo>
                    <a:pt x="1028" y="369"/>
                  </a:lnTo>
                  <a:lnTo>
                    <a:pt x="1015" y="389"/>
                  </a:lnTo>
                  <a:lnTo>
                    <a:pt x="998" y="411"/>
                  </a:lnTo>
                  <a:lnTo>
                    <a:pt x="982" y="434"/>
                  </a:lnTo>
                  <a:lnTo>
                    <a:pt x="968" y="452"/>
                  </a:lnTo>
                  <a:lnTo>
                    <a:pt x="951" y="471"/>
                  </a:lnTo>
                  <a:lnTo>
                    <a:pt x="933" y="494"/>
                  </a:lnTo>
                  <a:lnTo>
                    <a:pt x="915" y="517"/>
                  </a:lnTo>
                  <a:lnTo>
                    <a:pt x="897" y="537"/>
                  </a:lnTo>
                  <a:lnTo>
                    <a:pt x="877" y="558"/>
                  </a:lnTo>
                  <a:lnTo>
                    <a:pt x="860" y="575"/>
                  </a:lnTo>
                  <a:lnTo>
                    <a:pt x="836" y="600"/>
                  </a:lnTo>
                  <a:lnTo>
                    <a:pt x="816" y="620"/>
                  </a:lnTo>
                  <a:lnTo>
                    <a:pt x="797" y="637"/>
                  </a:lnTo>
                  <a:lnTo>
                    <a:pt x="774" y="657"/>
                  </a:lnTo>
                  <a:lnTo>
                    <a:pt x="757" y="671"/>
                  </a:lnTo>
                  <a:lnTo>
                    <a:pt x="736" y="689"/>
                  </a:lnTo>
                  <a:lnTo>
                    <a:pt x="715" y="706"/>
                  </a:lnTo>
                  <a:lnTo>
                    <a:pt x="691" y="724"/>
                  </a:lnTo>
                  <a:lnTo>
                    <a:pt x="669" y="740"/>
                  </a:lnTo>
                  <a:lnTo>
                    <a:pt x="645" y="757"/>
                  </a:lnTo>
                  <a:lnTo>
                    <a:pt x="615" y="777"/>
                  </a:lnTo>
                  <a:lnTo>
                    <a:pt x="589" y="795"/>
                  </a:lnTo>
                  <a:lnTo>
                    <a:pt x="562" y="813"/>
                  </a:lnTo>
                  <a:lnTo>
                    <a:pt x="533" y="832"/>
                  </a:lnTo>
                  <a:lnTo>
                    <a:pt x="503" y="848"/>
                  </a:lnTo>
                  <a:lnTo>
                    <a:pt x="656" y="1049"/>
                  </a:lnTo>
                  <a:lnTo>
                    <a:pt x="45" y="790"/>
                  </a:lnTo>
                  <a:lnTo>
                    <a:pt x="0" y="278"/>
                  </a:lnTo>
                  <a:lnTo>
                    <a:pt x="127" y="422"/>
                  </a:lnTo>
                  <a:lnTo>
                    <a:pt x="156" y="409"/>
                  </a:lnTo>
                  <a:lnTo>
                    <a:pt x="184" y="395"/>
                  </a:lnTo>
                  <a:lnTo>
                    <a:pt x="222" y="378"/>
                  </a:lnTo>
                  <a:lnTo>
                    <a:pt x="259" y="358"/>
                  </a:lnTo>
                  <a:lnTo>
                    <a:pt x="297" y="333"/>
                  </a:lnTo>
                  <a:lnTo>
                    <a:pt x="328" y="312"/>
                  </a:lnTo>
                  <a:lnTo>
                    <a:pt x="359" y="288"/>
                  </a:lnTo>
                  <a:lnTo>
                    <a:pt x="389" y="263"/>
                  </a:lnTo>
                  <a:lnTo>
                    <a:pt x="413" y="240"/>
                  </a:lnTo>
                  <a:lnTo>
                    <a:pt x="439" y="215"/>
                  </a:lnTo>
                  <a:lnTo>
                    <a:pt x="466" y="186"/>
                  </a:lnTo>
                  <a:lnTo>
                    <a:pt x="489" y="160"/>
                  </a:lnTo>
                  <a:lnTo>
                    <a:pt x="512" y="133"/>
                  </a:lnTo>
                  <a:lnTo>
                    <a:pt x="531" y="109"/>
                  </a:lnTo>
                  <a:lnTo>
                    <a:pt x="553" y="76"/>
                  </a:lnTo>
                  <a:lnTo>
                    <a:pt x="572" y="46"/>
                  </a:lnTo>
                  <a:lnTo>
                    <a:pt x="583" y="23"/>
                  </a:lnTo>
                  <a:lnTo>
                    <a:pt x="594" y="0"/>
                  </a:lnTo>
                  <a:lnTo>
                    <a:pt x="1110" y="230"/>
                  </a:lnTo>
                  <a:close/>
                </a:path>
              </a:pathLst>
            </a:custGeom>
            <a:solidFill>
              <a:srgbClr val="009999"/>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79" name="Rectangle 23"/>
            <p:cNvSpPr>
              <a:spLocks noChangeArrowheads="1"/>
            </p:cNvSpPr>
            <p:nvPr/>
          </p:nvSpPr>
          <p:spPr bwMode="auto">
            <a:xfrm>
              <a:off x="2416" y="3214"/>
              <a:ext cx="629"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Needs</a:t>
              </a:r>
            </a:p>
            <a:p>
              <a:pPr algn="ctr"/>
              <a:r>
                <a:rPr lang="en-US" sz="1600" b="1">
                  <a:solidFill>
                    <a:srgbClr val="FFFFFF"/>
                  </a:solidFill>
                  <a:latin typeface="Book Antiqua" pitchFamily="18" charset="0"/>
                </a:rPr>
                <a:t>Analysis</a:t>
              </a:r>
              <a:endParaRPr lang="en-US" sz="1600">
                <a:latin typeface="Book Antiqua" pitchFamily="18" charset="0"/>
              </a:endParaRPr>
            </a:p>
          </p:txBody>
        </p:sp>
      </p:grpSp>
      <p:grpSp>
        <p:nvGrpSpPr>
          <p:cNvPr id="45080" name="Group 24"/>
          <p:cNvGrpSpPr>
            <a:grpSpLocks/>
          </p:cNvGrpSpPr>
          <p:nvPr/>
        </p:nvGrpSpPr>
        <p:grpSpPr bwMode="auto">
          <a:xfrm>
            <a:off x="7239000" y="3155950"/>
            <a:ext cx="1662113" cy="2006600"/>
            <a:chOff x="2720" y="1842"/>
            <a:chExt cx="1047" cy="1264"/>
          </a:xfrm>
        </p:grpSpPr>
        <p:sp>
          <p:nvSpPr>
            <p:cNvPr id="45081" name="Freeform 25"/>
            <p:cNvSpPr>
              <a:spLocks/>
            </p:cNvSpPr>
            <p:nvPr/>
          </p:nvSpPr>
          <p:spPr bwMode="auto">
            <a:xfrm>
              <a:off x="2720" y="1842"/>
              <a:ext cx="1024" cy="1221"/>
            </a:xfrm>
            <a:custGeom>
              <a:avLst/>
              <a:gdLst>
                <a:gd name="T0" fmla="*/ 0 w 1024"/>
                <a:gd name="T1" fmla="*/ 776 h 1221"/>
                <a:gd name="T2" fmla="*/ 254 w 1024"/>
                <a:gd name="T3" fmla="*/ 866 h 1221"/>
                <a:gd name="T4" fmla="*/ 268 w 1024"/>
                <a:gd name="T5" fmla="*/ 836 h 1221"/>
                <a:gd name="T6" fmla="*/ 279 w 1024"/>
                <a:gd name="T7" fmla="*/ 808 h 1221"/>
                <a:gd name="T8" fmla="*/ 286 w 1024"/>
                <a:gd name="T9" fmla="*/ 780 h 1221"/>
                <a:gd name="T10" fmla="*/ 294 w 1024"/>
                <a:gd name="T11" fmla="*/ 756 h 1221"/>
                <a:gd name="T12" fmla="*/ 301 w 1024"/>
                <a:gd name="T13" fmla="*/ 729 h 1221"/>
                <a:gd name="T14" fmla="*/ 307 w 1024"/>
                <a:gd name="T15" fmla="*/ 697 h 1221"/>
                <a:gd name="T16" fmla="*/ 312 w 1024"/>
                <a:gd name="T17" fmla="*/ 669 h 1221"/>
                <a:gd name="T18" fmla="*/ 317 w 1024"/>
                <a:gd name="T19" fmla="*/ 640 h 1221"/>
                <a:gd name="T20" fmla="*/ 321 w 1024"/>
                <a:gd name="T21" fmla="*/ 607 h 1221"/>
                <a:gd name="T22" fmla="*/ 323 w 1024"/>
                <a:gd name="T23" fmla="*/ 573 h 1221"/>
                <a:gd name="T24" fmla="*/ 323 w 1024"/>
                <a:gd name="T25" fmla="*/ 511 h 1221"/>
                <a:gd name="T26" fmla="*/ 321 w 1024"/>
                <a:gd name="T27" fmla="*/ 478 h 1221"/>
                <a:gd name="T28" fmla="*/ 320 w 1024"/>
                <a:gd name="T29" fmla="*/ 450 h 1221"/>
                <a:gd name="T30" fmla="*/ 315 w 1024"/>
                <a:gd name="T31" fmla="*/ 420 h 1221"/>
                <a:gd name="T32" fmla="*/ 309 w 1024"/>
                <a:gd name="T33" fmla="*/ 388 h 1221"/>
                <a:gd name="T34" fmla="*/ 303 w 1024"/>
                <a:gd name="T35" fmla="*/ 361 h 1221"/>
                <a:gd name="T36" fmla="*/ 295 w 1024"/>
                <a:gd name="T37" fmla="*/ 326 h 1221"/>
                <a:gd name="T38" fmla="*/ 285 w 1024"/>
                <a:gd name="T39" fmla="*/ 294 h 1221"/>
                <a:gd name="T40" fmla="*/ 779 w 1024"/>
                <a:gd name="T41" fmla="*/ 0 h 1221"/>
                <a:gd name="T42" fmla="*/ 791 w 1024"/>
                <a:gd name="T43" fmla="*/ 29 h 1221"/>
                <a:gd name="T44" fmla="*/ 801 w 1024"/>
                <a:gd name="T45" fmla="*/ 56 h 1221"/>
                <a:gd name="T46" fmla="*/ 811 w 1024"/>
                <a:gd name="T47" fmla="*/ 80 h 1221"/>
                <a:gd name="T48" fmla="*/ 820 w 1024"/>
                <a:gd name="T49" fmla="*/ 106 h 1221"/>
                <a:gd name="T50" fmla="*/ 827 w 1024"/>
                <a:gd name="T51" fmla="*/ 130 h 1221"/>
                <a:gd name="T52" fmla="*/ 836 w 1024"/>
                <a:gd name="T53" fmla="*/ 156 h 1221"/>
                <a:gd name="T54" fmla="*/ 842 w 1024"/>
                <a:gd name="T55" fmla="*/ 179 h 1221"/>
                <a:gd name="T56" fmla="*/ 848 w 1024"/>
                <a:gd name="T57" fmla="*/ 203 h 1221"/>
                <a:gd name="T58" fmla="*/ 854 w 1024"/>
                <a:gd name="T59" fmla="*/ 228 h 1221"/>
                <a:gd name="T60" fmla="*/ 862 w 1024"/>
                <a:gd name="T61" fmla="*/ 255 h 1221"/>
                <a:gd name="T62" fmla="*/ 867 w 1024"/>
                <a:gd name="T63" fmla="*/ 286 h 1221"/>
                <a:gd name="T64" fmla="*/ 873 w 1024"/>
                <a:gd name="T65" fmla="*/ 312 h 1221"/>
                <a:gd name="T66" fmla="*/ 879 w 1024"/>
                <a:gd name="T67" fmla="*/ 341 h 1221"/>
                <a:gd name="T68" fmla="*/ 883 w 1024"/>
                <a:gd name="T69" fmla="*/ 371 h 1221"/>
                <a:gd name="T70" fmla="*/ 885 w 1024"/>
                <a:gd name="T71" fmla="*/ 402 h 1221"/>
                <a:gd name="T72" fmla="*/ 888 w 1024"/>
                <a:gd name="T73" fmla="*/ 437 h 1221"/>
                <a:gd name="T74" fmla="*/ 891 w 1024"/>
                <a:gd name="T75" fmla="*/ 470 h 1221"/>
                <a:gd name="T76" fmla="*/ 891 w 1024"/>
                <a:gd name="T77" fmla="*/ 501 h 1221"/>
                <a:gd name="T78" fmla="*/ 891 w 1024"/>
                <a:gd name="T79" fmla="*/ 536 h 1221"/>
                <a:gd name="T80" fmla="*/ 891 w 1024"/>
                <a:gd name="T81" fmla="*/ 578 h 1221"/>
                <a:gd name="T82" fmla="*/ 889 w 1024"/>
                <a:gd name="T83" fmla="*/ 617 h 1221"/>
                <a:gd name="T84" fmla="*/ 888 w 1024"/>
                <a:gd name="T85" fmla="*/ 644 h 1221"/>
                <a:gd name="T86" fmla="*/ 885 w 1024"/>
                <a:gd name="T87" fmla="*/ 674 h 1221"/>
                <a:gd name="T88" fmla="*/ 883 w 1024"/>
                <a:gd name="T89" fmla="*/ 706 h 1221"/>
                <a:gd name="T90" fmla="*/ 877 w 1024"/>
                <a:gd name="T91" fmla="*/ 742 h 1221"/>
                <a:gd name="T92" fmla="*/ 871 w 1024"/>
                <a:gd name="T93" fmla="*/ 772 h 1221"/>
                <a:gd name="T94" fmla="*/ 865 w 1024"/>
                <a:gd name="T95" fmla="*/ 802 h 1221"/>
                <a:gd name="T96" fmla="*/ 858 w 1024"/>
                <a:gd name="T97" fmla="*/ 838 h 1221"/>
                <a:gd name="T98" fmla="*/ 850 w 1024"/>
                <a:gd name="T99" fmla="*/ 865 h 1221"/>
                <a:gd name="T100" fmla="*/ 842 w 1024"/>
                <a:gd name="T101" fmla="*/ 899 h 1221"/>
                <a:gd name="T102" fmla="*/ 833 w 1024"/>
                <a:gd name="T103" fmla="*/ 929 h 1221"/>
                <a:gd name="T104" fmla="*/ 823 w 1024"/>
                <a:gd name="T105" fmla="*/ 959 h 1221"/>
                <a:gd name="T106" fmla="*/ 812 w 1024"/>
                <a:gd name="T107" fmla="*/ 991 h 1221"/>
                <a:gd name="T108" fmla="*/ 798 w 1024"/>
                <a:gd name="T109" fmla="*/ 1029 h 1221"/>
                <a:gd name="T110" fmla="*/ 783 w 1024"/>
                <a:gd name="T111" fmla="*/ 1068 h 1221"/>
                <a:gd name="T112" fmla="*/ 1024 w 1024"/>
                <a:gd name="T113" fmla="*/ 1161 h 1221"/>
                <a:gd name="T114" fmla="*/ 420 w 1024"/>
                <a:gd name="T115" fmla="*/ 1221 h 1221"/>
                <a:gd name="T116" fmla="*/ 0 w 1024"/>
                <a:gd name="T117" fmla="*/ 776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4" h="1221">
                  <a:moveTo>
                    <a:pt x="0" y="776"/>
                  </a:moveTo>
                  <a:lnTo>
                    <a:pt x="254" y="866"/>
                  </a:lnTo>
                  <a:lnTo>
                    <a:pt x="268" y="836"/>
                  </a:lnTo>
                  <a:lnTo>
                    <a:pt x="279" y="808"/>
                  </a:lnTo>
                  <a:lnTo>
                    <a:pt x="286" y="780"/>
                  </a:lnTo>
                  <a:lnTo>
                    <a:pt x="294" y="756"/>
                  </a:lnTo>
                  <a:lnTo>
                    <a:pt x="301" y="729"/>
                  </a:lnTo>
                  <a:lnTo>
                    <a:pt x="307" y="697"/>
                  </a:lnTo>
                  <a:lnTo>
                    <a:pt x="312" y="669"/>
                  </a:lnTo>
                  <a:lnTo>
                    <a:pt x="317" y="640"/>
                  </a:lnTo>
                  <a:lnTo>
                    <a:pt x="321" y="607"/>
                  </a:lnTo>
                  <a:lnTo>
                    <a:pt x="323" y="573"/>
                  </a:lnTo>
                  <a:lnTo>
                    <a:pt x="323" y="511"/>
                  </a:lnTo>
                  <a:lnTo>
                    <a:pt x="321" y="478"/>
                  </a:lnTo>
                  <a:lnTo>
                    <a:pt x="320" y="450"/>
                  </a:lnTo>
                  <a:lnTo>
                    <a:pt x="315" y="420"/>
                  </a:lnTo>
                  <a:lnTo>
                    <a:pt x="309" y="388"/>
                  </a:lnTo>
                  <a:lnTo>
                    <a:pt x="303" y="361"/>
                  </a:lnTo>
                  <a:lnTo>
                    <a:pt x="295" y="326"/>
                  </a:lnTo>
                  <a:lnTo>
                    <a:pt x="285" y="294"/>
                  </a:lnTo>
                  <a:lnTo>
                    <a:pt x="779" y="0"/>
                  </a:lnTo>
                  <a:lnTo>
                    <a:pt x="791" y="29"/>
                  </a:lnTo>
                  <a:lnTo>
                    <a:pt x="801" y="56"/>
                  </a:lnTo>
                  <a:lnTo>
                    <a:pt x="811" y="80"/>
                  </a:lnTo>
                  <a:lnTo>
                    <a:pt x="820" y="106"/>
                  </a:lnTo>
                  <a:lnTo>
                    <a:pt x="827" y="130"/>
                  </a:lnTo>
                  <a:lnTo>
                    <a:pt x="836" y="156"/>
                  </a:lnTo>
                  <a:lnTo>
                    <a:pt x="842" y="179"/>
                  </a:lnTo>
                  <a:lnTo>
                    <a:pt x="848" y="203"/>
                  </a:lnTo>
                  <a:lnTo>
                    <a:pt x="854" y="228"/>
                  </a:lnTo>
                  <a:lnTo>
                    <a:pt x="862" y="255"/>
                  </a:lnTo>
                  <a:lnTo>
                    <a:pt x="867" y="286"/>
                  </a:lnTo>
                  <a:lnTo>
                    <a:pt x="873" y="312"/>
                  </a:lnTo>
                  <a:lnTo>
                    <a:pt x="879" y="341"/>
                  </a:lnTo>
                  <a:lnTo>
                    <a:pt x="883" y="371"/>
                  </a:lnTo>
                  <a:lnTo>
                    <a:pt x="885" y="402"/>
                  </a:lnTo>
                  <a:lnTo>
                    <a:pt x="888" y="437"/>
                  </a:lnTo>
                  <a:lnTo>
                    <a:pt x="891" y="470"/>
                  </a:lnTo>
                  <a:lnTo>
                    <a:pt x="891" y="501"/>
                  </a:lnTo>
                  <a:lnTo>
                    <a:pt x="891" y="536"/>
                  </a:lnTo>
                  <a:lnTo>
                    <a:pt x="891" y="578"/>
                  </a:lnTo>
                  <a:lnTo>
                    <a:pt x="889" y="617"/>
                  </a:lnTo>
                  <a:lnTo>
                    <a:pt x="888" y="644"/>
                  </a:lnTo>
                  <a:lnTo>
                    <a:pt x="885" y="674"/>
                  </a:lnTo>
                  <a:lnTo>
                    <a:pt x="883" y="706"/>
                  </a:lnTo>
                  <a:lnTo>
                    <a:pt x="877" y="742"/>
                  </a:lnTo>
                  <a:lnTo>
                    <a:pt x="871" y="772"/>
                  </a:lnTo>
                  <a:lnTo>
                    <a:pt x="865" y="802"/>
                  </a:lnTo>
                  <a:lnTo>
                    <a:pt x="858" y="838"/>
                  </a:lnTo>
                  <a:lnTo>
                    <a:pt x="850" y="865"/>
                  </a:lnTo>
                  <a:lnTo>
                    <a:pt x="842" y="899"/>
                  </a:lnTo>
                  <a:lnTo>
                    <a:pt x="833" y="929"/>
                  </a:lnTo>
                  <a:lnTo>
                    <a:pt x="823" y="959"/>
                  </a:lnTo>
                  <a:lnTo>
                    <a:pt x="812" y="991"/>
                  </a:lnTo>
                  <a:lnTo>
                    <a:pt x="798" y="1029"/>
                  </a:lnTo>
                  <a:lnTo>
                    <a:pt x="783" y="1068"/>
                  </a:lnTo>
                  <a:lnTo>
                    <a:pt x="1024" y="1161"/>
                  </a:lnTo>
                  <a:lnTo>
                    <a:pt x="420" y="1221"/>
                  </a:lnTo>
                  <a:lnTo>
                    <a:pt x="0" y="776"/>
                  </a:lnTo>
                  <a:close/>
                </a:path>
              </a:pathLst>
            </a:custGeom>
            <a:solidFill>
              <a:schemeClr val="bg1"/>
            </a:solidFill>
            <a:ln w="28575" cmpd="sng">
              <a:solidFill>
                <a:schemeClr val="bg1"/>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82" name="Freeform 26"/>
            <p:cNvSpPr>
              <a:spLocks/>
            </p:cNvSpPr>
            <p:nvPr/>
          </p:nvSpPr>
          <p:spPr bwMode="auto">
            <a:xfrm>
              <a:off x="2743" y="1885"/>
              <a:ext cx="1024" cy="1221"/>
            </a:xfrm>
            <a:custGeom>
              <a:avLst/>
              <a:gdLst>
                <a:gd name="T0" fmla="*/ 0 w 1024"/>
                <a:gd name="T1" fmla="*/ 776 h 1221"/>
                <a:gd name="T2" fmla="*/ 254 w 1024"/>
                <a:gd name="T3" fmla="*/ 866 h 1221"/>
                <a:gd name="T4" fmla="*/ 268 w 1024"/>
                <a:gd name="T5" fmla="*/ 836 h 1221"/>
                <a:gd name="T6" fmla="*/ 279 w 1024"/>
                <a:gd name="T7" fmla="*/ 808 h 1221"/>
                <a:gd name="T8" fmla="*/ 286 w 1024"/>
                <a:gd name="T9" fmla="*/ 780 h 1221"/>
                <a:gd name="T10" fmla="*/ 294 w 1024"/>
                <a:gd name="T11" fmla="*/ 756 h 1221"/>
                <a:gd name="T12" fmla="*/ 301 w 1024"/>
                <a:gd name="T13" fmla="*/ 729 h 1221"/>
                <a:gd name="T14" fmla="*/ 307 w 1024"/>
                <a:gd name="T15" fmla="*/ 697 h 1221"/>
                <a:gd name="T16" fmla="*/ 312 w 1024"/>
                <a:gd name="T17" fmla="*/ 669 h 1221"/>
                <a:gd name="T18" fmla="*/ 317 w 1024"/>
                <a:gd name="T19" fmla="*/ 640 h 1221"/>
                <a:gd name="T20" fmla="*/ 321 w 1024"/>
                <a:gd name="T21" fmla="*/ 607 h 1221"/>
                <a:gd name="T22" fmla="*/ 323 w 1024"/>
                <a:gd name="T23" fmla="*/ 573 h 1221"/>
                <a:gd name="T24" fmla="*/ 323 w 1024"/>
                <a:gd name="T25" fmla="*/ 511 h 1221"/>
                <a:gd name="T26" fmla="*/ 321 w 1024"/>
                <a:gd name="T27" fmla="*/ 478 h 1221"/>
                <a:gd name="T28" fmla="*/ 320 w 1024"/>
                <a:gd name="T29" fmla="*/ 450 h 1221"/>
                <a:gd name="T30" fmla="*/ 315 w 1024"/>
                <a:gd name="T31" fmla="*/ 420 h 1221"/>
                <a:gd name="T32" fmla="*/ 309 w 1024"/>
                <a:gd name="T33" fmla="*/ 388 h 1221"/>
                <a:gd name="T34" fmla="*/ 303 w 1024"/>
                <a:gd name="T35" fmla="*/ 361 h 1221"/>
                <a:gd name="T36" fmla="*/ 295 w 1024"/>
                <a:gd name="T37" fmla="*/ 326 h 1221"/>
                <a:gd name="T38" fmla="*/ 285 w 1024"/>
                <a:gd name="T39" fmla="*/ 294 h 1221"/>
                <a:gd name="T40" fmla="*/ 779 w 1024"/>
                <a:gd name="T41" fmla="*/ 0 h 1221"/>
                <a:gd name="T42" fmla="*/ 791 w 1024"/>
                <a:gd name="T43" fmla="*/ 29 h 1221"/>
                <a:gd name="T44" fmla="*/ 801 w 1024"/>
                <a:gd name="T45" fmla="*/ 56 h 1221"/>
                <a:gd name="T46" fmla="*/ 811 w 1024"/>
                <a:gd name="T47" fmla="*/ 80 h 1221"/>
                <a:gd name="T48" fmla="*/ 820 w 1024"/>
                <a:gd name="T49" fmla="*/ 106 h 1221"/>
                <a:gd name="T50" fmla="*/ 827 w 1024"/>
                <a:gd name="T51" fmla="*/ 130 h 1221"/>
                <a:gd name="T52" fmla="*/ 836 w 1024"/>
                <a:gd name="T53" fmla="*/ 156 h 1221"/>
                <a:gd name="T54" fmla="*/ 842 w 1024"/>
                <a:gd name="T55" fmla="*/ 179 h 1221"/>
                <a:gd name="T56" fmla="*/ 848 w 1024"/>
                <a:gd name="T57" fmla="*/ 203 h 1221"/>
                <a:gd name="T58" fmla="*/ 854 w 1024"/>
                <a:gd name="T59" fmla="*/ 228 h 1221"/>
                <a:gd name="T60" fmla="*/ 862 w 1024"/>
                <a:gd name="T61" fmla="*/ 255 h 1221"/>
                <a:gd name="T62" fmla="*/ 867 w 1024"/>
                <a:gd name="T63" fmla="*/ 286 h 1221"/>
                <a:gd name="T64" fmla="*/ 873 w 1024"/>
                <a:gd name="T65" fmla="*/ 312 h 1221"/>
                <a:gd name="T66" fmla="*/ 879 w 1024"/>
                <a:gd name="T67" fmla="*/ 341 h 1221"/>
                <a:gd name="T68" fmla="*/ 883 w 1024"/>
                <a:gd name="T69" fmla="*/ 371 h 1221"/>
                <a:gd name="T70" fmla="*/ 885 w 1024"/>
                <a:gd name="T71" fmla="*/ 402 h 1221"/>
                <a:gd name="T72" fmla="*/ 888 w 1024"/>
                <a:gd name="T73" fmla="*/ 437 h 1221"/>
                <a:gd name="T74" fmla="*/ 891 w 1024"/>
                <a:gd name="T75" fmla="*/ 470 h 1221"/>
                <a:gd name="T76" fmla="*/ 891 w 1024"/>
                <a:gd name="T77" fmla="*/ 501 h 1221"/>
                <a:gd name="T78" fmla="*/ 891 w 1024"/>
                <a:gd name="T79" fmla="*/ 536 h 1221"/>
                <a:gd name="T80" fmla="*/ 891 w 1024"/>
                <a:gd name="T81" fmla="*/ 578 h 1221"/>
                <a:gd name="T82" fmla="*/ 889 w 1024"/>
                <a:gd name="T83" fmla="*/ 617 h 1221"/>
                <a:gd name="T84" fmla="*/ 888 w 1024"/>
                <a:gd name="T85" fmla="*/ 644 h 1221"/>
                <a:gd name="T86" fmla="*/ 885 w 1024"/>
                <a:gd name="T87" fmla="*/ 674 h 1221"/>
                <a:gd name="T88" fmla="*/ 883 w 1024"/>
                <a:gd name="T89" fmla="*/ 706 h 1221"/>
                <a:gd name="T90" fmla="*/ 877 w 1024"/>
                <a:gd name="T91" fmla="*/ 742 h 1221"/>
                <a:gd name="T92" fmla="*/ 871 w 1024"/>
                <a:gd name="T93" fmla="*/ 772 h 1221"/>
                <a:gd name="T94" fmla="*/ 865 w 1024"/>
                <a:gd name="T95" fmla="*/ 802 h 1221"/>
                <a:gd name="T96" fmla="*/ 858 w 1024"/>
                <a:gd name="T97" fmla="*/ 838 h 1221"/>
                <a:gd name="T98" fmla="*/ 850 w 1024"/>
                <a:gd name="T99" fmla="*/ 865 h 1221"/>
                <a:gd name="T100" fmla="*/ 842 w 1024"/>
                <a:gd name="T101" fmla="*/ 899 h 1221"/>
                <a:gd name="T102" fmla="*/ 833 w 1024"/>
                <a:gd name="T103" fmla="*/ 929 h 1221"/>
                <a:gd name="T104" fmla="*/ 823 w 1024"/>
                <a:gd name="T105" fmla="*/ 959 h 1221"/>
                <a:gd name="T106" fmla="*/ 812 w 1024"/>
                <a:gd name="T107" fmla="*/ 991 h 1221"/>
                <a:gd name="T108" fmla="*/ 798 w 1024"/>
                <a:gd name="T109" fmla="*/ 1029 h 1221"/>
                <a:gd name="T110" fmla="*/ 783 w 1024"/>
                <a:gd name="T111" fmla="*/ 1068 h 1221"/>
                <a:gd name="T112" fmla="*/ 1024 w 1024"/>
                <a:gd name="T113" fmla="*/ 1161 h 1221"/>
                <a:gd name="T114" fmla="*/ 420 w 1024"/>
                <a:gd name="T115" fmla="*/ 1221 h 1221"/>
                <a:gd name="T116" fmla="*/ 0 w 1024"/>
                <a:gd name="T117" fmla="*/ 776 h 1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24" h="1221">
                  <a:moveTo>
                    <a:pt x="0" y="776"/>
                  </a:moveTo>
                  <a:lnTo>
                    <a:pt x="254" y="866"/>
                  </a:lnTo>
                  <a:lnTo>
                    <a:pt x="268" y="836"/>
                  </a:lnTo>
                  <a:lnTo>
                    <a:pt x="279" y="808"/>
                  </a:lnTo>
                  <a:lnTo>
                    <a:pt x="286" y="780"/>
                  </a:lnTo>
                  <a:lnTo>
                    <a:pt x="294" y="756"/>
                  </a:lnTo>
                  <a:lnTo>
                    <a:pt x="301" y="729"/>
                  </a:lnTo>
                  <a:lnTo>
                    <a:pt x="307" y="697"/>
                  </a:lnTo>
                  <a:lnTo>
                    <a:pt x="312" y="669"/>
                  </a:lnTo>
                  <a:lnTo>
                    <a:pt x="317" y="640"/>
                  </a:lnTo>
                  <a:lnTo>
                    <a:pt x="321" y="607"/>
                  </a:lnTo>
                  <a:lnTo>
                    <a:pt x="323" y="573"/>
                  </a:lnTo>
                  <a:lnTo>
                    <a:pt x="323" y="511"/>
                  </a:lnTo>
                  <a:lnTo>
                    <a:pt x="321" y="478"/>
                  </a:lnTo>
                  <a:lnTo>
                    <a:pt x="320" y="450"/>
                  </a:lnTo>
                  <a:lnTo>
                    <a:pt x="315" y="420"/>
                  </a:lnTo>
                  <a:lnTo>
                    <a:pt x="309" y="388"/>
                  </a:lnTo>
                  <a:lnTo>
                    <a:pt x="303" y="361"/>
                  </a:lnTo>
                  <a:lnTo>
                    <a:pt x="295" y="326"/>
                  </a:lnTo>
                  <a:lnTo>
                    <a:pt x="285" y="294"/>
                  </a:lnTo>
                  <a:lnTo>
                    <a:pt x="779" y="0"/>
                  </a:lnTo>
                  <a:lnTo>
                    <a:pt x="791" y="29"/>
                  </a:lnTo>
                  <a:lnTo>
                    <a:pt x="801" y="56"/>
                  </a:lnTo>
                  <a:lnTo>
                    <a:pt x="811" y="80"/>
                  </a:lnTo>
                  <a:lnTo>
                    <a:pt x="820" y="106"/>
                  </a:lnTo>
                  <a:lnTo>
                    <a:pt x="827" y="130"/>
                  </a:lnTo>
                  <a:lnTo>
                    <a:pt x="836" y="156"/>
                  </a:lnTo>
                  <a:lnTo>
                    <a:pt x="842" y="179"/>
                  </a:lnTo>
                  <a:lnTo>
                    <a:pt x="848" y="203"/>
                  </a:lnTo>
                  <a:lnTo>
                    <a:pt x="854" y="228"/>
                  </a:lnTo>
                  <a:lnTo>
                    <a:pt x="862" y="255"/>
                  </a:lnTo>
                  <a:lnTo>
                    <a:pt x="867" y="286"/>
                  </a:lnTo>
                  <a:lnTo>
                    <a:pt x="873" y="312"/>
                  </a:lnTo>
                  <a:lnTo>
                    <a:pt x="879" y="341"/>
                  </a:lnTo>
                  <a:lnTo>
                    <a:pt x="883" y="371"/>
                  </a:lnTo>
                  <a:lnTo>
                    <a:pt x="885" y="402"/>
                  </a:lnTo>
                  <a:lnTo>
                    <a:pt x="888" y="437"/>
                  </a:lnTo>
                  <a:lnTo>
                    <a:pt x="891" y="470"/>
                  </a:lnTo>
                  <a:lnTo>
                    <a:pt x="891" y="501"/>
                  </a:lnTo>
                  <a:lnTo>
                    <a:pt x="891" y="536"/>
                  </a:lnTo>
                  <a:lnTo>
                    <a:pt x="891" y="578"/>
                  </a:lnTo>
                  <a:lnTo>
                    <a:pt x="889" y="617"/>
                  </a:lnTo>
                  <a:lnTo>
                    <a:pt x="888" y="644"/>
                  </a:lnTo>
                  <a:lnTo>
                    <a:pt x="885" y="674"/>
                  </a:lnTo>
                  <a:lnTo>
                    <a:pt x="883" y="706"/>
                  </a:lnTo>
                  <a:lnTo>
                    <a:pt x="877" y="742"/>
                  </a:lnTo>
                  <a:lnTo>
                    <a:pt x="871" y="772"/>
                  </a:lnTo>
                  <a:lnTo>
                    <a:pt x="865" y="802"/>
                  </a:lnTo>
                  <a:lnTo>
                    <a:pt x="858" y="838"/>
                  </a:lnTo>
                  <a:lnTo>
                    <a:pt x="850" y="865"/>
                  </a:lnTo>
                  <a:lnTo>
                    <a:pt x="842" y="899"/>
                  </a:lnTo>
                  <a:lnTo>
                    <a:pt x="833" y="929"/>
                  </a:lnTo>
                  <a:lnTo>
                    <a:pt x="823" y="959"/>
                  </a:lnTo>
                  <a:lnTo>
                    <a:pt x="812" y="991"/>
                  </a:lnTo>
                  <a:lnTo>
                    <a:pt x="798" y="1029"/>
                  </a:lnTo>
                  <a:lnTo>
                    <a:pt x="783" y="1068"/>
                  </a:lnTo>
                  <a:lnTo>
                    <a:pt x="1024" y="1161"/>
                  </a:lnTo>
                  <a:lnTo>
                    <a:pt x="420" y="1221"/>
                  </a:lnTo>
                  <a:lnTo>
                    <a:pt x="0" y="776"/>
                  </a:lnTo>
                  <a:close/>
                </a:path>
              </a:pathLst>
            </a:custGeom>
            <a:solidFill>
              <a:srgbClr val="003399"/>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83" name="Rectangle 27"/>
            <p:cNvSpPr>
              <a:spLocks noChangeArrowheads="1"/>
            </p:cNvSpPr>
            <p:nvPr/>
          </p:nvSpPr>
          <p:spPr bwMode="auto">
            <a:xfrm>
              <a:off x="2905" y="2370"/>
              <a:ext cx="743"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Goals </a:t>
              </a:r>
            </a:p>
            <a:p>
              <a:pPr algn="ctr"/>
              <a:r>
                <a:rPr lang="en-US" sz="1600" b="1">
                  <a:solidFill>
                    <a:srgbClr val="FFFFFF"/>
                  </a:solidFill>
                  <a:latin typeface="Book Antiqua" pitchFamily="18" charset="0"/>
                </a:rPr>
                <a:t>&amp;</a:t>
              </a:r>
            </a:p>
            <a:p>
              <a:pPr algn="ctr"/>
              <a:r>
                <a:rPr lang="en-US" sz="1600" b="1">
                  <a:solidFill>
                    <a:srgbClr val="FFFFFF"/>
                  </a:solidFill>
                  <a:latin typeface="Book Antiqua" pitchFamily="18" charset="0"/>
                </a:rPr>
                <a:t>Objectives</a:t>
              </a:r>
              <a:endParaRPr lang="en-US" sz="1600">
                <a:latin typeface="Book Antiqua" pitchFamily="18" charset="0"/>
              </a:endParaRPr>
            </a:p>
          </p:txBody>
        </p:sp>
      </p:grpSp>
      <p:grpSp>
        <p:nvGrpSpPr>
          <p:cNvPr id="45084" name="Group 28"/>
          <p:cNvGrpSpPr>
            <a:grpSpLocks/>
          </p:cNvGrpSpPr>
          <p:nvPr/>
        </p:nvGrpSpPr>
        <p:grpSpPr bwMode="auto">
          <a:xfrm>
            <a:off x="6959600" y="2054225"/>
            <a:ext cx="1920875" cy="1755775"/>
            <a:chOff x="2544" y="1148"/>
            <a:chExt cx="1210" cy="1106"/>
          </a:xfrm>
        </p:grpSpPr>
        <p:sp>
          <p:nvSpPr>
            <p:cNvPr id="45085" name="Freeform 29"/>
            <p:cNvSpPr>
              <a:spLocks/>
            </p:cNvSpPr>
            <p:nvPr/>
          </p:nvSpPr>
          <p:spPr bwMode="auto">
            <a:xfrm>
              <a:off x="2544" y="1148"/>
              <a:ext cx="1199" cy="1078"/>
            </a:xfrm>
            <a:custGeom>
              <a:avLst/>
              <a:gdLst>
                <a:gd name="T0" fmla="*/ 244 w 1199"/>
                <a:gd name="T1" fmla="*/ 0 h 1078"/>
                <a:gd name="T2" fmla="*/ 268 w 1199"/>
                <a:gd name="T3" fmla="*/ 12 h 1078"/>
                <a:gd name="T4" fmla="*/ 288 w 1199"/>
                <a:gd name="T5" fmla="*/ 22 h 1078"/>
                <a:gd name="T6" fmla="*/ 309 w 1199"/>
                <a:gd name="T7" fmla="*/ 32 h 1078"/>
                <a:gd name="T8" fmla="*/ 329 w 1199"/>
                <a:gd name="T9" fmla="*/ 42 h 1078"/>
                <a:gd name="T10" fmla="*/ 350 w 1199"/>
                <a:gd name="T11" fmla="*/ 53 h 1078"/>
                <a:gd name="T12" fmla="*/ 370 w 1199"/>
                <a:gd name="T13" fmla="*/ 66 h 1078"/>
                <a:gd name="T14" fmla="*/ 389 w 1199"/>
                <a:gd name="T15" fmla="*/ 78 h 1078"/>
                <a:gd name="T16" fmla="*/ 409 w 1199"/>
                <a:gd name="T17" fmla="*/ 89 h 1078"/>
                <a:gd name="T18" fmla="*/ 433 w 1199"/>
                <a:gd name="T19" fmla="*/ 105 h 1078"/>
                <a:gd name="T20" fmla="*/ 459 w 1199"/>
                <a:gd name="T21" fmla="*/ 122 h 1078"/>
                <a:gd name="T22" fmla="*/ 479 w 1199"/>
                <a:gd name="T23" fmla="*/ 135 h 1078"/>
                <a:gd name="T24" fmla="*/ 498 w 1199"/>
                <a:gd name="T25" fmla="*/ 151 h 1078"/>
                <a:gd name="T26" fmla="*/ 523 w 1199"/>
                <a:gd name="T27" fmla="*/ 166 h 1078"/>
                <a:gd name="T28" fmla="*/ 547 w 1199"/>
                <a:gd name="T29" fmla="*/ 184 h 1078"/>
                <a:gd name="T30" fmla="*/ 568 w 1199"/>
                <a:gd name="T31" fmla="*/ 201 h 1078"/>
                <a:gd name="T32" fmla="*/ 589 w 1199"/>
                <a:gd name="T33" fmla="*/ 219 h 1078"/>
                <a:gd name="T34" fmla="*/ 609 w 1199"/>
                <a:gd name="T35" fmla="*/ 236 h 1078"/>
                <a:gd name="T36" fmla="*/ 633 w 1199"/>
                <a:gd name="T37" fmla="*/ 258 h 1078"/>
                <a:gd name="T38" fmla="*/ 655 w 1199"/>
                <a:gd name="T39" fmla="*/ 277 h 1078"/>
                <a:gd name="T40" fmla="*/ 673 w 1199"/>
                <a:gd name="T41" fmla="*/ 295 h 1078"/>
                <a:gd name="T42" fmla="*/ 694 w 1199"/>
                <a:gd name="T43" fmla="*/ 317 h 1078"/>
                <a:gd name="T44" fmla="*/ 711 w 1199"/>
                <a:gd name="T45" fmla="*/ 332 h 1078"/>
                <a:gd name="T46" fmla="*/ 729 w 1199"/>
                <a:gd name="T47" fmla="*/ 352 h 1078"/>
                <a:gd name="T48" fmla="*/ 747 w 1199"/>
                <a:gd name="T49" fmla="*/ 373 h 1078"/>
                <a:gd name="T50" fmla="*/ 767 w 1199"/>
                <a:gd name="T51" fmla="*/ 397 h 1078"/>
                <a:gd name="T52" fmla="*/ 783 w 1199"/>
                <a:gd name="T53" fmla="*/ 417 h 1078"/>
                <a:gd name="T54" fmla="*/ 802 w 1199"/>
                <a:gd name="T55" fmla="*/ 440 h 1078"/>
                <a:gd name="T56" fmla="*/ 823 w 1199"/>
                <a:gd name="T57" fmla="*/ 467 h 1078"/>
                <a:gd name="T58" fmla="*/ 841 w 1199"/>
                <a:gd name="T59" fmla="*/ 491 h 1078"/>
                <a:gd name="T60" fmla="*/ 861 w 1199"/>
                <a:gd name="T61" fmla="*/ 519 h 1078"/>
                <a:gd name="T62" fmla="*/ 879 w 1199"/>
                <a:gd name="T63" fmla="*/ 546 h 1078"/>
                <a:gd name="T64" fmla="*/ 895 w 1199"/>
                <a:gd name="T65" fmla="*/ 574 h 1078"/>
                <a:gd name="T66" fmla="*/ 914 w 1199"/>
                <a:gd name="T67" fmla="*/ 604 h 1078"/>
                <a:gd name="T68" fmla="*/ 927 w 1199"/>
                <a:gd name="T69" fmla="*/ 630 h 1078"/>
                <a:gd name="T70" fmla="*/ 941 w 1199"/>
                <a:gd name="T71" fmla="*/ 655 h 1078"/>
                <a:gd name="T72" fmla="*/ 953 w 1199"/>
                <a:gd name="T73" fmla="*/ 683 h 1078"/>
                <a:gd name="T74" fmla="*/ 961 w 1199"/>
                <a:gd name="T75" fmla="*/ 703 h 1078"/>
                <a:gd name="T76" fmla="*/ 1199 w 1199"/>
                <a:gd name="T77" fmla="*/ 614 h 1078"/>
                <a:gd name="T78" fmla="*/ 829 w 1199"/>
                <a:gd name="T79" fmla="*/ 1078 h 1078"/>
                <a:gd name="T80" fmla="*/ 174 w 1199"/>
                <a:gd name="T81" fmla="*/ 1003 h 1078"/>
                <a:gd name="T82" fmla="*/ 433 w 1199"/>
                <a:gd name="T83" fmla="*/ 904 h 1078"/>
                <a:gd name="T84" fmla="*/ 417 w 1199"/>
                <a:gd name="T85" fmla="*/ 871 h 1078"/>
                <a:gd name="T86" fmla="*/ 400 w 1199"/>
                <a:gd name="T87" fmla="*/ 839 h 1078"/>
                <a:gd name="T88" fmla="*/ 377 w 1199"/>
                <a:gd name="T89" fmla="*/ 805 h 1078"/>
                <a:gd name="T90" fmla="*/ 351 w 1199"/>
                <a:gd name="T91" fmla="*/ 769 h 1078"/>
                <a:gd name="T92" fmla="*/ 329 w 1199"/>
                <a:gd name="T93" fmla="*/ 739 h 1078"/>
                <a:gd name="T94" fmla="*/ 304 w 1199"/>
                <a:gd name="T95" fmla="*/ 710 h 1078"/>
                <a:gd name="T96" fmla="*/ 279 w 1199"/>
                <a:gd name="T97" fmla="*/ 682 h 1078"/>
                <a:gd name="T98" fmla="*/ 253 w 1199"/>
                <a:gd name="T99" fmla="*/ 657 h 1078"/>
                <a:gd name="T100" fmla="*/ 227 w 1199"/>
                <a:gd name="T101" fmla="*/ 635 h 1078"/>
                <a:gd name="T102" fmla="*/ 197 w 1199"/>
                <a:gd name="T103" fmla="*/ 609 h 1078"/>
                <a:gd name="T104" fmla="*/ 168 w 1199"/>
                <a:gd name="T105" fmla="*/ 587 h 1078"/>
                <a:gd name="T106" fmla="*/ 141 w 1199"/>
                <a:gd name="T107" fmla="*/ 566 h 1078"/>
                <a:gd name="T108" fmla="*/ 114 w 1199"/>
                <a:gd name="T109" fmla="*/ 547 h 1078"/>
                <a:gd name="T110" fmla="*/ 80 w 1199"/>
                <a:gd name="T111" fmla="*/ 527 h 1078"/>
                <a:gd name="T112" fmla="*/ 47 w 1199"/>
                <a:gd name="T113" fmla="*/ 509 h 1078"/>
                <a:gd name="T114" fmla="*/ 24 w 1199"/>
                <a:gd name="T115" fmla="*/ 499 h 1078"/>
                <a:gd name="T116" fmla="*/ 0 w 1199"/>
                <a:gd name="T117" fmla="*/ 486 h 1078"/>
                <a:gd name="T118" fmla="*/ 244 w 1199"/>
                <a:gd name="T119"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1078">
                  <a:moveTo>
                    <a:pt x="244" y="0"/>
                  </a:moveTo>
                  <a:lnTo>
                    <a:pt x="268" y="12"/>
                  </a:lnTo>
                  <a:lnTo>
                    <a:pt x="288" y="22"/>
                  </a:lnTo>
                  <a:lnTo>
                    <a:pt x="309" y="32"/>
                  </a:lnTo>
                  <a:lnTo>
                    <a:pt x="329" y="42"/>
                  </a:lnTo>
                  <a:lnTo>
                    <a:pt x="350" y="53"/>
                  </a:lnTo>
                  <a:lnTo>
                    <a:pt x="370" y="66"/>
                  </a:lnTo>
                  <a:lnTo>
                    <a:pt x="389" y="78"/>
                  </a:lnTo>
                  <a:lnTo>
                    <a:pt x="409" y="89"/>
                  </a:lnTo>
                  <a:lnTo>
                    <a:pt x="433" y="105"/>
                  </a:lnTo>
                  <a:lnTo>
                    <a:pt x="459" y="122"/>
                  </a:lnTo>
                  <a:lnTo>
                    <a:pt x="479" y="135"/>
                  </a:lnTo>
                  <a:lnTo>
                    <a:pt x="498" y="151"/>
                  </a:lnTo>
                  <a:lnTo>
                    <a:pt x="523" y="166"/>
                  </a:lnTo>
                  <a:lnTo>
                    <a:pt x="547" y="184"/>
                  </a:lnTo>
                  <a:lnTo>
                    <a:pt x="568" y="201"/>
                  </a:lnTo>
                  <a:lnTo>
                    <a:pt x="589" y="219"/>
                  </a:lnTo>
                  <a:lnTo>
                    <a:pt x="609" y="236"/>
                  </a:lnTo>
                  <a:lnTo>
                    <a:pt x="633" y="258"/>
                  </a:lnTo>
                  <a:lnTo>
                    <a:pt x="655" y="277"/>
                  </a:lnTo>
                  <a:lnTo>
                    <a:pt x="673" y="295"/>
                  </a:lnTo>
                  <a:lnTo>
                    <a:pt x="694" y="317"/>
                  </a:lnTo>
                  <a:lnTo>
                    <a:pt x="711" y="332"/>
                  </a:lnTo>
                  <a:lnTo>
                    <a:pt x="729" y="352"/>
                  </a:lnTo>
                  <a:lnTo>
                    <a:pt x="747" y="373"/>
                  </a:lnTo>
                  <a:lnTo>
                    <a:pt x="767" y="397"/>
                  </a:lnTo>
                  <a:lnTo>
                    <a:pt x="783" y="417"/>
                  </a:lnTo>
                  <a:lnTo>
                    <a:pt x="802" y="440"/>
                  </a:lnTo>
                  <a:lnTo>
                    <a:pt x="823" y="467"/>
                  </a:lnTo>
                  <a:lnTo>
                    <a:pt x="841" y="491"/>
                  </a:lnTo>
                  <a:lnTo>
                    <a:pt x="861" y="519"/>
                  </a:lnTo>
                  <a:lnTo>
                    <a:pt x="879" y="546"/>
                  </a:lnTo>
                  <a:lnTo>
                    <a:pt x="895" y="574"/>
                  </a:lnTo>
                  <a:lnTo>
                    <a:pt x="914" y="604"/>
                  </a:lnTo>
                  <a:lnTo>
                    <a:pt x="927" y="630"/>
                  </a:lnTo>
                  <a:lnTo>
                    <a:pt x="941" y="655"/>
                  </a:lnTo>
                  <a:lnTo>
                    <a:pt x="953" y="683"/>
                  </a:lnTo>
                  <a:lnTo>
                    <a:pt x="961" y="703"/>
                  </a:lnTo>
                  <a:lnTo>
                    <a:pt x="1199" y="614"/>
                  </a:lnTo>
                  <a:lnTo>
                    <a:pt x="829" y="1078"/>
                  </a:lnTo>
                  <a:lnTo>
                    <a:pt x="174" y="1003"/>
                  </a:lnTo>
                  <a:lnTo>
                    <a:pt x="433" y="904"/>
                  </a:lnTo>
                  <a:lnTo>
                    <a:pt x="417" y="871"/>
                  </a:lnTo>
                  <a:lnTo>
                    <a:pt x="400" y="839"/>
                  </a:lnTo>
                  <a:lnTo>
                    <a:pt x="377" y="805"/>
                  </a:lnTo>
                  <a:lnTo>
                    <a:pt x="351" y="769"/>
                  </a:lnTo>
                  <a:lnTo>
                    <a:pt x="329" y="739"/>
                  </a:lnTo>
                  <a:lnTo>
                    <a:pt x="304" y="710"/>
                  </a:lnTo>
                  <a:lnTo>
                    <a:pt x="279" y="682"/>
                  </a:lnTo>
                  <a:lnTo>
                    <a:pt x="253" y="657"/>
                  </a:lnTo>
                  <a:lnTo>
                    <a:pt x="227" y="635"/>
                  </a:lnTo>
                  <a:lnTo>
                    <a:pt x="197" y="609"/>
                  </a:lnTo>
                  <a:lnTo>
                    <a:pt x="168" y="587"/>
                  </a:lnTo>
                  <a:lnTo>
                    <a:pt x="141" y="566"/>
                  </a:lnTo>
                  <a:lnTo>
                    <a:pt x="114" y="547"/>
                  </a:lnTo>
                  <a:lnTo>
                    <a:pt x="80" y="527"/>
                  </a:lnTo>
                  <a:lnTo>
                    <a:pt x="47" y="509"/>
                  </a:lnTo>
                  <a:lnTo>
                    <a:pt x="24" y="499"/>
                  </a:lnTo>
                  <a:lnTo>
                    <a:pt x="0" y="486"/>
                  </a:lnTo>
                  <a:lnTo>
                    <a:pt x="244" y="0"/>
                  </a:lnTo>
                  <a:close/>
                </a:path>
              </a:pathLst>
            </a:custGeom>
            <a:solidFill>
              <a:schemeClr val="bg1"/>
            </a:solidFill>
            <a:ln w="28575" cmpd="sng">
              <a:solidFill>
                <a:schemeClr val="bg1"/>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86" name="Freeform 30"/>
            <p:cNvSpPr>
              <a:spLocks/>
            </p:cNvSpPr>
            <p:nvPr/>
          </p:nvSpPr>
          <p:spPr bwMode="auto">
            <a:xfrm>
              <a:off x="2555" y="1176"/>
              <a:ext cx="1199" cy="1078"/>
            </a:xfrm>
            <a:custGeom>
              <a:avLst/>
              <a:gdLst>
                <a:gd name="T0" fmla="*/ 244 w 1199"/>
                <a:gd name="T1" fmla="*/ 0 h 1078"/>
                <a:gd name="T2" fmla="*/ 268 w 1199"/>
                <a:gd name="T3" fmla="*/ 12 h 1078"/>
                <a:gd name="T4" fmla="*/ 288 w 1199"/>
                <a:gd name="T5" fmla="*/ 22 h 1078"/>
                <a:gd name="T6" fmla="*/ 309 w 1199"/>
                <a:gd name="T7" fmla="*/ 32 h 1078"/>
                <a:gd name="T8" fmla="*/ 329 w 1199"/>
                <a:gd name="T9" fmla="*/ 42 h 1078"/>
                <a:gd name="T10" fmla="*/ 350 w 1199"/>
                <a:gd name="T11" fmla="*/ 53 h 1078"/>
                <a:gd name="T12" fmla="*/ 370 w 1199"/>
                <a:gd name="T13" fmla="*/ 66 h 1078"/>
                <a:gd name="T14" fmla="*/ 389 w 1199"/>
                <a:gd name="T15" fmla="*/ 78 h 1078"/>
                <a:gd name="T16" fmla="*/ 409 w 1199"/>
                <a:gd name="T17" fmla="*/ 89 h 1078"/>
                <a:gd name="T18" fmla="*/ 433 w 1199"/>
                <a:gd name="T19" fmla="*/ 105 h 1078"/>
                <a:gd name="T20" fmla="*/ 459 w 1199"/>
                <a:gd name="T21" fmla="*/ 122 h 1078"/>
                <a:gd name="T22" fmla="*/ 479 w 1199"/>
                <a:gd name="T23" fmla="*/ 135 h 1078"/>
                <a:gd name="T24" fmla="*/ 498 w 1199"/>
                <a:gd name="T25" fmla="*/ 151 h 1078"/>
                <a:gd name="T26" fmla="*/ 523 w 1199"/>
                <a:gd name="T27" fmla="*/ 166 h 1078"/>
                <a:gd name="T28" fmla="*/ 547 w 1199"/>
                <a:gd name="T29" fmla="*/ 184 h 1078"/>
                <a:gd name="T30" fmla="*/ 568 w 1199"/>
                <a:gd name="T31" fmla="*/ 201 h 1078"/>
                <a:gd name="T32" fmla="*/ 589 w 1199"/>
                <a:gd name="T33" fmla="*/ 219 h 1078"/>
                <a:gd name="T34" fmla="*/ 609 w 1199"/>
                <a:gd name="T35" fmla="*/ 236 h 1078"/>
                <a:gd name="T36" fmla="*/ 633 w 1199"/>
                <a:gd name="T37" fmla="*/ 258 h 1078"/>
                <a:gd name="T38" fmla="*/ 655 w 1199"/>
                <a:gd name="T39" fmla="*/ 277 h 1078"/>
                <a:gd name="T40" fmla="*/ 673 w 1199"/>
                <a:gd name="T41" fmla="*/ 295 h 1078"/>
                <a:gd name="T42" fmla="*/ 694 w 1199"/>
                <a:gd name="T43" fmla="*/ 317 h 1078"/>
                <a:gd name="T44" fmla="*/ 711 w 1199"/>
                <a:gd name="T45" fmla="*/ 332 h 1078"/>
                <a:gd name="T46" fmla="*/ 729 w 1199"/>
                <a:gd name="T47" fmla="*/ 352 h 1078"/>
                <a:gd name="T48" fmla="*/ 747 w 1199"/>
                <a:gd name="T49" fmla="*/ 373 h 1078"/>
                <a:gd name="T50" fmla="*/ 767 w 1199"/>
                <a:gd name="T51" fmla="*/ 397 h 1078"/>
                <a:gd name="T52" fmla="*/ 783 w 1199"/>
                <a:gd name="T53" fmla="*/ 417 h 1078"/>
                <a:gd name="T54" fmla="*/ 802 w 1199"/>
                <a:gd name="T55" fmla="*/ 440 h 1078"/>
                <a:gd name="T56" fmla="*/ 823 w 1199"/>
                <a:gd name="T57" fmla="*/ 467 h 1078"/>
                <a:gd name="T58" fmla="*/ 841 w 1199"/>
                <a:gd name="T59" fmla="*/ 491 h 1078"/>
                <a:gd name="T60" fmla="*/ 861 w 1199"/>
                <a:gd name="T61" fmla="*/ 519 h 1078"/>
                <a:gd name="T62" fmla="*/ 879 w 1199"/>
                <a:gd name="T63" fmla="*/ 546 h 1078"/>
                <a:gd name="T64" fmla="*/ 895 w 1199"/>
                <a:gd name="T65" fmla="*/ 574 h 1078"/>
                <a:gd name="T66" fmla="*/ 914 w 1199"/>
                <a:gd name="T67" fmla="*/ 604 h 1078"/>
                <a:gd name="T68" fmla="*/ 927 w 1199"/>
                <a:gd name="T69" fmla="*/ 630 h 1078"/>
                <a:gd name="T70" fmla="*/ 941 w 1199"/>
                <a:gd name="T71" fmla="*/ 655 h 1078"/>
                <a:gd name="T72" fmla="*/ 953 w 1199"/>
                <a:gd name="T73" fmla="*/ 683 h 1078"/>
                <a:gd name="T74" fmla="*/ 961 w 1199"/>
                <a:gd name="T75" fmla="*/ 703 h 1078"/>
                <a:gd name="T76" fmla="*/ 1199 w 1199"/>
                <a:gd name="T77" fmla="*/ 614 h 1078"/>
                <a:gd name="T78" fmla="*/ 829 w 1199"/>
                <a:gd name="T79" fmla="*/ 1078 h 1078"/>
                <a:gd name="T80" fmla="*/ 174 w 1199"/>
                <a:gd name="T81" fmla="*/ 1003 h 1078"/>
                <a:gd name="T82" fmla="*/ 433 w 1199"/>
                <a:gd name="T83" fmla="*/ 904 h 1078"/>
                <a:gd name="T84" fmla="*/ 417 w 1199"/>
                <a:gd name="T85" fmla="*/ 871 h 1078"/>
                <a:gd name="T86" fmla="*/ 400 w 1199"/>
                <a:gd name="T87" fmla="*/ 839 h 1078"/>
                <a:gd name="T88" fmla="*/ 377 w 1199"/>
                <a:gd name="T89" fmla="*/ 805 h 1078"/>
                <a:gd name="T90" fmla="*/ 351 w 1199"/>
                <a:gd name="T91" fmla="*/ 769 h 1078"/>
                <a:gd name="T92" fmla="*/ 329 w 1199"/>
                <a:gd name="T93" fmla="*/ 739 h 1078"/>
                <a:gd name="T94" fmla="*/ 304 w 1199"/>
                <a:gd name="T95" fmla="*/ 710 h 1078"/>
                <a:gd name="T96" fmla="*/ 279 w 1199"/>
                <a:gd name="T97" fmla="*/ 682 h 1078"/>
                <a:gd name="T98" fmla="*/ 253 w 1199"/>
                <a:gd name="T99" fmla="*/ 657 h 1078"/>
                <a:gd name="T100" fmla="*/ 227 w 1199"/>
                <a:gd name="T101" fmla="*/ 635 h 1078"/>
                <a:gd name="T102" fmla="*/ 197 w 1199"/>
                <a:gd name="T103" fmla="*/ 609 h 1078"/>
                <a:gd name="T104" fmla="*/ 168 w 1199"/>
                <a:gd name="T105" fmla="*/ 587 h 1078"/>
                <a:gd name="T106" fmla="*/ 141 w 1199"/>
                <a:gd name="T107" fmla="*/ 566 h 1078"/>
                <a:gd name="T108" fmla="*/ 114 w 1199"/>
                <a:gd name="T109" fmla="*/ 547 h 1078"/>
                <a:gd name="T110" fmla="*/ 80 w 1199"/>
                <a:gd name="T111" fmla="*/ 527 h 1078"/>
                <a:gd name="T112" fmla="*/ 47 w 1199"/>
                <a:gd name="T113" fmla="*/ 509 h 1078"/>
                <a:gd name="T114" fmla="*/ 24 w 1199"/>
                <a:gd name="T115" fmla="*/ 499 h 1078"/>
                <a:gd name="T116" fmla="*/ 0 w 1199"/>
                <a:gd name="T117" fmla="*/ 486 h 1078"/>
                <a:gd name="T118" fmla="*/ 244 w 1199"/>
                <a:gd name="T119"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9" h="1078">
                  <a:moveTo>
                    <a:pt x="244" y="0"/>
                  </a:moveTo>
                  <a:lnTo>
                    <a:pt x="268" y="12"/>
                  </a:lnTo>
                  <a:lnTo>
                    <a:pt x="288" y="22"/>
                  </a:lnTo>
                  <a:lnTo>
                    <a:pt x="309" y="32"/>
                  </a:lnTo>
                  <a:lnTo>
                    <a:pt x="329" y="42"/>
                  </a:lnTo>
                  <a:lnTo>
                    <a:pt x="350" y="53"/>
                  </a:lnTo>
                  <a:lnTo>
                    <a:pt x="370" y="66"/>
                  </a:lnTo>
                  <a:lnTo>
                    <a:pt x="389" y="78"/>
                  </a:lnTo>
                  <a:lnTo>
                    <a:pt x="409" y="89"/>
                  </a:lnTo>
                  <a:lnTo>
                    <a:pt x="433" y="105"/>
                  </a:lnTo>
                  <a:lnTo>
                    <a:pt x="459" y="122"/>
                  </a:lnTo>
                  <a:lnTo>
                    <a:pt x="479" y="135"/>
                  </a:lnTo>
                  <a:lnTo>
                    <a:pt x="498" y="151"/>
                  </a:lnTo>
                  <a:lnTo>
                    <a:pt x="523" y="166"/>
                  </a:lnTo>
                  <a:lnTo>
                    <a:pt x="547" y="184"/>
                  </a:lnTo>
                  <a:lnTo>
                    <a:pt x="568" y="201"/>
                  </a:lnTo>
                  <a:lnTo>
                    <a:pt x="589" y="219"/>
                  </a:lnTo>
                  <a:lnTo>
                    <a:pt x="609" y="236"/>
                  </a:lnTo>
                  <a:lnTo>
                    <a:pt x="633" y="258"/>
                  </a:lnTo>
                  <a:lnTo>
                    <a:pt x="655" y="277"/>
                  </a:lnTo>
                  <a:lnTo>
                    <a:pt x="673" y="295"/>
                  </a:lnTo>
                  <a:lnTo>
                    <a:pt x="694" y="317"/>
                  </a:lnTo>
                  <a:lnTo>
                    <a:pt x="711" y="332"/>
                  </a:lnTo>
                  <a:lnTo>
                    <a:pt x="729" y="352"/>
                  </a:lnTo>
                  <a:lnTo>
                    <a:pt x="747" y="373"/>
                  </a:lnTo>
                  <a:lnTo>
                    <a:pt x="767" y="397"/>
                  </a:lnTo>
                  <a:lnTo>
                    <a:pt x="783" y="417"/>
                  </a:lnTo>
                  <a:lnTo>
                    <a:pt x="802" y="440"/>
                  </a:lnTo>
                  <a:lnTo>
                    <a:pt x="823" y="467"/>
                  </a:lnTo>
                  <a:lnTo>
                    <a:pt x="841" y="491"/>
                  </a:lnTo>
                  <a:lnTo>
                    <a:pt x="861" y="519"/>
                  </a:lnTo>
                  <a:lnTo>
                    <a:pt x="879" y="546"/>
                  </a:lnTo>
                  <a:lnTo>
                    <a:pt x="895" y="574"/>
                  </a:lnTo>
                  <a:lnTo>
                    <a:pt x="914" y="604"/>
                  </a:lnTo>
                  <a:lnTo>
                    <a:pt x="927" y="630"/>
                  </a:lnTo>
                  <a:lnTo>
                    <a:pt x="941" y="655"/>
                  </a:lnTo>
                  <a:lnTo>
                    <a:pt x="953" y="683"/>
                  </a:lnTo>
                  <a:lnTo>
                    <a:pt x="961" y="703"/>
                  </a:lnTo>
                  <a:lnTo>
                    <a:pt x="1199" y="614"/>
                  </a:lnTo>
                  <a:lnTo>
                    <a:pt x="829" y="1078"/>
                  </a:lnTo>
                  <a:lnTo>
                    <a:pt x="174" y="1003"/>
                  </a:lnTo>
                  <a:lnTo>
                    <a:pt x="433" y="904"/>
                  </a:lnTo>
                  <a:lnTo>
                    <a:pt x="417" y="871"/>
                  </a:lnTo>
                  <a:lnTo>
                    <a:pt x="400" y="839"/>
                  </a:lnTo>
                  <a:lnTo>
                    <a:pt x="377" y="805"/>
                  </a:lnTo>
                  <a:lnTo>
                    <a:pt x="351" y="769"/>
                  </a:lnTo>
                  <a:lnTo>
                    <a:pt x="329" y="739"/>
                  </a:lnTo>
                  <a:lnTo>
                    <a:pt x="304" y="710"/>
                  </a:lnTo>
                  <a:lnTo>
                    <a:pt x="279" y="682"/>
                  </a:lnTo>
                  <a:lnTo>
                    <a:pt x="253" y="657"/>
                  </a:lnTo>
                  <a:lnTo>
                    <a:pt x="227" y="635"/>
                  </a:lnTo>
                  <a:lnTo>
                    <a:pt x="197" y="609"/>
                  </a:lnTo>
                  <a:lnTo>
                    <a:pt x="168" y="587"/>
                  </a:lnTo>
                  <a:lnTo>
                    <a:pt x="141" y="566"/>
                  </a:lnTo>
                  <a:lnTo>
                    <a:pt x="114" y="547"/>
                  </a:lnTo>
                  <a:lnTo>
                    <a:pt x="80" y="527"/>
                  </a:lnTo>
                  <a:lnTo>
                    <a:pt x="47" y="509"/>
                  </a:lnTo>
                  <a:lnTo>
                    <a:pt x="24" y="499"/>
                  </a:lnTo>
                  <a:lnTo>
                    <a:pt x="0" y="486"/>
                  </a:lnTo>
                  <a:lnTo>
                    <a:pt x="244" y="0"/>
                  </a:lnTo>
                  <a:close/>
                </a:path>
              </a:pathLst>
            </a:custGeom>
            <a:solidFill>
              <a:srgbClr val="009999"/>
            </a:solidFill>
            <a:ln w="28575" cmpd="sng">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p>
              <a:endParaRPr lang="en-US"/>
            </a:p>
          </p:txBody>
        </p:sp>
        <p:sp>
          <p:nvSpPr>
            <p:cNvPr id="45087" name="Rectangle 31"/>
            <p:cNvSpPr>
              <a:spLocks noChangeArrowheads="1"/>
            </p:cNvSpPr>
            <p:nvPr/>
          </p:nvSpPr>
          <p:spPr bwMode="auto">
            <a:xfrm>
              <a:off x="2714" y="1596"/>
              <a:ext cx="70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Visioning</a:t>
              </a:r>
              <a:endParaRPr lang="en-US" sz="1600">
                <a:solidFill>
                  <a:schemeClr val="bg2"/>
                </a:solidFill>
                <a:latin typeface="Book Antiqua" pitchFamily="18" charset="0"/>
              </a:endParaRPr>
            </a:p>
          </p:txBody>
        </p:sp>
      </p:grpSp>
      <p:grpSp>
        <p:nvGrpSpPr>
          <p:cNvPr id="45088" name="Group 32"/>
          <p:cNvGrpSpPr>
            <a:grpSpLocks/>
          </p:cNvGrpSpPr>
          <p:nvPr/>
        </p:nvGrpSpPr>
        <p:grpSpPr bwMode="auto">
          <a:xfrm>
            <a:off x="5638800" y="1600200"/>
            <a:ext cx="1843088" cy="1462088"/>
            <a:chOff x="1715" y="864"/>
            <a:chExt cx="1161" cy="921"/>
          </a:xfrm>
        </p:grpSpPr>
        <p:sp>
          <p:nvSpPr>
            <p:cNvPr id="45089" name="Freeform 33"/>
            <p:cNvSpPr>
              <a:spLocks/>
            </p:cNvSpPr>
            <p:nvPr/>
          </p:nvSpPr>
          <p:spPr bwMode="auto">
            <a:xfrm>
              <a:off x="1716" y="864"/>
              <a:ext cx="1160" cy="884"/>
            </a:xfrm>
            <a:custGeom>
              <a:avLst/>
              <a:gdLst>
                <a:gd name="T0" fmla="*/ 619 w 1160"/>
                <a:gd name="T1" fmla="*/ 884 h 884"/>
                <a:gd name="T2" fmla="*/ 694 w 1160"/>
                <a:gd name="T3" fmla="*/ 712 h 884"/>
                <a:gd name="T4" fmla="*/ 670 w 1160"/>
                <a:gd name="T5" fmla="*/ 705 h 884"/>
                <a:gd name="T6" fmla="*/ 643 w 1160"/>
                <a:gd name="T7" fmla="*/ 699 h 884"/>
                <a:gd name="T8" fmla="*/ 608 w 1160"/>
                <a:gd name="T9" fmla="*/ 692 h 884"/>
                <a:gd name="T10" fmla="*/ 579 w 1160"/>
                <a:gd name="T11" fmla="*/ 688 h 884"/>
                <a:gd name="T12" fmla="*/ 547 w 1160"/>
                <a:gd name="T13" fmla="*/ 683 h 884"/>
                <a:gd name="T14" fmla="*/ 513 w 1160"/>
                <a:gd name="T15" fmla="*/ 680 h 884"/>
                <a:gd name="T16" fmla="*/ 476 w 1160"/>
                <a:gd name="T17" fmla="*/ 678 h 884"/>
                <a:gd name="T18" fmla="*/ 411 w 1160"/>
                <a:gd name="T19" fmla="*/ 678 h 884"/>
                <a:gd name="T20" fmla="*/ 378 w 1160"/>
                <a:gd name="T21" fmla="*/ 679 h 884"/>
                <a:gd name="T22" fmla="*/ 346 w 1160"/>
                <a:gd name="T23" fmla="*/ 682 h 884"/>
                <a:gd name="T24" fmla="*/ 314 w 1160"/>
                <a:gd name="T25" fmla="*/ 685 h 884"/>
                <a:gd name="T26" fmla="*/ 282 w 1160"/>
                <a:gd name="T27" fmla="*/ 690 h 884"/>
                <a:gd name="T28" fmla="*/ 252 w 1160"/>
                <a:gd name="T29" fmla="*/ 696 h 884"/>
                <a:gd name="T30" fmla="*/ 216 w 1160"/>
                <a:gd name="T31" fmla="*/ 703 h 884"/>
                <a:gd name="T32" fmla="*/ 184 w 1160"/>
                <a:gd name="T33" fmla="*/ 713 h 884"/>
                <a:gd name="T34" fmla="*/ 267 w 1160"/>
                <a:gd name="T35" fmla="*/ 350 h 884"/>
                <a:gd name="T36" fmla="*/ 0 w 1160"/>
                <a:gd name="T37" fmla="*/ 205 h 884"/>
                <a:gd name="T38" fmla="*/ 14 w 1160"/>
                <a:gd name="T39" fmla="*/ 201 h 884"/>
                <a:gd name="T40" fmla="*/ 41 w 1160"/>
                <a:gd name="T41" fmla="*/ 192 h 884"/>
                <a:gd name="T42" fmla="*/ 62 w 1160"/>
                <a:gd name="T43" fmla="*/ 186 h 884"/>
                <a:gd name="T44" fmla="*/ 87 w 1160"/>
                <a:gd name="T45" fmla="*/ 179 h 884"/>
                <a:gd name="T46" fmla="*/ 116 w 1160"/>
                <a:gd name="T47" fmla="*/ 174 h 884"/>
                <a:gd name="T48" fmla="*/ 140 w 1160"/>
                <a:gd name="T49" fmla="*/ 168 h 884"/>
                <a:gd name="T50" fmla="*/ 172 w 1160"/>
                <a:gd name="T51" fmla="*/ 161 h 884"/>
                <a:gd name="T52" fmla="*/ 199 w 1160"/>
                <a:gd name="T53" fmla="*/ 156 h 884"/>
                <a:gd name="T54" fmla="*/ 231 w 1160"/>
                <a:gd name="T55" fmla="*/ 152 h 884"/>
                <a:gd name="T56" fmla="*/ 264 w 1160"/>
                <a:gd name="T57" fmla="*/ 148 h 884"/>
                <a:gd name="T58" fmla="*/ 296 w 1160"/>
                <a:gd name="T59" fmla="*/ 145 h 884"/>
                <a:gd name="T60" fmla="*/ 332 w 1160"/>
                <a:gd name="T61" fmla="*/ 144 h 884"/>
                <a:gd name="T62" fmla="*/ 367 w 1160"/>
                <a:gd name="T63" fmla="*/ 141 h 884"/>
                <a:gd name="T64" fmla="*/ 402 w 1160"/>
                <a:gd name="T65" fmla="*/ 141 h 884"/>
                <a:gd name="T66" fmla="*/ 438 w 1160"/>
                <a:gd name="T67" fmla="*/ 141 h 884"/>
                <a:gd name="T68" fmla="*/ 484 w 1160"/>
                <a:gd name="T69" fmla="*/ 141 h 884"/>
                <a:gd name="T70" fmla="*/ 525 w 1160"/>
                <a:gd name="T71" fmla="*/ 142 h 884"/>
                <a:gd name="T72" fmla="*/ 552 w 1160"/>
                <a:gd name="T73" fmla="*/ 144 h 884"/>
                <a:gd name="T74" fmla="*/ 585 w 1160"/>
                <a:gd name="T75" fmla="*/ 146 h 884"/>
                <a:gd name="T76" fmla="*/ 617 w 1160"/>
                <a:gd name="T77" fmla="*/ 149 h 884"/>
                <a:gd name="T78" fmla="*/ 655 w 1160"/>
                <a:gd name="T79" fmla="*/ 154 h 884"/>
                <a:gd name="T80" fmla="*/ 687 w 1160"/>
                <a:gd name="T81" fmla="*/ 159 h 884"/>
                <a:gd name="T82" fmla="*/ 717 w 1160"/>
                <a:gd name="T83" fmla="*/ 165 h 884"/>
                <a:gd name="T84" fmla="*/ 757 w 1160"/>
                <a:gd name="T85" fmla="*/ 172 h 884"/>
                <a:gd name="T86" fmla="*/ 787 w 1160"/>
                <a:gd name="T87" fmla="*/ 179 h 884"/>
                <a:gd name="T88" fmla="*/ 823 w 1160"/>
                <a:gd name="T89" fmla="*/ 188 h 884"/>
                <a:gd name="T90" fmla="*/ 854 w 1160"/>
                <a:gd name="T91" fmla="*/ 195 h 884"/>
                <a:gd name="T92" fmla="*/ 887 w 1160"/>
                <a:gd name="T93" fmla="*/ 205 h 884"/>
                <a:gd name="T94" fmla="*/ 920 w 1160"/>
                <a:gd name="T95" fmla="*/ 215 h 884"/>
                <a:gd name="T96" fmla="*/ 1019 w 1160"/>
                <a:gd name="T97" fmla="*/ 0 h 884"/>
                <a:gd name="T98" fmla="*/ 1160 w 1160"/>
                <a:gd name="T99" fmla="*/ 599 h 884"/>
                <a:gd name="T100" fmla="*/ 619 w 1160"/>
                <a:gd name="T101"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0" h="884">
                  <a:moveTo>
                    <a:pt x="619" y="884"/>
                  </a:moveTo>
                  <a:lnTo>
                    <a:pt x="694" y="712"/>
                  </a:lnTo>
                  <a:lnTo>
                    <a:pt x="670" y="705"/>
                  </a:lnTo>
                  <a:lnTo>
                    <a:pt x="643" y="699"/>
                  </a:lnTo>
                  <a:lnTo>
                    <a:pt x="608" y="692"/>
                  </a:lnTo>
                  <a:lnTo>
                    <a:pt x="579" y="688"/>
                  </a:lnTo>
                  <a:lnTo>
                    <a:pt x="547" y="683"/>
                  </a:lnTo>
                  <a:lnTo>
                    <a:pt x="513" y="680"/>
                  </a:lnTo>
                  <a:lnTo>
                    <a:pt x="476" y="678"/>
                  </a:lnTo>
                  <a:lnTo>
                    <a:pt x="411" y="678"/>
                  </a:lnTo>
                  <a:lnTo>
                    <a:pt x="378" y="679"/>
                  </a:lnTo>
                  <a:lnTo>
                    <a:pt x="346" y="682"/>
                  </a:lnTo>
                  <a:lnTo>
                    <a:pt x="314" y="685"/>
                  </a:lnTo>
                  <a:lnTo>
                    <a:pt x="282" y="690"/>
                  </a:lnTo>
                  <a:lnTo>
                    <a:pt x="252" y="696"/>
                  </a:lnTo>
                  <a:lnTo>
                    <a:pt x="216" y="703"/>
                  </a:lnTo>
                  <a:lnTo>
                    <a:pt x="184" y="713"/>
                  </a:lnTo>
                  <a:lnTo>
                    <a:pt x="267" y="350"/>
                  </a:lnTo>
                  <a:lnTo>
                    <a:pt x="0" y="205"/>
                  </a:lnTo>
                  <a:lnTo>
                    <a:pt x="14" y="201"/>
                  </a:lnTo>
                  <a:lnTo>
                    <a:pt x="41" y="192"/>
                  </a:lnTo>
                  <a:lnTo>
                    <a:pt x="62" y="186"/>
                  </a:lnTo>
                  <a:lnTo>
                    <a:pt x="87" y="179"/>
                  </a:lnTo>
                  <a:lnTo>
                    <a:pt x="116" y="174"/>
                  </a:lnTo>
                  <a:lnTo>
                    <a:pt x="140" y="168"/>
                  </a:lnTo>
                  <a:lnTo>
                    <a:pt x="172" y="161"/>
                  </a:lnTo>
                  <a:lnTo>
                    <a:pt x="199" y="156"/>
                  </a:lnTo>
                  <a:lnTo>
                    <a:pt x="231" y="152"/>
                  </a:lnTo>
                  <a:lnTo>
                    <a:pt x="264" y="148"/>
                  </a:lnTo>
                  <a:lnTo>
                    <a:pt x="296" y="145"/>
                  </a:lnTo>
                  <a:lnTo>
                    <a:pt x="332" y="144"/>
                  </a:lnTo>
                  <a:lnTo>
                    <a:pt x="367" y="141"/>
                  </a:lnTo>
                  <a:lnTo>
                    <a:pt x="402" y="141"/>
                  </a:lnTo>
                  <a:lnTo>
                    <a:pt x="438" y="141"/>
                  </a:lnTo>
                  <a:lnTo>
                    <a:pt x="484" y="141"/>
                  </a:lnTo>
                  <a:lnTo>
                    <a:pt x="525" y="142"/>
                  </a:lnTo>
                  <a:lnTo>
                    <a:pt x="552" y="144"/>
                  </a:lnTo>
                  <a:lnTo>
                    <a:pt x="585" y="146"/>
                  </a:lnTo>
                  <a:lnTo>
                    <a:pt x="617" y="149"/>
                  </a:lnTo>
                  <a:lnTo>
                    <a:pt x="655" y="154"/>
                  </a:lnTo>
                  <a:lnTo>
                    <a:pt x="687" y="159"/>
                  </a:lnTo>
                  <a:lnTo>
                    <a:pt x="717" y="165"/>
                  </a:lnTo>
                  <a:lnTo>
                    <a:pt x="757" y="172"/>
                  </a:lnTo>
                  <a:lnTo>
                    <a:pt x="787" y="179"/>
                  </a:lnTo>
                  <a:lnTo>
                    <a:pt x="823" y="188"/>
                  </a:lnTo>
                  <a:lnTo>
                    <a:pt x="854" y="195"/>
                  </a:lnTo>
                  <a:lnTo>
                    <a:pt x="887" y="205"/>
                  </a:lnTo>
                  <a:lnTo>
                    <a:pt x="920" y="215"/>
                  </a:lnTo>
                  <a:lnTo>
                    <a:pt x="1019" y="0"/>
                  </a:lnTo>
                  <a:lnTo>
                    <a:pt x="1160" y="599"/>
                  </a:lnTo>
                  <a:lnTo>
                    <a:pt x="619" y="884"/>
                  </a:lnTo>
                  <a:close/>
                </a:path>
              </a:pathLst>
            </a:custGeom>
            <a:solidFill>
              <a:schemeClr val="bg1"/>
            </a:solidFill>
            <a:ln w="19050">
              <a:solidFill>
                <a:srgbClr val="000000"/>
              </a:solidFill>
              <a:prstDash val="solid"/>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n-US"/>
            </a:p>
          </p:txBody>
        </p:sp>
        <p:sp>
          <p:nvSpPr>
            <p:cNvPr id="45090" name="Freeform 34"/>
            <p:cNvSpPr>
              <a:spLocks/>
            </p:cNvSpPr>
            <p:nvPr/>
          </p:nvSpPr>
          <p:spPr bwMode="auto">
            <a:xfrm>
              <a:off x="1715" y="901"/>
              <a:ext cx="1160" cy="884"/>
            </a:xfrm>
            <a:custGeom>
              <a:avLst/>
              <a:gdLst>
                <a:gd name="T0" fmla="*/ 619 w 1160"/>
                <a:gd name="T1" fmla="*/ 884 h 884"/>
                <a:gd name="T2" fmla="*/ 694 w 1160"/>
                <a:gd name="T3" fmla="*/ 712 h 884"/>
                <a:gd name="T4" fmla="*/ 670 w 1160"/>
                <a:gd name="T5" fmla="*/ 705 h 884"/>
                <a:gd name="T6" fmla="*/ 643 w 1160"/>
                <a:gd name="T7" fmla="*/ 699 h 884"/>
                <a:gd name="T8" fmla="*/ 608 w 1160"/>
                <a:gd name="T9" fmla="*/ 692 h 884"/>
                <a:gd name="T10" fmla="*/ 579 w 1160"/>
                <a:gd name="T11" fmla="*/ 688 h 884"/>
                <a:gd name="T12" fmla="*/ 547 w 1160"/>
                <a:gd name="T13" fmla="*/ 683 h 884"/>
                <a:gd name="T14" fmla="*/ 513 w 1160"/>
                <a:gd name="T15" fmla="*/ 680 h 884"/>
                <a:gd name="T16" fmla="*/ 476 w 1160"/>
                <a:gd name="T17" fmla="*/ 678 h 884"/>
                <a:gd name="T18" fmla="*/ 411 w 1160"/>
                <a:gd name="T19" fmla="*/ 678 h 884"/>
                <a:gd name="T20" fmla="*/ 378 w 1160"/>
                <a:gd name="T21" fmla="*/ 679 h 884"/>
                <a:gd name="T22" fmla="*/ 346 w 1160"/>
                <a:gd name="T23" fmla="*/ 682 h 884"/>
                <a:gd name="T24" fmla="*/ 314 w 1160"/>
                <a:gd name="T25" fmla="*/ 685 h 884"/>
                <a:gd name="T26" fmla="*/ 282 w 1160"/>
                <a:gd name="T27" fmla="*/ 690 h 884"/>
                <a:gd name="T28" fmla="*/ 252 w 1160"/>
                <a:gd name="T29" fmla="*/ 696 h 884"/>
                <a:gd name="T30" fmla="*/ 216 w 1160"/>
                <a:gd name="T31" fmla="*/ 703 h 884"/>
                <a:gd name="T32" fmla="*/ 184 w 1160"/>
                <a:gd name="T33" fmla="*/ 713 h 884"/>
                <a:gd name="T34" fmla="*/ 267 w 1160"/>
                <a:gd name="T35" fmla="*/ 350 h 884"/>
                <a:gd name="T36" fmla="*/ 0 w 1160"/>
                <a:gd name="T37" fmla="*/ 205 h 884"/>
                <a:gd name="T38" fmla="*/ 14 w 1160"/>
                <a:gd name="T39" fmla="*/ 201 h 884"/>
                <a:gd name="T40" fmla="*/ 41 w 1160"/>
                <a:gd name="T41" fmla="*/ 192 h 884"/>
                <a:gd name="T42" fmla="*/ 62 w 1160"/>
                <a:gd name="T43" fmla="*/ 186 h 884"/>
                <a:gd name="T44" fmla="*/ 87 w 1160"/>
                <a:gd name="T45" fmla="*/ 179 h 884"/>
                <a:gd name="T46" fmla="*/ 116 w 1160"/>
                <a:gd name="T47" fmla="*/ 174 h 884"/>
                <a:gd name="T48" fmla="*/ 140 w 1160"/>
                <a:gd name="T49" fmla="*/ 168 h 884"/>
                <a:gd name="T50" fmla="*/ 172 w 1160"/>
                <a:gd name="T51" fmla="*/ 161 h 884"/>
                <a:gd name="T52" fmla="*/ 199 w 1160"/>
                <a:gd name="T53" fmla="*/ 156 h 884"/>
                <a:gd name="T54" fmla="*/ 231 w 1160"/>
                <a:gd name="T55" fmla="*/ 152 h 884"/>
                <a:gd name="T56" fmla="*/ 264 w 1160"/>
                <a:gd name="T57" fmla="*/ 148 h 884"/>
                <a:gd name="T58" fmla="*/ 296 w 1160"/>
                <a:gd name="T59" fmla="*/ 145 h 884"/>
                <a:gd name="T60" fmla="*/ 332 w 1160"/>
                <a:gd name="T61" fmla="*/ 144 h 884"/>
                <a:gd name="T62" fmla="*/ 367 w 1160"/>
                <a:gd name="T63" fmla="*/ 141 h 884"/>
                <a:gd name="T64" fmla="*/ 402 w 1160"/>
                <a:gd name="T65" fmla="*/ 141 h 884"/>
                <a:gd name="T66" fmla="*/ 438 w 1160"/>
                <a:gd name="T67" fmla="*/ 141 h 884"/>
                <a:gd name="T68" fmla="*/ 484 w 1160"/>
                <a:gd name="T69" fmla="*/ 141 h 884"/>
                <a:gd name="T70" fmla="*/ 525 w 1160"/>
                <a:gd name="T71" fmla="*/ 142 h 884"/>
                <a:gd name="T72" fmla="*/ 552 w 1160"/>
                <a:gd name="T73" fmla="*/ 144 h 884"/>
                <a:gd name="T74" fmla="*/ 585 w 1160"/>
                <a:gd name="T75" fmla="*/ 146 h 884"/>
                <a:gd name="T76" fmla="*/ 617 w 1160"/>
                <a:gd name="T77" fmla="*/ 149 h 884"/>
                <a:gd name="T78" fmla="*/ 655 w 1160"/>
                <a:gd name="T79" fmla="*/ 154 h 884"/>
                <a:gd name="T80" fmla="*/ 687 w 1160"/>
                <a:gd name="T81" fmla="*/ 159 h 884"/>
                <a:gd name="T82" fmla="*/ 717 w 1160"/>
                <a:gd name="T83" fmla="*/ 165 h 884"/>
                <a:gd name="T84" fmla="*/ 757 w 1160"/>
                <a:gd name="T85" fmla="*/ 172 h 884"/>
                <a:gd name="T86" fmla="*/ 787 w 1160"/>
                <a:gd name="T87" fmla="*/ 179 h 884"/>
                <a:gd name="T88" fmla="*/ 823 w 1160"/>
                <a:gd name="T89" fmla="*/ 188 h 884"/>
                <a:gd name="T90" fmla="*/ 854 w 1160"/>
                <a:gd name="T91" fmla="*/ 195 h 884"/>
                <a:gd name="T92" fmla="*/ 887 w 1160"/>
                <a:gd name="T93" fmla="*/ 205 h 884"/>
                <a:gd name="T94" fmla="*/ 920 w 1160"/>
                <a:gd name="T95" fmla="*/ 215 h 884"/>
                <a:gd name="T96" fmla="*/ 1019 w 1160"/>
                <a:gd name="T97" fmla="*/ 0 h 884"/>
                <a:gd name="T98" fmla="*/ 1160 w 1160"/>
                <a:gd name="T99" fmla="*/ 599 h 884"/>
                <a:gd name="T100" fmla="*/ 619 w 1160"/>
                <a:gd name="T101" fmla="*/ 884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60" h="884">
                  <a:moveTo>
                    <a:pt x="619" y="884"/>
                  </a:moveTo>
                  <a:lnTo>
                    <a:pt x="694" y="712"/>
                  </a:lnTo>
                  <a:lnTo>
                    <a:pt x="670" y="705"/>
                  </a:lnTo>
                  <a:lnTo>
                    <a:pt x="643" y="699"/>
                  </a:lnTo>
                  <a:lnTo>
                    <a:pt x="608" y="692"/>
                  </a:lnTo>
                  <a:lnTo>
                    <a:pt x="579" y="688"/>
                  </a:lnTo>
                  <a:lnTo>
                    <a:pt x="547" y="683"/>
                  </a:lnTo>
                  <a:lnTo>
                    <a:pt x="513" y="680"/>
                  </a:lnTo>
                  <a:lnTo>
                    <a:pt x="476" y="678"/>
                  </a:lnTo>
                  <a:lnTo>
                    <a:pt x="411" y="678"/>
                  </a:lnTo>
                  <a:lnTo>
                    <a:pt x="378" y="679"/>
                  </a:lnTo>
                  <a:lnTo>
                    <a:pt x="346" y="682"/>
                  </a:lnTo>
                  <a:lnTo>
                    <a:pt x="314" y="685"/>
                  </a:lnTo>
                  <a:lnTo>
                    <a:pt x="282" y="690"/>
                  </a:lnTo>
                  <a:lnTo>
                    <a:pt x="252" y="696"/>
                  </a:lnTo>
                  <a:lnTo>
                    <a:pt x="216" y="703"/>
                  </a:lnTo>
                  <a:lnTo>
                    <a:pt x="184" y="713"/>
                  </a:lnTo>
                  <a:lnTo>
                    <a:pt x="267" y="350"/>
                  </a:lnTo>
                  <a:lnTo>
                    <a:pt x="0" y="205"/>
                  </a:lnTo>
                  <a:lnTo>
                    <a:pt x="14" y="201"/>
                  </a:lnTo>
                  <a:lnTo>
                    <a:pt x="41" y="192"/>
                  </a:lnTo>
                  <a:lnTo>
                    <a:pt x="62" y="186"/>
                  </a:lnTo>
                  <a:lnTo>
                    <a:pt x="87" y="179"/>
                  </a:lnTo>
                  <a:lnTo>
                    <a:pt x="116" y="174"/>
                  </a:lnTo>
                  <a:lnTo>
                    <a:pt x="140" y="168"/>
                  </a:lnTo>
                  <a:lnTo>
                    <a:pt x="172" y="161"/>
                  </a:lnTo>
                  <a:lnTo>
                    <a:pt x="199" y="156"/>
                  </a:lnTo>
                  <a:lnTo>
                    <a:pt x="231" y="152"/>
                  </a:lnTo>
                  <a:lnTo>
                    <a:pt x="264" y="148"/>
                  </a:lnTo>
                  <a:lnTo>
                    <a:pt x="296" y="145"/>
                  </a:lnTo>
                  <a:lnTo>
                    <a:pt x="332" y="144"/>
                  </a:lnTo>
                  <a:lnTo>
                    <a:pt x="367" y="141"/>
                  </a:lnTo>
                  <a:lnTo>
                    <a:pt x="402" y="141"/>
                  </a:lnTo>
                  <a:lnTo>
                    <a:pt x="438" y="141"/>
                  </a:lnTo>
                  <a:lnTo>
                    <a:pt x="484" y="141"/>
                  </a:lnTo>
                  <a:lnTo>
                    <a:pt x="525" y="142"/>
                  </a:lnTo>
                  <a:lnTo>
                    <a:pt x="552" y="144"/>
                  </a:lnTo>
                  <a:lnTo>
                    <a:pt x="585" y="146"/>
                  </a:lnTo>
                  <a:lnTo>
                    <a:pt x="617" y="149"/>
                  </a:lnTo>
                  <a:lnTo>
                    <a:pt x="655" y="154"/>
                  </a:lnTo>
                  <a:lnTo>
                    <a:pt x="687" y="159"/>
                  </a:lnTo>
                  <a:lnTo>
                    <a:pt x="717" y="165"/>
                  </a:lnTo>
                  <a:lnTo>
                    <a:pt x="757" y="172"/>
                  </a:lnTo>
                  <a:lnTo>
                    <a:pt x="787" y="179"/>
                  </a:lnTo>
                  <a:lnTo>
                    <a:pt x="823" y="188"/>
                  </a:lnTo>
                  <a:lnTo>
                    <a:pt x="854" y="195"/>
                  </a:lnTo>
                  <a:lnTo>
                    <a:pt x="887" y="205"/>
                  </a:lnTo>
                  <a:lnTo>
                    <a:pt x="920" y="215"/>
                  </a:lnTo>
                  <a:lnTo>
                    <a:pt x="1019" y="0"/>
                  </a:lnTo>
                  <a:lnTo>
                    <a:pt x="1160" y="599"/>
                  </a:lnTo>
                  <a:lnTo>
                    <a:pt x="619" y="884"/>
                  </a:lnTo>
                  <a:close/>
                </a:path>
              </a:pathLst>
            </a:custGeom>
            <a:solidFill>
              <a:srgbClr val="003399"/>
            </a:solidFill>
            <a:ln w="19050">
              <a:solidFill>
                <a:schemeClr val="bg2"/>
              </a:solidFill>
              <a:prstDash val="solid"/>
              <a:round/>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p>
              <a:endParaRPr lang="en-US"/>
            </a:p>
          </p:txBody>
        </p:sp>
        <p:sp>
          <p:nvSpPr>
            <p:cNvPr id="45091" name="Rectangle 35"/>
            <p:cNvSpPr>
              <a:spLocks noChangeArrowheads="1"/>
            </p:cNvSpPr>
            <p:nvPr/>
          </p:nvSpPr>
          <p:spPr bwMode="auto">
            <a:xfrm>
              <a:off x="1969" y="1156"/>
              <a:ext cx="77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lIns="92075" tIns="46038" rIns="92075" bIns="46038">
              <a:spAutoFit/>
            </a:bodyPr>
            <a:lstStyle/>
            <a:p>
              <a:pPr algn="ctr"/>
              <a:r>
                <a:rPr lang="en-US" sz="1600" b="1">
                  <a:solidFill>
                    <a:srgbClr val="FFFFFF"/>
                  </a:solidFill>
                  <a:latin typeface="Book Antiqua" pitchFamily="18" charset="0"/>
                </a:rPr>
                <a:t>Existing</a:t>
              </a:r>
            </a:p>
            <a:p>
              <a:pPr algn="ctr"/>
              <a:r>
                <a:rPr lang="en-US" sz="1600" b="1">
                  <a:solidFill>
                    <a:srgbClr val="FFFFFF"/>
                  </a:solidFill>
                  <a:latin typeface="Book Antiqua" pitchFamily="18" charset="0"/>
                </a:rPr>
                <a:t>Conditions</a:t>
              </a:r>
              <a:endParaRPr lang="en-US" sz="1600">
                <a:latin typeface="Book Antiqua" pitchFamily="18" charset="0"/>
              </a:endParaRPr>
            </a:p>
          </p:txBody>
        </p:sp>
      </p:grpSp>
      <p:sp>
        <p:nvSpPr>
          <p:cNvPr id="45093" name="Text Box 37"/>
          <p:cNvSpPr txBox="1">
            <a:spLocks noChangeArrowheads="1"/>
          </p:cNvSpPr>
          <p:nvPr/>
        </p:nvSpPr>
        <p:spPr bwMode="auto">
          <a:xfrm>
            <a:off x="685800" y="3124200"/>
            <a:ext cx="2362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The Rational Planning Process is a decision-making process of evaluating alternatives.</a:t>
            </a:r>
          </a:p>
        </p:txBody>
      </p:sp>
    </p:spTree>
    <p:extLst>
      <p:ext uri="{BB962C8B-B14F-4D97-AF65-F5344CB8AC3E}">
        <p14:creationId xmlns:p14="http://schemas.microsoft.com/office/powerpoint/2010/main" val="3324251675"/>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685800" y="838200"/>
            <a:ext cx="7772400" cy="1066800"/>
          </a:xfrm>
        </p:spPr>
        <p:txBody>
          <a:bodyPr/>
          <a:lstStyle/>
          <a:p>
            <a:r>
              <a:rPr lang="en-US" sz="3200" dirty="0"/>
              <a:t>Rational Comprehensive Planning Period</a:t>
            </a:r>
          </a:p>
        </p:txBody>
      </p:sp>
      <p:sp>
        <p:nvSpPr>
          <p:cNvPr id="321539" name="Rectangle 3"/>
          <p:cNvSpPr>
            <a:spLocks noGrp="1" noChangeArrowheads="1"/>
          </p:cNvSpPr>
          <p:nvPr>
            <p:ph type="body" idx="1"/>
          </p:nvPr>
        </p:nvSpPr>
        <p:spPr>
          <a:xfrm>
            <a:off x="685800" y="1905000"/>
            <a:ext cx="7772400" cy="4724400"/>
          </a:xfrm>
        </p:spPr>
        <p:txBody>
          <a:bodyPr/>
          <a:lstStyle/>
          <a:p>
            <a:pPr>
              <a:lnSpc>
                <a:spcPct val="90000"/>
              </a:lnSpc>
            </a:pPr>
            <a:r>
              <a:rPr lang="en-US" sz="2800" dirty="0"/>
              <a:t>1947 – Levittown</a:t>
            </a:r>
          </a:p>
          <a:p>
            <a:pPr>
              <a:lnSpc>
                <a:spcPct val="90000"/>
              </a:lnSpc>
            </a:pPr>
            <a:r>
              <a:rPr lang="en-US" sz="2800" dirty="0"/>
              <a:t>1949 - Housing Act of 1949</a:t>
            </a:r>
          </a:p>
          <a:p>
            <a:pPr lvl="1">
              <a:lnSpc>
                <a:spcPct val="90000"/>
              </a:lnSpc>
            </a:pPr>
            <a:r>
              <a:rPr lang="en-US" sz="2400" dirty="0"/>
              <a:t>Urban renewal</a:t>
            </a:r>
          </a:p>
          <a:p>
            <a:pPr>
              <a:lnSpc>
                <a:spcPct val="90000"/>
              </a:lnSpc>
            </a:pPr>
            <a:r>
              <a:rPr lang="en-US" sz="2800" dirty="0"/>
              <a:t>1954 - Housing Act of 1954</a:t>
            </a:r>
          </a:p>
          <a:p>
            <a:pPr lvl="1">
              <a:lnSpc>
                <a:spcPct val="90000"/>
              </a:lnSpc>
            </a:pPr>
            <a:r>
              <a:rPr lang="en-US" sz="2400" dirty="0"/>
              <a:t>Section 701 planning funds</a:t>
            </a:r>
          </a:p>
          <a:p>
            <a:pPr>
              <a:lnSpc>
                <a:spcPct val="90000"/>
              </a:lnSpc>
            </a:pPr>
            <a:r>
              <a:rPr lang="en-US" sz="2800" dirty="0"/>
              <a:t>1956 – Federal Aid Highway Act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761037"/>
            <a:ext cx="3097060" cy="20647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4793605"/>
            <a:ext cx="2106461" cy="208861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732" y="4761037"/>
            <a:ext cx="2917433" cy="2056790"/>
          </a:xfrm>
          <a:prstGeom prst="rect">
            <a:avLst/>
          </a:prstGeom>
        </p:spPr>
      </p:pic>
    </p:spTree>
    <p:extLst>
      <p:ext uri="{BB962C8B-B14F-4D97-AF65-F5344CB8AC3E}">
        <p14:creationId xmlns:p14="http://schemas.microsoft.com/office/powerpoint/2010/main" val="129459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Comprehensive Planning Period</a:t>
            </a:r>
          </a:p>
        </p:txBody>
      </p:sp>
      <p:sp>
        <p:nvSpPr>
          <p:cNvPr id="3" name="Content Placeholder 2"/>
          <p:cNvSpPr>
            <a:spLocks noGrp="1"/>
          </p:cNvSpPr>
          <p:nvPr>
            <p:ph idx="1"/>
          </p:nvPr>
        </p:nvSpPr>
        <p:spPr>
          <a:xfrm>
            <a:off x="717550" y="2349500"/>
            <a:ext cx="6216650" cy="3505200"/>
          </a:xfrm>
        </p:spPr>
        <p:txBody>
          <a:bodyPr/>
          <a:lstStyle/>
          <a:p>
            <a:pPr>
              <a:lnSpc>
                <a:spcPct val="90000"/>
              </a:lnSpc>
            </a:pPr>
            <a:r>
              <a:rPr lang="en-US" sz="2400" dirty="0"/>
              <a:t>1957 – </a:t>
            </a:r>
            <a:r>
              <a:rPr lang="en-US" sz="2400" dirty="0" err="1"/>
              <a:t>Gruen</a:t>
            </a:r>
            <a:r>
              <a:rPr lang="en-US" sz="2400" dirty="0"/>
              <a:t> Plan for Fort Worth</a:t>
            </a:r>
          </a:p>
          <a:p>
            <a:pPr>
              <a:lnSpc>
                <a:spcPct val="90000"/>
              </a:lnSpc>
            </a:pPr>
            <a:r>
              <a:rPr lang="en-US" sz="2400" dirty="0"/>
              <a:t>1961 – Statewide Zoning, Hawaii</a:t>
            </a:r>
          </a:p>
          <a:p>
            <a:pPr>
              <a:lnSpc>
                <a:spcPct val="90000"/>
              </a:lnSpc>
            </a:pPr>
            <a:r>
              <a:rPr lang="en-US" sz="2400" dirty="0"/>
              <a:t>1964 – Columbia, Maryland</a:t>
            </a:r>
          </a:p>
          <a:p>
            <a:pPr>
              <a:lnSpc>
                <a:spcPct val="90000"/>
              </a:lnSpc>
            </a:pPr>
            <a:r>
              <a:rPr lang="en-US" sz="2400" dirty="0"/>
              <a:t>1965 - Reston, Virginia</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304022"/>
            <a:ext cx="3397704" cy="25539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5748" y="2904506"/>
            <a:ext cx="2878252" cy="22234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1" y="5048631"/>
            <a:ext cx="2772978" cy="180936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5779" y="4262627"/>
            <a:ext cx="2559969" cy="2636768"/>
          </a:xfrm>
          <a:prstGeom prst="rect">
            <a:avLst/>
          </a:prstGeom>
        </p:spPr>
      </p:pic>
    </p:spTree>
    <p:extLst>
      <p:ext uri="{BB962C8B-B14F-4D97-AF65-F5344CB8AC3E}">
        <p14:creationId xmlns:p14="http://schemas.microsoft.com/office/powerpoint/2010/main" val="1662003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72432" y="609600"/>
            <a:ext cx="7510236" cy="892175"/>
          </a:xfrm>
        </p:spPr>
        <p:txBody>
          <a:bodyPr/>
          <a:lstStyle/>
          <a:p>
            <a:r>
              <a:rPr lang="en-US" sz="3200" dirty="0"/>
              <a:t>Strategic Planning – 1960s</a:t>
            </a:r>
          </a:p>
        </p:txBody>
      </p:sp>
      <p:sp>
        <p:nvSpPr>
          <p:cNvPr id="47107" name="Rectangle 3"/>
          <p:cNvSpPr>
            <a:spLocks noGrp="1" noChangeArrowheads="1"/>
          </p:cNvSpPr>
          <p:nvPr>
            <p:ph type="body" idx="1"/>
          </p:nvPr>
        </p:nvSpPr>
        <p:spPr>
          <a:xfrm>
            <a:off x="152400" y="1371600"/>
            <a:ext cx="8915400" cy="3898900"/>
          </a:xfrm>
        </p:spPr>
        <p:txBody>
          <a:bodyPr/>
          <a:lstStyle/>
          <a:p>
            <a:pPr>
              <a:lnSpc>
                <a:spcPct val="90000"/>
              </a:lnSpc>
            </a:pPr>
            <a:r>
              <a:rPr lang="en-US" sz="2800" dirty="0"/>
              <a:t>Focused short-term planning effort identifies:</a:t>
            </a:r>
          </a:p>
          <a:p>
            <a:pPr>
              <a:lnSpc>
                <a:spcPct val="90000"/>
              </a:lnSpc>
            </a:pPr>
            <a:r>
              <a:rPr lang="en-US" sz="2800" dirty="0"/>
              <a:t>	Mission of organization</a:t>
            </a:r>
          </a:p>
          <a:p>
            <a:pPr>
              <a:lnSpc>
                <a:spcPct val="90000"/>
              </a:lnSpc>
            </a:pPr>
            <a:r>
              <a:rPr lang="en-US" sz="2800" dirty="0"/>
              <a:t>	Internal strengths and weaknesses</a:t>
            </a:r>
          </a:p>
          <a:p>
            <a:pPr>
              <a:lnSpc>
                <a:spcPct val="90000"/>
              </a:lnSpc>
            </a:pPr>
            <a:r>
              <a:rPr lang="en-US" sz="2800" dirty="0"/>
              <a:t>	External opportunities and threats</a:t>
            </a:r>
          </a:p>
          <a:p>
            <a:pPr>
              <a:lnSpc>
                <a:spcPct val="90000"/>
              </a:lnSpc>
            </a:pPr>
            <a:r>
              <a:rPr lang="en-US" sz="2800" dirty="0"/>
              <a:t>	Future possible scenarios over 3 to 5 years</a:t>
            </a:r>
          </a:p>
          <a:p>
            <a:pPr>
              <a:lnSpc>
                <a:spcPct val="90000"/>
              </a:lnSpc>
            </a:pPr>
            <a:r>
              <a:rPr lang="en-US" sz="2800" dirty="0"/>
              <a:t>	Specific goals and objectives to achieve mission.  Objectives should be “SMART”</a:t>
            </a:r>
          </a:p>
          <a:p>
            <a:pPr>
              <a:lnSpc>
                <a:spcPct val="90000"/>
              </a:lnSpc>
            </a:pPr>
            <a:r>
              <a:rPr lang="en-US" sz="2800" dirty="0"/>
              <a:t>			</a:t>
            </a:r>
            <a:r>
              <a:rPr lang="en-US" sz="2800" b="1" dirty="0"/>
              <a:t>S</a:t>
            </a:r>
            <a:r>
              <a:rPr lang="en-US" sz="2800" dirty="0"/>
              <a:t>pecific</a:t>
            </a:r>
          </a:p>
          <a:p>
            <a:pPr>
              <a:lnSpc>
                <a:spcPct val="90000"/>
              </a:lnSpc>
            </a:pPr>
            <a:r>
              <a:rPr lang="en-US" sz="2800" dirty="0"/>
              <a:t>			</a:t>
            </a:r>
            <a:r>
              <a:rPr lang="en-US" sz="2800" b="1" dirty="0"/>
              <a:t>M</a:t>
            </a:r>
            <a:r>
              <a:rPr lang="en-US" sz="2800" dirty="0"/>
              <a:t>easurable</a:t>
            </a:r>
          </a:p>
          <a:p>
            <a:pPr>
              <a:lnSpc>
                <a:spcPct val="90000"/>
              </a:lnSpc>
            </a:pPr>
            <a:r>
              <a:rPr lang="en-US" sz="2800" dirty="0"/>
              <a:t>			</a:t>
            </a:r>
            <a:r>
              <a:rPr lang="en-US" sz="2800" b="1" dirty="0"/>
              <a:t>A</a:t>
            </a:r>
            <a:r>
              <a:rPr lang="en-US" sz="2800" dirty="0"/>
              <a:t>ttainable</a:t>
            </a:r>
          </a:p>
          <a:p>
            <a:pPr>
              <a:lnSpc>
                <a:spcPct val="90000"/>
              </a:lnSpc>
            </a:pPr>
            <a:r>
              <a:rPr lang="en-US" sz="2800" dirty="0"/>
              <a:t>			</a:t>
            </a:r>
            <a:r>
              <a:rPr lang="en-US" sz="2800" b="1" dirty="0"/>
              <a:t>R</a:t>
            </a:r>
            <a:r>
              <a:rPr lang="en-US" sz="2800" dirty="0"/>
              <a:t>esults-based</a:t>
            </a:r>
          </a:p>
          <a:p>
            <a:pPr>
              <a:lnSpc>
                <a:spcPct val="90000"/>
              </a:lnSpc>
            </a:pPr>
            <a:r>
              <a:rPr lang="en-US" sz="2800" dirty="0"/>
              <a:t>			</a:t>
            </a:r>
            <a:r>
              <a:rPr lang="en-US" sz="2800" b="1" dirty="0"/>
              <a:t>T</a:t>
            </a:r>
            <a:r>
              <a:rPr lang="en-US" sz="2800" dirty="0"/>
              <a:t>ime bound</a:t>
            </a:r>
          </a:p>
        </p:txBody>
      </p:sp>
    </p:spTree>
    <p:extLst>
      <p:ext uri="{BB962C8B-B14F-4D97-AF65-F5344CB8AC3E}">
        <p14:creationId xmlns:p14="http://schemas.microsoft.com/office/powerpoint/2010/main" val="22619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038600" y="914400"/>
            <a:ext cx="1363663" cy="892175"/>
          </a:xfrm>
        </p:spPr>
        <p:txBody>
          <a:bodyPr/>
          <a:lstStyle/>
          <a:p>
            <a:r>
              <a:rPr lang="en-US" sz="1400" dirty="0"/>
              <a:t>versus</a:t>
            </a:r>
            <a:endParaRPr lang="en-US" sz="1400" u="sng" dirty="0"/>
          </a:p>
        </p:txBody>
      </p:sp>
      <p:sp>
        <p:nvSpPr>
          <p:cNvPr id="48131" name="Rectangle 3"/>
          <p:cNvSpPr>
            <a:spLocks noGrp="1" noChangeArrowheads="1"/>
          </p:cNvSpPr>
          <p:nvPr>
            <p:ph type="body" sz="half" idx="1"/>
          </p:nvPr>
        </p:nvSpPr>
        <p:spPr>
          <a:xfrm>
            <a:off x="711199" y="1905000"/>
            <a:ext cx="4691063" cy="4800600"/>
          </a:xfrm>
        </p:spPr>
        <p:txBody>
          <a:bodyPr/>
          <a:lstStyle/>
          <a:p>
            <a:pPr marL="0" indent="0">
              <a:lnSpc>
                <a:spcPct val="90000"/>
              </a:lnSpc>
              <a:buFont typeface="Wingdings" pitchFamily="2" charset="2"/>
              <a:buChar char="§"/>
            </a:pPr>
            <a:r>
              <a:rPr lang="en-US" sz="2400" dirty="0"/>
              <a:t>Long range, 10-20 </a:t>
            </a:r>
            <a:r>
              <a:rPr lang="en-US" sz="2400" dirty="0" err="1"/>
              <a:t>yrs</a:t>
            </a:r>
            <a:endParaRPr lang="en-US" sz="2400" dirty="0"/>
          </a:p>
          <a:p>
            <a:pPr marL="0" indent="0">
              <a:lnSpc>
                <a:spcPct val="90000"/>
              </a:lnSpc>
              <a:buFont typeface="Wingdings" pitchFamily="2" charset="2"/>
              <a:buChar char="§"/>
            </a:pPr>
            <a:r>
              <a:rPr lang="en-US" sz="2400" dirty="0"/>
              <a:t>Comprehensive (geographical)</a:t>
            </a:r>
          </a:p>
          <a:p>
            <a:pPr marL="0" indent="0">
              <a:lnSpc>
                <a:spcPct val="90000"/>
              </a:lnSpc>
              <a:buFont typeface="Wingdings" pitchFamily="2" charset="2"/>
              <a:buChar char="§"/>
            </a:pPr>
            <a:r>
              <a:rPr lang="en-US" sz="2400" dirty="0"/>
              <a:t>Comprehensive (physical, economic, social)</a:t>
            </a:r>
          </a:p>
          <a:p>
            <a:pPr marL="0" indent="0">
              <a:lnSpc>
                <a:spcPct val="90000"/>
              </a:lnSpc>
              <a:buFont typeface="Wingdings" pitchFamily="2" charset="2"/>
              <a:buChar char="§"/>
            </a:pPr>
            <a:r>
              <a:rPr lang="en-US" sz="2400" dirty="0"/>
              <a:t>Value oriented</a:t>
            </a:r>
          </a:p>
          <a:p>
            <a:pPr marL="0" indent="0">
              <a:lnSpc>
                <a:spcPct val="90000"/>
              </a:lnSpc>
              <a:buFont typeface="Wingdings" pitchFamily="2" charset="2"/>
              <a:buChar char="§"/>
            </a:pPr>
            <a:r>
              <a:rPr lang="en-US" sz="2400" dirty="0"/>
              <a:t>A policy guide</a:t>
            </a:r>
          </a:p>
          <a:p>
            <a:pPr marL="0" indent="0">
              <a:lnSpc>
                <a:spcPct val="90000"/>
              </a:lnSpc>
              <a:buFont typeface="Wingdings" pitchFamily="2" charset="2"/>
              <a:buChar char="§"/>
            </a:pPr>
            <a:r>
              <a:rPr lang="en-US" sz="2400" dirty="0"/>
              <a:t>Designates future land use</a:t>
            </a:r>
          </a:p>
          <a:p>
            <a:pPr marL="0" indent="0">
              <a:lnSpc>
                <a:spcPct val="90000"/>
              </a:lnSpc>
              <a:buFont typeface="Wingdings" pitchFamily="2" charset="2"/>
              <a:buChar char="§"/>
            </a:pPr>
            <a:r>
              <a:rPr lang="en-US" sz="2400" dirty="0"/>
              <a:t>Implementation tools (regulations, funding)</a:t>
            </a:r>
          </a:p>
          <a:p>
            <a:pPr marL="0" indent="0">
              <a:lnSpc>
                <a:spcPct val="90000"/>
              </a:lnSpc>
              <a:buFont typeface="Wingdings" pitchFamily="2" charset="2"/>
              <a:buChar char="§"/>
            </a:pPr>
            <a:r>
              <a:rPr lang="en-US" sz="2400" dirty="0"/>
              <a:t>Continuous</a:t>
            </a:r>
          </a:p>
        </p:txBody>
      </p:sp>
      <p:sp>
        <p:nvSpPr>
          <p:cNvPr id="48132" name="Rectangle 4"/>
          <p:cNvSpPr>
            <a:spLocks noGrp="1" noChangeArrowheads="1"/>
          </p:cNvSpPr>
          <p:nvPr>
            <p:ph type="body" sz="half" idx="2"/>
          </p:nvPr>
        </p:nvSpPr>
        <p:spPr>
          <a:xfrm>
            <a:off x="5402263" y="2046515"/>
            <a:ext cx="3589337" cy="4876800"/>
          </a:xfrm>
        </p:spPr>
        <p:txBody>
          <a:bodyPr/>
          <a:lstStyle/>
          <a:p>
            <a:pPr marL="0" indent="0">
              <a:buFont typeface="Wingdings" pitchFamily="2" charset="2"/>
              <a:buChar char="§"/>
            </a:pPr>
            <a:r>
              <a:rPr lang="en-US" sz="2400" dirty="0"/>
              <a:t>Mission directed</a:t>
            </a:r>
          </a:p>
          <a:p>
            <a:pPr marL="0" indent="0">
              <a:buFont typeface="Wingdings" pitchFamily="2" charset="2"/>
              <a:buChar char="§"/>
            </a:pPr>
            <a:r>
              <a:rPr lang="en-US" sz="2400" dirty="0"/>
              <a:t>Short range, 1- 5 </a:t>
            </a:r>
            <a:r>
              <a:rPr lang="en-US" sz="2400" dirty="0" err="1"/>
              <a:t>yrs</a:t>
            </a:r>
            <a:endParaRPr lang="en-US" sz="2400" dirty="0"/>
          </a:p>
          <a:p>
            <a:pPr marL="0" indent="0">
              <a:buFont typeface="Wingdings" pitchFamily="2" charset="2"/>
              <a:buChar char="§"/>
            </a:pPr>
            <a:r>
              <a:rPr lang="en-US" sz="2400" dirty="0"/>
              <a:t>Realistically targeted</a:t>
            </a:r>
          </a:p>
          <a:p>
            <a:pPr marL="0" indent="0">
              <a:buFont typeface="Wingdings" pitchFamily="2" charset="2"/>
              <a:buChar char="§"/>
            </a:pPr>
            <a:r>
              <a:rPr lang="en-US" sz="2400" dirty="0"/>
              <a:t>Market oriented</a:t>
            </a:r>
          </a:p>
          <a:p>
            <a:pPr marL="0" indent="0">
              <a:buFont typeface="Wingdings" pitchFamily="2" charset="2"/>
              <a:buChar char="§"/>
            </a:pPr>
            <a:r>
              <a:rPr lang="en-US" sz="2400" dirty="0"/>
              <a:t>Action oriented</a:t>
            </a:r>
          </a:p>
          <a:p>
            <a:pPr marL="0" indent="0">
              <a:buFont typeface="Wingdings" pitchFamily="2" charset="2"/>
              <a:buChar char="§"/>
            </a:pPr>
            <a:r>
              <a:rPr lang="en-US" sz="2400" dirty="0"/>
              <a:t>Identifies strengths, weaknesses, opportunities, and threats</a:t>
            </a:r>
          </a:p>
        </p:txBody>
      </p:sp>
      <p:sp>
        <p:nvSpPr>
          <p:cNvPr id="48133" name="Rectangle 5"/>
          <p:cNvSpPr>
            <a:spLocks noChangeArrowheads="1"/>
          </p:cNvSpPr>
          <p:nvPr/>
        </p:nvSpPr>
        <p:spPr bwMode="auto">
          <a:xfrm>
            <a:off x="5105400" y="990600"/>
            <a:ext cx="3048000" cy="914400"/>
          </a:xfrm>
          <a:prstGeom prst="rect">
            <a:avLst/>
          </a:prstGeom>
          <a:noFill/>
          <a:ln>
            <a:noFill/>
          </a:ln>
          <a:effectLst>
            <a:outerShdw dist="35921" dir="2700000" algn="ctr" rotWithShape="0">
              <a:srgbClr val="88DE2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80000"/>
              </a:lnSpc>
            </a:pPr>
            <a:r>
              <a:rPr lang="en-US" sz="4000" b="1" u="sng" dirty="0">
                <a:solidFill>
                  <a:schemeClr val="tx2"/>
                </a:solidFill>
                <a:latin typeface="Garamond" pitchFamily="18" charset="0"/>
              </a:rPr>
              <a:t>Strategic Planning</a:t>
            </a:r>
          </a:p>
        </p:txBody>
      </p:sp>
      <p:sp>
        <p:nvSpPr>
          <p:cNvPr id="48134" name="Rectangle 6"/>
          <p:cNvSpPr>
            <a:spLocks noChangeArrowheads="1"/>
          </p:cNvSpPr>
          <p:nvPr/>
        </p:nvSpPr>
        <p:spPr bwMode="auto">
          <a:xfrm>
            <a:off x="838200" y="914400"/>
            <a:ext cx="3352800" cy="990600"/>
          </a:xfrm>
          <a:prstGeom prst="rect">
            <a:avLst/>
          </a:prstGeom>
          <a:noFill/>
          <a:ln>
            <a:noFill/>
          </a:ln>
          <a:effectLst>
            <a:outerShdw dist="35921" dir="2700000" algn="ctr" rotWithShape="0">
              <a:srgbClr val="88DE2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lnSpc>
                <a:spcPct val="80000"/>
              </a:lnSpc>
            </a:pPr>
            <a:r>
              <a:rPr lang="en-US" sz="3600" b="1" u="sng" dirty="0">
                <a:solidFill>
                  <a:schemeClr val="tx2"/>
                </a:solidFill>
                <a:latin typeface="Garamond" pitchFamily="18" charset="0"/>
              </a:rPr>
              <a:t>Comprehensive  Planning</a:t>
            </a:r>
          </a:p>
        </p:txBody>
      </p:sp>
    </p:spTree>
    <p:extLst>
      <p:ext uri="{BB962C8B-B14F-4D97-AF65-F5344CB8AC3E}">
        <p14:creationId xmlns:p14="http://schemas.microsoft.com/office/powerpoint/2010/main" val="180048769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685800" y="838200"/>
            <a:ext cx="7772400" cy="762000"/>
          </a:xfrm>
        </p:spPr>
        <p:txBody>
          <a:bodyPr/>
          <a:lstStyle/>
          <a:p>
            <a:r>
              <a:rPr lang="en-US" dirty="0"/>
              <a:t>Post-Modernism Period</a:t>
            </a:r>
          </a:p>
        </p:txBody>
      </p:sp>
      <p:sp>
        <p:nvSpPr>
          <p:cNvPr id="322563" name="Rectangle 3"/>
          <p:cNvSpPr>
            <a:spLocks noGrp="1" noChangeArrowheads="1"/>
          </p:cNvSpPr>
          <p:nvPr>
            <p:ph type="body" idx="1"/>
          </p:nvPr>
        </p:nvSpPr>
        <p:spPr>
          <a:xfrm>
            <a:off x="685800" y="1524000"/>
            <a:ext cx="7772400" cy="2667000"/>
          </a:xfrm>
        </p:spPr>
        <p:txBody>
          <a:bodyPr/>
          <a:lstStyle/>
          <a:p>
            <a:pPr>
              <a:lnSpc>
                <a:spcPct val="80000"/>
              </a:lnSpc>
            </a:pPr>
            <a:r>
              <a:rPr lang="en-US" sz="2800" dirty="0"/>
              <a:t>1960s – social and environmental movements</a:t>
            </a:r>
          </a:p>
          <a:p>
            <a:pPr>
              <a:lnSpc>
                <a:spcPct val="80000"/>
              </a:lnSpc>
            </a:pPr>
            <a:r>
              <a:rPr lang="en-US" sz="2800" dirty="0"/>
              <a:t>1960 – </a:t>
            </a:r>
            <a:r>
              <a:rPr lang="en-US" sz="2800" i="1" dirty="0"/>
              <a:t>Image of the City</a:t>
            </a:r>
            <a:r>
              <a:rPr lang="en-US" sz="2800" dirty="0"/>
              <a:t>, Kevin Lynch</a:t>
            </a:r>
          </a:p>
          <a:p>
            <a:pPr>
              <a:lnSpc>
                <a:spcPct val="80000"/>
              </a:lnSpc>
            </a:pPr>
            <a:r>
              <a:rPr lang="en-US" sz="2800" dirty="0"/>
              <a:t>1961 – </a:t>
            </a:r>
            <a:r>
              <a:rPr lang="en-US" sz="2800" i="1" dirty="0"/>
              <a:t>Death and Life of Great American Cities</a:t>
            </a:r>
            <a:r>
              <a:rPr lang="en-US" sz="2800" dirty="0"/>
              <a:t>, Jane Jacobs</a:t>
            </a:r>
          </a:p>
          <a:p>
            <a:pPr>
              <a:lnSpc>
                <a:spcPct val="80000"/>
              </a:lnSpc>
            </a:pPr>
            <a:r>
              <a:rPr lang="en-US" sz="2800" dirty="0"/>
              <a:t>1962 – Advocacy Planning, </a:t>
            </a:r>
            <a:r>
              <a:rPr lang="en-US" sz="2400" dirty="0"/>
              <a:t>Paul Davidoff</a:t>
            </a:r>
          </a:p>
          <a:p>
            <a:pPr>
              <a:lnSpc>
                <a:spcPct val="80000"/>
              </a:lnSpc>
            </a:pPr>
            <a:r>
              <a:rPr lang="en-US" sz="2800" dirty="0"/>
              <a:t>1969 – </a:t>
            </a:r>
            <a:r>
              <a:rPr lang="en-US" sz="2800" i="1" dirty="0"/>
              <a:t>Design with Nature, </a:t>
            </a:r>
            <a:r>
              <a:rPr lang="en-US" sz="2800" dirty="0"/>
              <a:t>Ian </a:t>
            </a:r>
            <a:r>
              <a:rPr lang="en-US" sz="2800" dirty="0" err="1"/>
              <a:t>McHarg</a:t>
            </a:r>
            <a:endParaRPr lang="en-US" sz="2800" dirty="0"/>
          </a:p>
          <a:p>
            <a:pPr>
              <a:lnSpc>
                <a:spcPct val="80000"/>
              </a:lnSpc>
            </a:pPr>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60878"/>
            <a:ext cx="3603329" cy="22971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593021"/>
            <a:ext cx="1562621" cy="22451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343" y="4632543"/>
            <a:ext cx="2225457" cy="222545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297" y="4593021"/>
            <a:ext cx="1447800" cy="2268940"/>
          </a:xfrm>
          <a:prstGeom prst="rect">
            <a:avLst/>
          </a:prstGeom>
        </p:spPr>
      </p:pic>
    </p:spTree>
    <p:extLst>
      <p:ext uri="{BB962C8B-B14F-4D97-AF65-F5344CB8AC3E}">
        <p14:creationId xmlns:p14="http://schemas.microsoft.com/office/powerpoint/2010/main" val="2002490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Post-Modernism Period</a:t>
            </a:r>
          </a:p>
        </p:txBody>
      </p:sp>
      <p:sp>
        <p:nvSpPr>
          <p:cNvPr id="3" name="Content Placeholder 2"/>
          <p:cNvSpPr>
            <a:spLocks noGrp="1"/>
          </p:cNvSpPr>
          <p:nvPr>
            <p:ph idx="1"/>
          </p:nvPr>
        </p:nvSpPr>
        <p:spPr/>
        <p:txBody>
          <a:bodyPr/>
          <a:lstStyle/>
          <a:p>
            <a:pPr>
              <a:lnSpc>
                <a:spcPct val="80000"/>
              </a:lnSpc>
            </a:pPr>
            <a:r>
              <a:rPr lang="en-US" sz="2400" dirty="0"/>
              <a:t>1969 – National Environmental Policy Act</a:t>
            </a:r>
          </a:p>
          <a:p>
            <a:pPr>
              <a:lnSpc>
                <a:spcPct val="80000"/>
              </a:lnSpc>
            </a:pPr>
            <a:r>
              <a:rPr lang="en-US" sz="2400" dirty="0"/>
              <a:t>1972 – Oscar Newman’s </a:t>
            </a:r>
            <a:r>
              <a:rPr lang="en-US" sz="2400" i="1" u="sng" dirty="0"/>
              <a:t>Defensible Space</a:t>
            </a:r>
          </a:p>
          <a:p>
            <a:pPr>
              <a:lnSpc>
                <a:spcPct val="80000"/>
              </a:lnSpc>
            </a:pPr>
            <a:r>
              <a:rPr lang="en-US" sz="2400" dirty="0"/>
              <a:t>1974 Housing and Community Development Act, CDBG</a:t>
            </a:r>
          </a:p>
          <a:p>
            <a:pPr>
              <a:lnSpc>
                <a:spcPct val="80000"/>
              </a:lnSpc>
            </a:pPr>
            <a:r>
              <a:rPr lang="en-US" sz="2400" dirty="0"/>
              <a:t>1984 – Seaside, Florida, New Urbanism, Andres </a:t>
            </a:r>
            <a:r>
              <a:rPr lang="en-US" sz="2400" dirty="0" err="1"/>
              <a:t>Duany</a:t>
            </a:r>
            <a:r>
              <a:rPr lang="en-US" sz="2400" dirty="0"/>
              <a:t> and Elizabeth </a:t>
            </a:r>
            <a:r>
              <a:rPr lang="en-US" sz="2400" dirty="0" err="1"/>
              <a:t>Plater-Zyberk</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913376"/>
            <a:ext cx="3352800" cy="19446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8717" y="4876801"/>
            <a:ext cx="2938143" cy="199450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1717" y="4879933"/>
            <a:ext cx="2667000" cy="1939636"/>
          </a:xfrm>
          <a:prstGeom prst="rect">
            <a:avLst/>
          </a:prstGeom>
        </p:spPr>
      </p:pic>
    </p:spTree>
    <p:extLst>
      <p:ext uri="{BB962C8B-B14F-4D97-AF65-F5344CB8AC3E}">
        <p14:creationId xmlns:p14="http://schemas.microsoft.com/office/powerpoint/2010/main" val="3412782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685800" y="1295400"/>
            <a:ext cx="7620000" cy="663575"/>
          </a:xfrm>
        </p:spPr>
        <p:txBody>
          <a:bodyPr/>
          <a:lstStyle/>
          <a:p>
            <a:r>
              <a:rPr lang="en-US" sz="1800" dirty="0"/>
              <a:t>Crime Prevention Through Environmental Design</a:t>
            </a:r>
            <a:br>
              <a:rPr lang="en-US" sz="1800" dirty="0"/>
            </a:br>
            <a:r>
              <a:rPr lang="en-US" sz="1800" dirty="0"/>
              <a:t>   (CPTED)</a:t>
            </a:r>
            <a:br>
              <a:rPr lang="en-US" sz="1800" dirty="0"/>
            </a:br>
            <a:r>
              <a:rPr lang="en-US" sz="1800" dirty="0"/>
              <a:t>Jane Jacobs and Oscar Newman influences</a:t>
            </a:r>
          </a:p>
        </p:txBody>
      </p:sp>
      <p:sp>
        <p:nvSpPr>
          <p:cNvPr id="544771" name="Rectangle 3"/>
          <p:cNvSpPr>
            <a:spLocks noGrp="1" noChangeArrowheads="1"/>
          </p:cNvSpPr>
          <p:nvPr>
            <p:ph type="body" idx="1"/>
          </p:nvPr>
        </p:nvSpPr>
        <p:spPr>
          <a:xfrm>
            <a:off x="685800" y="2133600"/>
            <a:ext cx="4868863" cy="3505200"/>
          </a:xfrm>
        </p:spPr>
        <p:txBody>
          <a:bodyPr/>
          <a:lstStyle/>
          <a:p>
            <a:pPr>
              <a:lnSpc>
                <a:spcPct val="90000"/>
              </a:lnSpc>
            </a:pPr>
            <a:r>
              <a:rPr lang="en-US" dirty="0"/>
              <a:t>Natural surveillance</a:t>
            </a:r>
          </a:p>
          <a:p>
            <a:pPr lvl="1">
              <a:lnSpc>
                <a:spcPct val="90000"/>
              </a:lnSpc>
            </a:pPr>
            <a:r>
              <a:rPr lang="en-US" dirty="0"/>
              <a:t>Eyes on the street</a:t>
            </a:r>
          </a:p>
          <a:p>
            <a:pPr lvl="1">
              <a:lnSpc>
                <a:spcPct val="90000"/>
              </a:lnSpc>
            </a:pPr>
            <a:r>
              <a:rPr lang="en-US" dirty="0"/>
              <a:t>Avoid blind spots</a:t>
            </a:r>
          </a:p>
          <a:p>
            <a:pPr>
              <a:lnSpc>
                <a:spcPct val="90000"/>
              </a:lnSpc>
            </a:pPr>
            <a:r>
              <a:rPr lang="en-US" dirty="0"/>
              <a:t>Natural access control</a:t>
            </a:r>
          </a:p>
          <a:p>
            <a:pPr lvl="1">
              <a:lnSpc>
                <a:spcPct val="90000"/>
              </a:lnSpc>
            </a:pPr>
            <a:r>
              <a:rPr lang="en-US" dirty="0"/>
              <a:t>Delineate public and private space</a:t>
            </a:r>
          </a:p>
          <a:p>
            <a:pPr lvl="1">
              <a:lnSpc>
                <a:spcPct val="90000"/>
              </a:lnSpc>
            </a:pPr>
            <a:r>
              <a:rPr lang="en-US" dirty="0"/>
              <a:t>Clearly defined entrances</a:t>
            </a:r>
          </a:p>
          <a:p>
            <a:pPr>
              <a:lnSpc>
                <a:spcPct val="90000"/>
              </a:lnSpc>
            </a:pPr>
            <a:r>
              <a:rPr lang="en-US" dirty="0"/>
              <a:t>Territorial behavior</a:t>
            </a:r>
          </a:p>
          <a:p>
            <a:pPr lvl="1">
              <a:lnSpc>
                <a:spcPct val="90000"/>
              </a:lnSpc>
            </a:pPr>
            <a:r>
              <a:rPr lang="en-US" dirty="0"/>
              <a:t>Sense of ownership</a:t>
            </a:r>
          </a:p>
        </p:txBody>
      </p:sp>
      <p:sp>
        <p:nvSpPr>
          <p:cNvPr id="544772" name="AutoShape 4"/>
          <p:cNvSpPr>
            <a:spLocks noChangeArrowheads="1"/>
          </p:cNvSpPr>
          <p:nvPr/>
        </p:nvSpPr>
        <p:spPr bwMode="auto">
          <a:xfrm>
            <a:off x="6172200" y="3124200"/>
            <a:ext cx="2362200" cy="2057400"/>
          </a:xfrm>
          <a:prstGeom prst="triangle">
            <a:avLst>
              <a:gd name="adj" fmla="val 50000"/>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4773" name="Text Box 5"/>
          <p:cNvSpPr txBox="1">
            <a:spLocks noChangeArrowheads="1"/>
          </p:cNvSpPr>
          <p:nvPr/>
        </p:nvSpPr>
        <p:spPr bwMode="auto">
          <a:xfrm>
            <a:off x="6858000" y="4343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Times New Roman" pitchFamily="18" charset="0"/>
              </a:rPr>
              <a:t>Crime</a:t>
            </a:r>
          </a:p>
        </p:txBody>
      </p:sp>
      <p:sp>
        <p:nvSpPr>
          <p:cNvPr id="544774" name="Text Box 6"/>
          <p:cNvSpPr txBox="1">
            <a:spLocks noChangeArrowheads="1"/>
          </p:cNvSpPr>
          <p:nvPr/>
        </p:nvSpPr>
        <p:spPr bwMode="auto">
          <a:xfrm>
            <a:off x="6324600" y="259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Times New Roman" pitchFamily="18" charset="0"/>
              </a:rPr>
              <a:t>An Offender</a:t>
            </a:r>
          </a:p>
        </p:txBody>
      </p:sp>
      <p:sp>
        <p:nvSpPr>
          <p:cNvPr id="544775" name="Text Box 7"/>
          <p:cNvSpPr txBox="1">
            <a:spLocks noChangeArrowheads="1"/>
          </p:cNvSpPr>
          <p:nvPr/>
        </p:nvSpPr>
        <p:spPr bwMode="auto">
          <a:xfrm>
            <a:off x="5105400" y="52578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Times New Roman" pitchFamily="18" charset="0"/>
              </a:rPr>
              <a:t>An Opportunity</a:t>
            </a:r>
          </a:p>
        </p:txBody>
      </p:sp>
      <p:sp>
        <p:nvSpPr>
          <p:cNvPr id="544776" name="Text Box 8"/>
          <p:cNvSpPr txBox="1">
            <a:spLocks noChangeArrowheads="1"/>
          </p:cNvSpPr>
          <p:nvPr/>
        </p:nvSpPr>
        <p:spPr bwMode="auto">
          <a:xfrm>
            <a:off x="7772400" y="52578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atin typeface="Times New Roman" pitchFamily="18" charset="0"/>
              </a:rPr>
              <a:t>A Victim</a:t>
            </a:r>
          </a:p>
        </p:txBody>
      </p:sp>
      <p:sp>
        <p:nvSpPr>
          <p:cNvPr id="544777" name="Rectangle 9"/>
          <p:cNvSpPr>
            <a:spLocks noRot="1" noChangeArrowheads="1"/>
          </p:cNvSpPr>
          <p:nvPr/>
        </p:nvSpPr>
        <p:spPr bwMode="auto">
          <a:xfrm>
            <a:off x="5257800" y="2057400"/>
            <a:ext cx="41910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1600" b="1">
                <a:solidFill>
                  <a:srgbClr val="006699"/>
                </a:solidFill>
                <a:latin typeface="Verdana" pitchFamily="34" charset="0"/>
              </a:rPr>
              <a:t>Crime Triangle</a:t>
            </a:r>
          </a:p>
        </p:txBody>
      </p:sp>
      <p:sp>
        <p:nvSpPr>
          <p:cNvPr id="544778" name="Text Box 10"/>
          <p:cNvSpPr txBox="1">
            <a:spLocks noChangeArrowheads="1"/>
          </p:cNvSpPr>
          <p:nvPr/>
        </p:nvSpPr>
        <p:spPr bwMode="auto">
          <a:xfrm>
            <a:off x="6019800" y="5670550"/>
            <a:ext cx="3124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latin typeface="Times New Roman" pitchFamily="18" charset="0"/>
              </a:rPr>
              <a:t>All three variables must be present.  Eliminate at least one and the crime can be prevented.</a:t>
            </a:r>
          </a:p>
        </p:txBody>
      </p:sp>
      <p:pic>
        <p:nvPicPr>
          <p:cNvPr id="544779" name="Picture 11" descr="cp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419600"/>
            <a:ext cx="2667000" cy="220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14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440307"/>
            <a:ext cx="7620000" cy="4441825"/>
          </a:xfrm>
        </p:spPr>
        <p:txBody>
          <a:bodyPr/>
          <a:lstStyle/>
          <a:p>
            <a:pPr algn="l"/>
            <a:r>
              <a:rPr lang="en-US" sz="1800" i="1" dirty="0"/>
              <a:t>June 2012 National Survey</a:t>
            </a:r>
            <a:br>
              <a:rPr lang="en-US" sz="1800" i="1" dirty="0"/>
            </a:br>
            <a:br>
              <a:rPr lang="en-US" sz="1800" i="1" dirty="0"/>
            </a:br>
            <a:r>
              <a:rPr lang="en-US" sz="1800" i="1" dirty="0"/>
              <a:t>QUESTION</a:t>
            </a:r>
            <a:br>
              <a:rPr lang="en-US" sz="1800" dirty="0"/>
            </a:br>
            <a:r>
              <a:rPr lang="en-US" sz="1800" i="1" dirty="0"/>
              <a:t>Generally, do you agree or disagree that your community could benefit from a community plan as defined as </a:t>
            </a:r>
            <a:r>
              <a:rPr lang="en-US" sz="1800" dirty="0"/>
              <a:t>"Community planning is a process that seeks to engage all members of a community  to create more prosperous, convenient, equitable, healthy and attractive places for present and future generations"</a:t>
            </a:r>
            <a:r>
              <a:rPr lang="en-US" sz="1800" i="1" dirty="0"/>
              <a:t>?</a:t>
            </a:r>
            <a:br>
              <a:rPr lang="en-US" sz="1800" i="1" dirty="0"/>
            </a:br>
            <a:br>
              <a:rPr lang="en-US" sz="1800" i="1" dirty="0"/>
            </a:br>
            <a:r>
              <a:rPr lang="en-US" sz="1800" i="1" dirty="0"/>
              <a:t>ANSWER</a:t>
            </a:r>
            <a:br>
              <a:rPr lang="en-US" sz="1800" i="1" dirty="0"/>
            </a:br>
            <a:r>
              <a:rPr lang="en-US" sz="1800" i="1" dirty="0"/>
              <a:t>79% agree that their community could benefit from planning as defined</a:t>
            </a:r>
            <a:br>
              <a:rPr lang="en-US" sz="1800" i="1" dirty="0"/>
            </a:br>
            <a:r>
              <a:rPr lang="en-US" sz="1800" i="1" dirty="0"/>
              <a:t>9% disagree (12% don’t know)</a:t>
            </a:r>
            <a:br>
              <a:rPr lang="en-US" sz="1800" i="1" dirty="0"/>
            </a:br>
            <a:br>
              <a:rPr lang="en-US" sz="1800" i="1" dirty="0"/>
            </a:br>
            <a:r>
              <a:rPr lang="en-US" sz="1800" i="1" dirty="0"/>
              <a:t>88% of Democrats agree</a:t>
            </a:r>
            <a:br>
              <a:rPr lang="en-US" sz="1800" i="1" dirty="0"/>
            </a:br>
            <a:r>
              <a:rPr lang="en-US" sz="1800" i="1" dirty="0"/>
              <a:t>77% of Republicans agree</a:t>
            </a:r>
            <a:br>
              <a:rPr lang="en-US" sz="1800" i="1" dirty="0"/>
            </a:br>
            <a:r>
              <a:rPr lang="en-US" sz="1800" i="1" dirty="0"/>
              <a:t>81% of Independents agree</a:t>
            </a:r>
            <a:br>
              <a:rPr lang="en-US" sz="1800" dirty="0"/>
            </a:br>
            <a:br>
              <a:rPr lang="en-US" sz="1800" dirty="0"/>
            </a:br>
            <a:endParaRPr lang="en-US" sz="1800" dirty="0"/>
          </a:p>
        </p:txBody>
      </p:sp>
      <p:sp>
        <p:nvSpPr>
          <p:cNvPr id="3" name="Content Placeholder 2"/>
          <p:cNvSpPr>
            <a:spLocks noGrp="1"/>
          </p:cNvSpPr>
          <p:nvPr>
            <p:ph idx="1"/>
          </p:nvPr>
        </p:nvSpPr>
        <p:spPr>
          <a:xfrm>
            <a:off x="717550" y="4419600"/>
            <a:ext cx="7620000" cy="1435100"/>
          </a:xfrm>
        </p:spPr>
        <p:txBody>
          <a:bodyPr/>
          <a:lstStyle/>
          <a:p>
            <a:pPr marL="0" indent="0">
              <a:buNone/>
            </a:pPr>
            <a:r>
              <a:rPr lang="en-US" dirty="0"/>
              <a:t> </a:t>
            </a:r>
          </a:p>
        </p:txBody>
      </p:sp>
      <p:grpSp>
        <p:nvGrpSpPr>
          <p:cNvPr id="4" name="Group 2"/>
          <p:cNvGrpSpPr>
            <a:grpSpLocks/>
          </p:cNvGrpSpPr>
          <p:nvPr/>
        </p:nvGrpSpPr>
        <p:grpSpPr bwMode="auto">
          <a:xfrm>
            <a:off x="4876800" y="3849163"/>
            <a:ext cx="4159668" cy="2895600"/>
            <a:chOff x="1435" y="810"/>
            <a:chExt cx="9344" cy="5785"/>
          </a:xfrm>
        </p:grpSpPr>
        <p:grpSp>
          <p:nvGrpSpPr>
            <p:cNvPr id="5" name="Group 3"/>
            <p:cNvGrpSpPr>
              <a:grpSpLocks/>
            </p:cNvGrpSpPr>
            <p:nvPr/>
          </p:nvGrpSpPr>
          <p:grpSpPr bwMode="auto">
            <a:xfrm>
              <a:off x="1442" y="817"/>
              <a:ext cx="9329" cy="5770"/>
              <a:chOff x="1442" y="817"/>
              <a:chExt cx="9329" cy="5770"/>
            </a:xfrm>
          </p:grpSpPr>
          <p:sp>
            <p:nvSpPr>
              <p:cNvPr id="6" name="Freeform 4"/>
              <p:cNvSpPr>
                <a:spLocks/>
              </p:cNvSpPr>
              <p:nvPr/>
            </p:nvSpPr>
            <p:spPr bwMode="auto">
              <a:xfrm>
                <a:off x="1442" y="817"/>
                <a:ext cx="9329" cy="5770"/>
              </a:xfrm>
              <a:custGeom>
                <a:avLst/>
                <a:gdLst>
                  <a:gd name="T0" fmla="+- 0 10771 1442"/>
                  <a:gd name="T1" fmla="*/ T0 w 9329"/>
                  <a:gd name="T2" fmla="+- 0 817 817"/>
                  <a:gd name="T3" fmla="*/ 817 h 5770"/>
                  <a:gd name="T4" fmla="+- 0 1442 1442"/>
                  <a:gd name="T5" fmla="*/ T4 w 9329"/>
                  <a:gd name="T6" fmla="+- 0 817 817"/>
                  <a:gd name="T7" fmla="*/ 817 h 5770"/>
                  <a:gd name="T8" fmla="+- 0 1442 1442"/>
                  <a:gd name="T9" fmla="*/ T8 w 9329"/>
                  <a:gd name="T10" fmla="+- 0 6587 817"/>
                  <a:gd name="T11" fmla="*/ 6587 h 5770"/>
                  <a:gd name="T12" fmla="+- 0 10771 1442"/>
                  <a:gd name="T13" fmla="*/ T12 w 9329"/>
                  <a:gd name="T14" fmla="+- 0 6587 817"/>
                  <a:gd name="T15" fmla="*/ 6587 h 5770"/>
                  <a:gd name="T16" fmla="+- 0 10771 1442"/>
                  <a:gd name="T17" fmla="*/ T16 w 9329"/>
                  <a:gd name="T18" fmla="+- 0 817 817"/>
                  <a:gd name="T19" fmla="*/ 817 h 5770"/>
                </a:gdLst>
                <a:ahLst/>
                <a:cxnLst>
                  <a:cxn ang="0">
                    <a:pos x="T1" y="T3"/>
                  </a:cxn>
                  <a:cxn ang="0">
                    <a:pos x="T5" y="T7"/>
                  </a:cxn>
                  <a:cxn ang="0">
                    <a:pos x="T9" y="T11"/>
                  </a:cxn>
                  <a:cxn ang="0">
                    <a:pos x="T13" y="T15"/>
                  </a:cxn>
                  <a:cxn ang="0">
                    <a:pos x="T17" y="T19"/>
                  </a:cxn>
                </a:cxnLst>
                <a:rect l="0" t="0" r="r" b="b"/>
                <a:pathLst>
                  <a:path w="9329" h="5770">
                    <a:moveTo>
                      <a:pt x="9329" y="0"/>
                    </a:moveTo>
                    <a:lnTo>
                      <a:pt x="0" y="0"/>
                    </a:lnTo>
                    <a:lnTo>
                      <a:pt x="0" y="5770"/>
                    </a:lnTo>
                    <a:lnTo>
                      <a:pt x="9329" y="5770"/>
                    </a:lnTo>
                    <a:lnTo>
                      <a:pt x="9329" y="0"/>
                    </a:lnTo>
                    <a:close/>
                  </a:path>
                </a:pathLst>
              </a:custGeom>
              <a:noFill/>
              <a:ln w="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 y="1620"/>
                <a:ext cx="9166" cy="4808"/>
              </a:xfrm>
              <a:prstGeom prst="rect">
                <a:avLst/>
              </a:prstGeom>
              <a:noFill/>
              <a:ln w="0">
                <a:noFill/>
              </a:ln>
              <a:extLst>
                <a:ext uri="{909E8E84-426E-40DD-AFC4-6F175D3DCCD1}">
                  <a14:hiddenFill xmlns:a14="http://schemas.microsoft.com/office/drawing/2010/main">
                    <a:solidFill>
                      <a:srgbClr val="FFFFFF"/>
                    </a:solidFill>
                  </a14:hiddenFill>
                </a:ext>
              </a:extLst>
            </p:spPr>
          </p:pic>
        </p:grpSp>
      </p:grpSp>
      <p:sp>
        <p:nvSpPr>
          <p:cNvPr id="8" name="TextBox 7"/>
          <p:cNvSpPr txBox="1"/>
          <p:nvPr/>
        </p:nvSpPr>
        <p:spPr>
          <a:xfrm>
            <a:off x="7620000" y="6629400"/>
            <a:ext cx="1295400" cy="246221"/>
          </a:xfrm>
          <a:prstGeom prst="rect">
            <a:avLst/>
          </a:prstGeom>
          <a:noFill/>
        </p:spPr>
        <p:txBody>
          <a:bodyPr wrap="square" rtlCol="0">
            <a:spAutoFit/>
          </a:bodyPr>
          <a:lstStyle/>
          <a:p>
            <a:r>
              <a:rPr lang="en-US" sz="1000" dirty="0"/>
              <a:t>Source: APA, 2012</a:t>
            </a:r>
          </a:p>
        </p:txBody>
      </p:sp>
    </p:spTree>
    <p:extLst>
      <p:ext uri="{BB962C8B-B14F-4D97-AF65-F5344CB8AC3E}">
        <p14:creationId xmlns:p14="http://schemas.microsoft.com/office/powerpoint/2010/main" val="297098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395037" y="865195"/>
            <a:ext cx="3110163" cy="582605"/>
          </a:xfrm>
        </p:spPr>
        <p:txBody>
          <a:bodyPr/>
          <a:lstStyle/>
          <a:p>
            <a:r>
              <a:rPr lang="en-US" dirty="0"/>
              <a:t>New Urbanism</a:t>
            </a:r>
          </a:p>
        </p:txBody>
      </p:sp>
      <p:sp>
        <p:nvSpPr>
          <p:cNvPr id="476163" name="Rectangle 3"/>
          <p:cNvSpPr>
            <a:spLocks noGrp="1" noChangeArrowheads="1"/>
          </p:cNvSpPr>
          <p:nvPr>
            <p:ph type="body" idx="1"/>
          </p:nvPr>
        </p:nvSpPr>
        <p:spPr>
          <a:xfrm>
            <a:off x="68466" y="1350994"/>
            <a:ext cx="5257800" cy="3089211"/>
          </a:xfrm>
        </p:spPr>
        <p:txBody>
          <a:bodyPr/>
          <a:lstStyle/>
          <a:p>
            <a:pPr>
              <a:lnSpc>
                <a:spcPct val="90000"/>
              </a:lnSpc>
            </a:pPr>
            <a:r>
              <a:rPr lang="en-US" sz="2400" dirty="0"/>
              <a:t>Congress for New Urbanism</a:t>
            </a:r>
          </a:p>
          <a:p>
            <a:pPr lvl="1">
              <a:lnSpc>
                <a:spcPct val="90000"/>
              </a:lnSpc>
            </a:pPr>
            <a:r>
              <a:rPr lang="en-US" sz="2000" dirty="0"/>
              <a:t>Design based on scale</a:t>
            </a:r>
          </a:p>
          <a:p>
            <a:pPr lvl="2">
              <a:lnSpc>
                <a:spcPct val="90000"/>
              </a:lnSpc>
            </a:pPr>
            <a:r>
              <a:rPr lang="en-US" sz="2000" dirty="0"/>
              <a:t>Metropolitan, City and Town goals</a:t>
            </a:r>
          </a:p>
          <a:p>
            <a:pPr lvl="2">
              <a:lnSpc>
                <a:spcPct val="90000"/>
              </a:lnSpc>
            </a:pPr>
            <a:r>
              <a:rPr lang="en-US" sz="2000" dirty="0"/>
              <a:t>Block, street and Building goals</a:t>
            </a:r>
          </a:p>
          <a:p>
            <a:pPr>
              <a:lnSpc>
                <a:spcPct val="90000"/>
              </a:lnSpc>
            </a:pPr>
            <a:r>
              <a:rPr lang="en-US" sz="2400" dirty="0"/>
              <a:t>AKA Traditional Neighborhood Design - </a:t>
            </a:r>
            <a:r>
              <a:rPr lang="en-US" sz="2400" b="1" dirty="0"/>
              <a:t>New urbanism at neighborhood scale</a:t>
            </a:r>
          </a:p>
        </p:txBody>
      </p:sp>
      <p:pic>
        <p:nvPicPr>
          <p:cNvPr id="476164" name="Picture 4" descr="sea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29615"/>
            <a:ext cx="3886200" cy="22492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953000" y="797239"/>
            <a:ext cx="4201886" cy="3317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defRPr>
                <a:solidFill>
                  <a:srgbClr val="006699"/>
                </a:solidFill>
                <a:latin typeface="+mn-lt"/>
                <a:ea typeface="+mn-ea"/>
                <a:cs typeface="+mn-cs"/>
              </a:defRPr>
            </a:lvl1pPr>
            <a:lvl2pPr marL="742950" indent="-285750" algn="l" rtl="0" fontAlgn="base">
              <a:spcBef>
                <a:spcPct val="20000"/>
              </a:spcBef>
              <a:spcAft>
                <a:spcPct val="0"/>
              </a:spcAft>
              <a:buFont typeface="Wingdings" pitchFamily="2" charset="2"/>
              <a:buChar char="§"/>
              <a:defRPr sz="1600">
                <a:solidFill>
                  <a:srgbClr val="006699"/>
                </a:solidFill>
                <a:latin typeface="+mn-lt"/>
                <a:ea typeface="+mn-ea"/>
              </a:defRPr>
            </a:lvl2pPr>
            <a:lvl3pPr marL="1143000" indent="-228600" algn="l" rtl="0" fontAlgn="base">
              <a:spcBef>
                <a:spcPct val="20000"/>
              </a:spcBef>
              <a:spcAft>
                <a:spcPct val="0"/>
              </a:spcAft>
              <a:buFont typeface="Wingdings" pitchFamily="2" charset="2"/>
              <a:buChar char="§"/>
              <a:defRPr sz="1600">
                <a:solidFill>
                  <a:srgbClr val="006699"/>
                </a:solidFill>
                <a:latin typeface="+mn-lt"/>
                <a:ea typeface="+mn-ea"/>
              </a:defRPr>
            </a:lvl3pPr>
            <a:lvl4pPr marL="1600200" indent="-228600" algn="l" rtl="0" fontAlgn="base">
              <a:spcBef>
                <a:spcPct val="20000"/>
              </a:spcBef>
              <a:spcAft>
                <a:spcPct val="0"/>
              </a:spcAft>
              <a:buFont typeface="Wingdings" pitchFamily="2" charset="2"/>
              <a:buChar char="§"/>
              <a:defRPr sz="1600">
                <a:solidFill>
                  <a:srgbClr val="006699"/>
                </a:solidFill>
                <a:latin typeface="+mn-lt"/>
                <a:ea typeface="+mn-ea"/>
              </a:defRPr>
            </a:lvl4pPr>
            <a:lvl5pPr marL="2057400" indent="-228600" algn="l" rtl="0" fontAlgn="base">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a:lstStyle>
          <a:p>
            <a:pPr eaLnBrk="1" hangingPunct="1"/>
            <a:r>
              <a:rPr lang="en-US" kern="0" dirty="0"/>
              <a:t>Reject Euclidean Zoning- Use Form-based Design Codes</a:t>
            </a:r>
          </a:p>
          <a:p>
            <a:pPr lvl="1" eaLnBrk="1" hangingPunct="1"/>
            <a:r>
              <a:rPr lang="en-US" sz="2400" kern="0" dirty="0"/>
              <a:t>Mixed uses</a:t>
            </a:r>
          </a:p>
          <a:p>
            <a:pPr lvl="1" eaLnBrk="1" hangingPunct="1"/>
            <a:r>
              <a:rPr lang="en-US" sz="2400" kern="0" dirty="0"/>
              <a:t>Regulate form rather than use</a:t>
            </a:r>
          </a:p>
          <a:p>
            <a:pPr lvl="1" eaLnBrk="1" hangingPunct="1"/>
            <a:r>
              <a:rPr lang="en-US" sz="2400" kern="0" dirty="0"/>
              <a:t>Human-scale design</a:t>
            </a:r>
            <a:endParaRPr lang="en-US" kern="0" dirty="0"/>
          </a:p>
          <a:p>
            <a:pPr eaLnBrk="1" hangingPunct="1"/>
            <a:r>
              <a:rPr lang="en-US" kern="0" dirty="0"/>
              <a:t>Respect street grid, connectivity</a:t>
            </a:r>
          </a:p>
          <a:p>
            <a:pPr eaLnBrk="1" hangingPunct="1"/>
            <a:endParaRPr lang="en-US" sz="1800" kern="0" dirty="0"/>
          </a:p>
        </p:txBody>
      </p:sp>
      <p:pic>
        <p:nvPicPr>
          <p:cNvPr id="6" name="Picture 4" descr="town vs sprawl dpz"/>
          <p:cNvPicPr>
            <a:picLocks noChangeAspect="1" noChangeArrowheads="1"/>
          </p:cNvPicPr>
          <p:nvPr/>
        </p:nvPicPr>
        <p:blipFill>
          <a:blip r:embed="rId4">
            <a:extLst>
              <a:ext uri="{28A0092B-C50C-407E-A947-70E740481C1C}">
                <a14:useLocalDpi xmlns:a14="http://schemas.microsoft.com/office/drawing/2010/main" val="0"/>
              </a:ext>
            </a:extLst>
          </a:blip>
          <a:srcRect t="1587" r="4469" b="1587"/>
          <a:stretch>
            <a:fillRect/>
          </a:stretch>
        </p:blipFill>
        <p:spPr bwMode="auto">
          <a:xfrm>
            <a:off x="7296585" y="4537011"/>
            <a:ext cx="1752164" cy="2016189"/>
          </a:xfrm>
          <a:prstGeom prst="rect">
            <a:avLst/>
          </a:prstGeom>
          <a:noFill/>
          <a:ln w="5715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6918325" y="6553200"/>
            <a:ext cx="2225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1400" i="1" dirty="0">
                <a:latin typeface="Times New Roman" pitchFamily="18" charset="0"/>
              </a:rPr>
              <a:t>Source: DPZ and Associates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5037" y="4623754"/>
            <a:ext cx="2819400" cy="2219808"/>
          </a:xfrm>
          <a:prstGeom prst="rect">
            <a:avLst/>
          </a:prstGeom>
        </p:spPr>
      </p:pic>
    </p:spTree>
    <p:extLst>
      <p:ext uri="{BB962C8B-B14F-4D97-AF65-F5344CB8AC3E}">
        <p14:creationId xmlns:p14="http://schemas.microsoft.com/office/powerpoint/2010/main" val="1795980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descr="Transect-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6172200" cy="2819399"/>
          </a:xfrm>
          <a:prstGeom prst="rect">
            <a:avLst/>
          </a:prstGeom>
          <a:noFill/>
          <a:extLst>
            <a:ext uri="{909E8E84-426E-40DD-AFC4-6F175D3DCCD1}">
              <a14:hiddenFill xmlns:a14="http://schemas.microsoft.com/office/drawing/2010/main">
                <a:solidFill>
                  <a:srgbClr val="FFFFFF"/>
                </a:solidFill>
              </a14:hiddenFill>
            </a:ext>
          </a:extLst>
        </p:spPr>
      </p:pic>
      <p:sp>
        <p:nvSpPr>
          <p:cNvPr id="479235" name="Rectangle 3"/>
          <p:cNvSpPr>
            <a:spLocks noGrp="1" noChangeArrowheads="1"/>
          </p:cNvSpPr>
          <p:nvPr>
            <p:ph type="title"/>
          </p:nvPr>
        </p:nvSpPr>
        <p:spPr>
          <a:xfrm>
            <a:off x="838200" y="936625"/>
            <a:ext cx="7620000" cy="892175"/>
          </a:xfrm>
        </p:spPr>
        <p:txBody>
          <a:bodyPr/>
          <a:lstStyle/>
          <a:p>
            <a:r>
              <a:rPr lang="en-US" dirty="0"/>
              <a:t>Form-based Codes -The Transect</a:t>
            </a:r>
          </a:p>
        </p:txBody>
      </p:sp>
      <p:sp>
        <p:nvSpPr>
          <p:cNvPr id="4" name="Rectangle 3"/>
          <p:cNvSpPr txBox="1">
            <a:spLocks noChangeArrowheads="1"/>
          </p:cNvSpPr>
          <p:nvPr/>
        </p:nvSpPr>
        <p:spPr bwMode="auto">
          <a:xfrm>
            <a:off x="73392" y="5257800"/>
            <a:ext cx="7620000" cy="89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006699"/>
                </a:solidFill>
                <a:latin typeface="+mj-lt"/>
                <a:ea typeface="+mj-ea"/>
                <a:cs typeface="+mj-cs"/>
              </a:defRPr>
            </a:lvl1pPr>
            <a:lvl2pPr algn="l" rtl="0" fontAlgn="base">
              <a:spcBef>
                <a:spcPct val="0"/>
              </a:spcBef>
              <a:spcAft>
                <a:spcPct val="0"/>
              </a:spcAft>
              <a:defRPr sz="2800" b="1">
                <a:solidFill>
                  <a:srgbClr val="006699"/>
                </a:solidFill>
                <a:latin typeface="Verdana" pitchFamily="34" charset="0"/>
                <a:ea typeface="ＭＳ Ｐゴシック" pitchFamily="-76" charset="-128"/>
              </a:defRPr>
            </a:lvl2pPr>
            <a:lvl3pPr algn="l" rtl="0" fontAlgn="base">
              <a:spcBef>
                <a:spcPct val="0"/>
              </a:spcBef>
              <a:spcAft>
                <a:spcPct val="0"/>
              </a:spcAft>
              <a:defRPr sz="2800" b="1">
                <a:solidFill>
                  <a:srgbClr val="006699"/>
                </a:solidFill>
                <a:latin typeface="Verdana" pitchFamily="34" charset="0"/>
                <a:ea typeface="ＭＳ Ｐゴシック" pitchFamily="-76" charset="-128"/>
              </a:defRPr>
            </a:lvl3pPr>
            <a:lvl4pPr algn="l" rtl="0" fontAlgn="base">
              <a:spcBef>
                <a:spcPct val="0"/>
              </a:spcBef>
              <a:spcAft>
                <a:spcPct val="0"/>
              </a:spcAft>
              <a:defRPr sz="2800" b="1">
                <a:solidFill>
                  <a:srgbClr val="006699"/>
                </a:solidFill>
                <a:latin typeface="Verdana" pitchFamily="34" charset="0"/>
                <a:ea typeface="ＭＳ Ｐゴシック" pitchFamily="-76" charset="-128"/>
              </a:defRPr>
            </a:lvl4pPr>
            <a:lvl5pPr algn="l" rtl="0" fontAlgn="base">
              <a:spcBef>
                <a:spcPct val="0"/>
              </a:spcBef>
              <a:spcAft>
                <a:spcPct val="0"/>
              </a:spcAft>
              <a:defRPr sz="2800" b="1">
                <a:solidFill>
                  <a:srgbClr val="006699"/>
                </a:solidFill>
                <a:latin typeface="Verdana" pitchFamily="34" charset="0"/>
                <a:ea typeface="ＭＳ Ｐゴシック" pitchFamily="-76" charset="-128"/>
              </a:defRPr>
            </a:lvl5pPr>
            <a:lvl6pPr marL="457200" algn="l" rtl="0" fontAlgn="base">
              <a:spcBef>
                <a:spcPct val="0"/>
              </a:spcBef>
              <a:spcAft>
                <a:spcPct val="0"/>
              </a:spcAft>
              <a:defRPr sz="2800" b="1">
                <a:solidFill>
                  <a:srgbClr val="006699"/>
                </a:solidFill>
                <a:latin typeface="Verdana" pitchFamily="34" charset="0"/>
                <a:ea typeface="ＭＳ Ｐゴシック" pitchFamily="-76" charset="-128"/>
              </a:defRPr>
            </a:lvl6pPr>
            <a:lvl7pPr marL="914400" algn="l" rtl="0" fontAlgn="base">
              <a:spcBef>
                <a:spcPct val="0"/>
              </a:spcBef>
              <a:spcAft>
                <a:spcPct val="0"/>
              </a:spcAft>
              <a:defRPr sz="2800" b="1">
                <a:solidFill>
                  <a:srgbClr val="006699"/>
                </a:solidFill>
                <a:latin typeface="Verdana" pitchFamily="34" charset="0"/>
                <a:ea typeface="ＭＳ Ｐゴシック" pitchFamily="-76" charset="-128"/>
              </a:defRPr>
            </a:lvl7pPr>
            <a:lvl8pPr marL="1371600" algn="l" rtl="0" fontAlgn="base">
              <a:spcBef>
                <a:spcPct val="0"/>
              </a:spcBef>
              <a:spcAft>
                <a:spcPct val="0"/>
              </a:spcAft>
              <a:defRPr sz="2800" b="1">
                <a:solidFill>
                  <a:srgbClr val="006699"/>
                </a:solidFill>
                <a:latin typeface="Verdana" pitchFamily="34" charset="0"/>
                <a:ea typeface="ＭＳ Ｐゴシック" pitchFamily="-76" charset="-128"/>
              </a:defRPr>
            </a:lvl8pPr>
            <a:lvl9pPr marL="1828800" algn="l" rtl="0" fontAlgn="base">
              <a:spcBef>
                <a:spcPct val="0"/>
              </a:spcBef>
              <a:spcAft>
                <a:spcPct val="0"/>
              </a:spcAft>
              <a:defRPr sz="2800" b="1">
                <a:solidFill>
                  <a:srgbClr val="006699"/>
                </a:solidFill>
                <a:latin typeface="Verdana" pitchFamily="34" charset="0"/>
                <a:ea typeface="ＭＳ Ｐゴシック" pitchFamily="-76" charset="-128"/>
              </a:defRPr>
            </a:lvl9pPr>
          </a:lstStyle>
          <a:p>
            <a:pPr eaLnBrk="1" hangingPunct="1"/>
            <a:r>
              <a:rPr lang="en-US" kern="0" dirty="0"/>
              <a:t>Form-Based Regulating Plans</a:t>
            </a:r>
          </a:p>
        </p:txBody>
      </p:sp>
      <p:pic>
        <p:nvPicPr>
          <p:cNvPr id="5" name="Picture 2" descr="Provo TOD Pl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3892017"/>
            <a:ext cx="2889985" cy="2941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614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1"/>
            <a:ext cx="7620000" cy="609600"/>
          </a:xfrm>
        </p:spPr>
        <p:txBody>
          <a:bodyPr/>
          <a:lstStyle/>
          <a:p>
            <a:r>
              <a:rPr lang="en-US" dirty="0"/>
              <a:t>Regulating Plans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371600"/>
            <a:ext cx="2885209" cy="3733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81049"/>
            <a:ext cx="3048000" cy="39452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3133274"/>
            <a:ext cx="2879249" cy="372472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1" y="3048000"/>
            <a:ext cx="2961209" cy="3832152"/>
          </a:xfrm>
          <a:prstGeom prst="rect">
            <a:avLst/>
          </a:prstGeom>
        </p:spPr>
      </p:pic>
    </p:spTree>
    <p:extLst>
      <p:ext uri="{BB962C8B-B14F-4D97-AF65-F5344CB8AC3E}">
        <p14:creationId xmlns:p14="http://schemas.microsoft.com/office/powerpoint/2010/main" val="451088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a:xfrm>
            <a:off x="717550" y="1425575"/>
            <a:ext cx="2330450" cy="892175"/>
          </a:xfrm>
        </p:spPr>
        <p:txBody>
          <a:bodyPr/>
          <a:lstStyle/>
          <a:p>
            <a:r>
              <a:rPr lang="en-US">
                <a:latin typeface="Arial" charset="0"/>
              </a:rPr>
              <a:t>Technology</a:t>
            </a:r>
          </a:p>
        </p:txBody>
      </p:sp>
      <p:sp>
        <p:nvSpPr>
          <p:cNvPr id="447491" name="Rectangle 3"/>
          <p:cNvSpPr>
            <a:spLocks noGrp="1" noChangeArrowheads="1"/>
          </p:cNvSpPr>
          <p:nvPr>
            <p:ph type="body" idx="1"/>
          </p:nvPr>
        </p:nvSpPr>
        <p:spPr>
          <a:xfrm>
            <a:off x="304800" y="2362200"/>
            <a:ext cx="4343400" cy="1295400"/>
          </a:xfrm>
        </p:spPr>
        <p:txBody>
          <a:bodyPr/>
          <a:lstStyle/>
          <a:p>
            <a:r>
              <a:rPr lang="en-US" dirty="0">
                <a:latin typeface="Arial" charset="0"/>
              </a:rPr>
              <a:t>Geographic Information Systems – 1990s</a:t>
            </a:r>
          </a:p>
          <a:p>
            <a:pPr lvl="1"/>
            <a:r>
              <a:rPr lang="en-US" dirty="0">
                <a:latin typeface="Arial" charset="0"/>
              </a:rPr>
              <a:t>Intelligent maps (location and tabular)</a:t>
            </a:r>
          </a:p>
          <a:p>
            <a:pPr lvl="1"/>
            <a:r>
              <a:rPr lang="en-US" dirty="0">
                <a:latin typeface="Arial" charset="0"/>
              </a:rPr>
              <a:t>ArcGIS (ESRI), MapInfo, others</a:t>
            </a:r>
          </a:p>
        </p:txBody>
      </p:sp>
      <p:pic>
        <p:nvPicPr>
          <p:cNvPr id="447492" name="Picture 4" descr="GIS la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3733800"/>
            <a:ext cx="5055995" cy="3124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Before_CozbyWe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681" y="2047553"/>
            <a:ext cx="3636818" cy="239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Visual-Simulation_CozbyW_8-10-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445924"/>
            <a:ext cx="3657600" cy="241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59681" y="1219200"/>
            <a:ext cx="3303319" cy="461665"/>
          </a:xfrm>
          <a:prstGeom prst="rect">
            <a:avLst/>
          </a:prstGeom>
          <a:noFill/>
        </p:spPr>
        <p:txBody>
          <a:bodyPr wrap="square" rtlCol="0">
            <a:spAutoFit/>
          </a:bodyPr>
          <a:lstStyle/>
          <a:p>
            <a:r>
              <a:rPr lang="en-US" dirty="0"/>
              <a:t>Visioning Software</a:t>
            </a:r>
          </a:p>
        </p:txBody>
      </p:sp>
      <p:sp>
        <p:nvSpPr>
          <p:cNvPr id="8" name="AutoShape 7"/>
          <p:cNvSpPr>
            <a:spLocks noChangeArrowheads="1"/>
          </p:cNvSpPr>
          <p:nvPr/>
        </p:nvSpPr>
        <p:spPr bwMode="auto">
          <a:xfrm rot="5400000">
            <a:off x="6547046" y="4278139"/>
            <a:ext cx="976313" cy="485775"/>
          </a:xfrm>
          <a:prstGeom prst="rightArrow">
            <a:avLst>
              <a:gd name="adj1" fmla="val 50000"/>
              <a:gd name="adj2" fmla="val 50245"/>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927138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Recent Trends in Planning</a:t>
            </a:r>
          </a:p>
        </p:txBody>
      </p:sp>
      <p:sp>
        <p:nvSpPr>
          <p:cNvPr id="3" name="Content Placeholder 2"/>
          <p:cNvSpPr>
            <a:spLocks noGrp="1"/>
          </p:cNvSpPr>
          <p:nvPr>
            <p:ph idx="1"/>
          </p:nvPr>
        </p:nvSpPr>
        <p:spPr/>
        <p:txBody>
          <a:bodyPr/>
          <a:lstStyle/>
          <a:p>
            <a:r>
              <a:rPr lang="en-US" sz="2000" dirty="0"/>
              <a:t>1980s	- Growth Management</a:t>
            </a:r>
          </a:p>
          <a:p>
            <a:r>
              <a:rPr lang="en-US" sz="2000" dirty="0"/>
              <a:t>	Hawaii, Oregon, Florida, Georgia</a:t>
            </a:r>
          </a:p>
          <a:p>
            <a:endParaRPr lang="en-US" sz="2000" dirty="0"/>
          </a:p>
          <a:p>
            <a:r>
              <a:rPr lang="en-US" sz="2000" dirty="0"/>
              <a:t>1990s	- Smart Growth, Sustainable Development</a:t>
            </a:r>
          </a:p>
          <a:p>
            <a:endParaRPr lang="en-US" sz="2000" dirty="0"/>
          </a:p>
          <a:p>
            <a:r>
              <a:rPr lang="en-US" sz="2000" dirty="0"/>
              <a:t>2000	- Disaster Mitigation Act</a:t>
            </a:r>
          </a:p>
          <a:p>
            <a:endParaRPr lang="en-US" sz="2000" dirty="0"/>
          </a:p>
          <a:p>
            <a:r>
              <a:rPr lang="en-US" sz="2000" dirty="0"/>
              <a:t>2000s – Traffic Calming, Context-sensitive Solutions</a:t>
            </a:r>
          </a:p>
        </p:txBody>
      </p:sp>
    </p:spTree>
    <p:extLst>
      <p:ext uri="{BB962C8B-B14F-4D97-AF65-F5344CB8AC3E}">
        <p14:creationId xmlns:p14="http://schemas.microsoft.com/office/powerpoint/2010/main" val="2951655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717550" y="685800"/>
            <a:ext cx="7620000" cy="892175"/>
          </a:xfrm>
        </p:spPr>
        <p:txBody>
          <a:bodyPr/>
          <a:lstStyle/>
          <a:p>
            <a:r>
              <a:rPr lang="en-US"/>
              <a:t>Smart Growth</a:t>
            </a:r>
          </a:p>
        </p:txBody>
      </p:sp>
      <p:sp>
        <p:nvSpPr>
          <p:cNvPr id="448515" name="Rectangle 3"/>
          <p:cNvSpPr>
            <a:spLocks noGrp="1" noChangeArrowheads="1"/>
          </p:cNvSpPr>
          <p:nvPr>
            <p:ph type="body" idx="1"/>
          </p:nvPr>
        </p:nvSpPr>
        <p:spPr>
          <a:xfrm>
            <a:off x="717550" y="1524000"/>
            <a:ext cx="4921250" cy="3505200"/>
          </a:xfrm>
        </p:spPr>
        <p:txBody>
          <a:bodyPr/>
          <a:lstStyle/>
          <a:p>
            <a:pPr>
              <a:lnSpc>
                <a:spcPct val="90000"/>
              </a:lnSpc>
            </a:pPr>
            <a:r>
              <a:rPr lang="en-US" sz="2800" dirty="0"/>
              <a:t>Scale: Regional vs. Local</a:t>
            </a:r>
          </a:p>
          <a:p>
            <a:pPr>
              <a:lnSpc>
                <a:spcPct val="90000"/>
              </a:lnSpc>
            </a:pPr>
            <a:r>
              <a:rPr lang="en-US" sz="2800" dirty="0"/>
              <a:t>Features of Smart Growth:</a:t>
            </a:r>
          </a:p>
          <a:p>
            <a:pPr lvl="1">
              <a:lnSpc>
                <a:spcPct val="90000"/>
              </a:lnSpc>
            </a:pPr>
            <a:r>
              <a:rPr lang="en-US" sz="2800" dirty="0"/>
              <a:t>Compact development</a:t>
            </a:r>
          </a:p>
          <a:p>
            <a:pPr lvl="1">
              <a:lnSpc>
                <a:spcPct val="90000"/>
              </a:lnSpc>
            </a:pPr>
            <a:r>
              <a:rPr lang="en-US" sz="2800" dirty="0"/>
              <a:t>Mixed uses</a:t>
            </a:r>
          </a:p>
          <a:p>
            <a:pPr lvl="1">
              <a:lnSpc>
                <a:spcPct val="90000"/>
              </a:lnSpc>
            </a:pPr>
            <a:r>
              <a:rPr lang="en-US" sz="2800" dirty="0"/>
              <a:t>Mobility choice (pedestrian orientation)</a:t>
            </a:r>
          </a:p>
          <a:p>
            <a:pPr lvl="1">
              <a:lnSpc>
                <a:spcPct val="90000"/>
              </a:lnSpc>
            </a:pPr>
            <a:r>
              <a:rPr lang="en-US" sz="2800" dirty="0"/>
              <a:t>Open space preservation</a:t>
            </a:r>
          </a:p>
          <a:p>
            <a:pPr lvl="1">
              <a:lnSpc>
                <a:spcPct val="90000"/>
              </a:lnSpc>
            </a:pPr>
            <a:r>
              <a:rPr lang="en-US" sz="2800" dirty="0"/>
              <a:t>Infill development</a:t>
            </a:r>
          </a:p>
        </p:txBody>
      </p:sp>
      <p:pic>
        <p:nvPicPr>
          <p:cNvPr id="448516" name="Picture 4" descr="P1010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400" y="2743200"/>
            <a:ext cx="46736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48517" name="Text Box 5"/>
          <p:cNvSpPr txBox="1">
            <a:spLocks noChangeArrowheads="1"/>
          </p:cNvSpPr>
          <p:nvPr/>
        </p:nvSpPr>
        <p:spPr bwMode="auto">
          <a:xfrm>
            <a:off x="5943600" y="6324600"/>
            <a:ext cx="2438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a:solidFill>
                  <a:srgbClr val="006699"/>
                </a:solidFill>
              </a:rPr>
              <a:t>The Domain, Austin</a:t>
            </a:r>
          </a:p>
        </p:txBody>
      </p:sp>
    </p:spTree>
    <p:extLst>
      <p:ext uri="{BB962C8B-B14F-4D97-AF65-F5344CB8AC3E}">
        <p14:creationId xmlns:p14="http://schemas.microsoft.com/office/powerpoint/2010/main" val="2875775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717550" y="1501775"/>
            <a:ext cx="7620000" cy="739775"/>
          </a:xfrm>
        </p:spPr>
        <p:txBody>
          <a:bodyPr/>
          <a:lstStyle/>
          <a:p>
            <a:r>
              <a:rPr lang="en-US" sz="2000"/>
              <a:t>Regional vs. Local Scale</a:t>
            </a:r>
            <a:br>
              <a:rPr lang="en-US" sz="2000"/>
            </a:br>
            <a:r>
              <a:rPr lang="en-US" sz="2000"/>
              <a:t>Smart Growth</a:t>
            </a:r>
          </a:p>
        </p:txBody>
      </p:sp>
      <p:sp>
        <p:nvSpPr>
          <p:cNvPr id="449539" name="Rectangle 3"/>
          <p:cNvSpPr>
            <a:spLocks noGrp="1" noChangeArrowheads="1"/>
          </p:cNvSpPr>
          <p:nvPr>
            <p:ph type="body" idx="1"/>
          </p:nvPr>
        </p:nvSpPr>
        <p:spPr/>
        <p:txBody>
          <a:bodyPr/>
          <a:lstStyle/>
          <a:p>
            <a:r>
              <a:rPr lang="en-US"/>
              <a:t>Regional Programs include growth management that directs the timing and location of development</a:t>
            </a:r>
          </a:p>
          <a:p>
            <a:pPr lvl="1"/>
            <a:r>
              <a:rPr lang="en-US"/>
              <a:t>Urban growth boundaries</a:t>
            </a:r>
          </a:p>
          <a:p>
            <a:pPr lvl="1"/>
            <a:r>
              <a:rPr lang="en-US"/>
              <a:t>Adequate public facilities ordinances</a:t>
            </a:r>
          </a:p>
          <a:p>
            <a:pPr lvl="1"/>
            <a:r>
              <a:rPr lang="en-US"/>
              <a:t>Cluster or conservation developments</a:t>
            </a:r>
          </a:p>
          <a:p>
            <a:pPr lvl="1"/>
            <a:r>
              <a:rPr lang="en-US"/>
              <a:t>Transfer of development rights</a:t>
            </a:r>
          </a:p>
        </p:txBody>
      </p:sp>
      <p:pic>
        <p:nvPicPr>
          <p:cNvPr id="449540" name="Picture 4" descr="urban growth boundary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56100"/>
            <a:ext cx="4495800" cy="2501900"/>
          </a:xfrm>
          <a:prstGeom prst="rect">
            <a:avLst/>
          </a:prstGeom>
          <a:noFill/>
          <a:extLst>
            <a:ext uri="{909E8E84-426E-40DD-AFC4-6F175D3DCCD1}">
              <a14:hiddenFill xmlns:a14="http://schemas.microsoft.com/office/drawing/2010/main">
                <a:solidFill>
                  <a:srgbClr val="FFFFFF"/>
                </a:solidFill>
              </a14:hiddenFill>
            </a:ext>
          </a:extLst>
        </p:spPr>
      </p:pic>
      <p:pic>
        <p:nvPicPr>
          <p:cNvPr id="449541" name="Picture 5" descr="TDR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348163"/>
            <a:ext cx="4419600" cy="250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171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a:xfrm>
            <a:off x="717550" y="1501775"/>
            <a:ext cx="7620000" cy="739775"/>
          </a:xfrm>
        </p:spPr>
        <p:txBody>
          <a:bodyPr/>
          <a:lstStyle/>
          <a:p>
            <a:r>
              <a:rPr lang="en-US" sz="2000"/>
              <a:t>Regional vs. Local Scale</a:t>
            </a:r>
            <a:br>
              <a:rPr lang="en-US" sz="2000"/>
            </a:br>
            <a:r>
              <a:rPr lang="en-US" sz="2000"/>
              <a:t>Smart Growth</a:t>
            </a:r>
          </a:p>
        </p:txBody>
      </p:sp>
      <p:sp>
        <p:nvSpPr>
          <p:cNvPr id="450563" name="Rectangle 3"/>
          <p:cNvSpPr>
            <a:spLocks noGrp="1" noChangeArrowheads="1"/>
          </p:cNvSpPr>
          <p:nvPr>
            <p:ph type="body" idx="1"/>
          </p:nvPr>
        </p:nvSpPr>
        <p:spPr/>
        <p:txBody>
          <a:bodyPr/>
          <a:lstStyle/>
          <a:p>
            <a:pPr>
              <a:lnSpc>
                <a:spcPct val="90000"/>
              </a:lnSpc>
            </a:pPr>
            <a:r>
              <a:rPr lang="en-US"/>
              <a:t>Local Programs are projects that incorporate principles of smart growth</a:t>
            </a:r>
          </a:p>
          <a:p>
            <a:pPr lvl="1">
              <a:lnSpc>
                <a:spcPct val="90000"/>
              </a:lnSpc>
            </a:pPr>
            <a:r>
              <a:rPr lang="en-US"/>
              <a:t>Mixed uses</a:t>
            </a:r>
          </a:p>
          <a:p>
            <a:pPr lvl="1">
              <a:lnSpc>
                <a:spcPct val="90000"/>
              </a:lnSpc>
            </a:pPr>
            <a:r>
              <a:rPr lang="en-US"/>
              <a:t>Pedestrian orientation</a:t>
            </a:r>
          </a:p>
          <a:p>
            <a:pPr lvl="1">
              <a:lnSpc>
                <a:spcPct val="90000"/>
              </a:lnSpc>
            </a:pPr>
            <a:r>
              <a:rPr lang="en-US"/>
              <a:t>Transportation alternatives</a:t>
            </a:r>
          </a:p>
          <a:p>
            <a:pPr lvl="1">
              <a:lnSpc>
                <a:spcPct val="90000"/>
              </a:lnSpc>
            </a:pPr>
            <a:r>
              <a:rPr lang="en-US"/>
              <a:t>Preservation of public open space</a:t>
            </a:r>
          </a:p>
          <a:p>
            <a:pPr lvl="1">
              <a:lnSpc>
                <a:spcPct val="90000"/>
              </a:lnSpc>
            </a:pPr>
            <a:r>
              <a:rPr lang="en-US"/>
              <a:t>Compact development</a:t>
            </a:r>
          </a:p>
          <a:p>
            <a:pPr>
              <a:lnSpc>
                <a:spcPct val="90000"/>
              </a:lnSpc>
            </a:pPr>
            <a:endParaRPr lang="en-US"/>
          </a:p>
          <a:p>
            <a:pPr>
              <a:lnSpc>
                <a:spcPct val="90000"/>
              </a:lnSpc>
            </a:pPr>
            <a:r>
              <a:rPr lang="en-US"/>
              <a:t>Maximum density vs. minimum density</a:t>
            </a:r>
          </a:p>
          <a:p>
            <a:pPr>
              <a:lnSpc>
                <a:spcPct val="90000"/>
              </a:lnSpc>
            </a:pPr>
            <a:endParaRPr lang="en-US"/>
          </a:p>
          <a:p>
            <a:pPr>
              <a:lnSpc>
                <a:spcPct val="90000"/>
              </a:lnSpc>
            </a:pPr>
            <a:r>
              <a:rPr lang="en-US"/>
              <a:t>Set-back lines vs. build-to lines</a:t>
            </a:r>
          </a:p>
        </p:txBody>
      </p:sp>
      <p:pic>
        <p:nvPicPr>
          <p:cNvPr id="450564" name="Picture 4" descr="smart growth port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895600"/>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72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838200"/>
            <a:ext cx="7010400" cy="476250"/>
          </a:xfrm>
        </p:spPr>
        <p:txBody>
          <a:bodyPr/>
          <a:lstStyle/>
          <a:p>
            <a:r>
              <a:rPr lang="en-US" dirty="0"/>
              <a:t>Smart Growth Programs in Texas</a:t>
            </a:r>
          </a:p>
        </p:txBody>
      </p:sp>
      <p:sp>
        <p:nvSpPr>
          <p:cNvPr id="451587" name="Rectangle 3"/>
          <p:cNvSpPr>
            <a:spLocks noGrp="1" noChangeArrowheads="1"/>
          </p:cNvSpPr>
          <p:nvPr>
            <p:ph type="body" idx="1"/>
          </p:nvPr>
        </p:nvSpPr>
        <p:spPr>
          <a:xfrm>
            <a:off x="152400" y="1296719"/>
            <a:ext cx="5562600" cy="3048000"/>
          </a:xfrm>
        </p:spPr>
        <p:txBody>
          <a:bodyPr/>
          <a:lstStyle/>
          <a:p>
            <a:r>
              <a:rPr lang="en-US" sz="2000" dirty="0"/>
              <a:t>Austin</a:t>
            </a:r>
          </a:p>
          <a:p>
            <a:pPr lvl="1"/>
            <a:r>
              <a:rPr lang="en-US" sz="2000" dirty="0"/>
              <a:t>Smart Growth Matrix</a:t>
            </a:r>
          </a:p>
          <a:p>
            <a:pPr lvl="1"/>
            <a:r>
              <a:rPr lang="en-US" sz="2000" dirty="0"/>
              <a:t>Envision Central Texas</a:t>
            </a:r>
          </a:p>
          <a:p>
            <a:r>
              <a:rPr lang="en-US" sz="2000" dirty="0"/>
              <a:t>Flower Mound</a:t>
            </a:r>
          </a:p>
          <a:p>
            <a:r>
              <a:rPr lang="en-US" sz="2000" dirty="0"/>
              <a:t>North Central Texas Council of Governments</a:t>
            </a:r>
          </a:p>
          <a:p>
            <a:pPr lvl="1"/>
            <a:r>
              <a:rPr lang="en-US" sz="2000" dirty="0"/>
              <a:t>Center for Development Excellence</a:t>
            </a:r>
          </a:p>
          <a:p>
            <a:pPr lvl="1"/>
            <a:r>
              <a:rPr lang="en-US" sz="2000" dirty="0"/>
              <a:t>Vision North Texas</a:t>
            </a:r>
          </a:p>
        </p:txBody>
      </p:sp>
      <p:pic>
        <p:nvPicPr>
          <p:cNvPr id="451588" name="Picture 4" descr="VNT- Group 11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600200"/>
            <a:ext cx="381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bwMode="auto">
          <a:xfrm>
            <a:off x="685800" y="4252727"/>
            <a:ext cx="7620000"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006699"/>
                </a:solidFill>
                <a:latin typeface="+mj-lt"/>
                <a:ea typeface="+mj-ea"/>
                <a:cs typeface="+mj-cs"/>
              </a:defRPr>
            </a:lvl1pPr>
            <a:lvl2pPr algn="l" rtl="0" fontAlgn="base">
              <a:spcBef>
                <a:spcPct val="0"/>
              </a:spcBef>
              <a:spcAft>
                <a:spcPct val="0"/>
              </a:spcAft>
              <a:defRPr sz="2800" b="1">
                <a:solidFill>
                  <a:srgbClr val="006699"/>
                </a:solidFill>
                <a:latin typeface="Verdana" pitchFamily="34" charset="0"/>
                <a:ea typeface="ＭＳ Ｐゴシック" pitchFamily="-76" charset="-128"/>
              </a:defRPr>
            </a:lvl2pPr>
            <a:lvl3pPr algn="l" rtl="0" fontAlgn="base">
              <a:spcBef>
                <a:spcPct val="0"/>
              </a:spcBef>
              <a:spcAft>
                <a:spcPct val="0"/>
              </a:spcAft>
              <a:defRPr sz="2800" b="1">
                <a:solidFill>
                  <a:srgbClr val="006699"/>
                </a:solidFill>
                <a:latin typeface="Verdana" pitchFamily="34" charset="0"/>
                <a:ea typeface="ＭＳ Ｐゴシック" pitchFamily="-76" charset="-128"/>
              </a:defRPr>
            </a:lvl3pPr>
            <a:lvl4pPr algn="l" rtl="0" fontAlgn="base">
              <a:spcBef>
                <a:spcPct val="0"/>
              </a:spcBef>
              <a:spcAft>
                <a:spcPct val="0"/>
              </a:spcAft>
              <a:defRPr sz="2800" b="1">
                <a:solidFill>
                  <a:srgbClr val="006699"/>
                </a:solidFill>
                <a:latin typeface="Verdana" pitchFamily="34" charset="0"/>
                <a:ea typeface="ＭＳ Ｐゴシック" pitchFamily="-76" charset="-128"/>
              </a:defRPr>
            </a:lvl4pPr>
            <a:lvl5pPr algn="l" rtl="0" fontAlgn="base">
              <a:spcBef>
                <a:spcPct val="0"/>
              </a:spcBef>
              <a:spcAft>
                <a:spcPct val="0"/>
              </a:spcAft>
              <a:defRPr sz="2800" b="1">
                <a:solidFill>
                  <a:srgbClr val="006699"/>
                </a:solidFill>
                <a:latin typeface="Verdana" pitchFamily="34" charset="0"/>
                <a:ea typeface="ＭＳ Ｐゴシック" pitchFamily="-76" charset="-128"/>
              </a:defRPr>
            </a:lvl5pPr>
            <a:lvl6pPr marL="457200" algn="l" rtl="0" fontAlgn="base">
              <a:spcBef>
                <a:spcPct val="0"/>
              </a:spcBef>
              <a:spcAft>
                <a:spcPct val="0"/>
              </a:spcAft>
              <a:defRPr sz="2800" b="1">
                <a:solidFill>
                  <a:srgbClr val="006699"/>
                </a:solidFill>
                <a:latin typeface="Verdana" pitchFamily="34" charset="0"/>
                <a:ea typeface="ＭＳ Ｐゴシック" pitchFamily="-76" charset="-128"/>
              </a:defRPr>
            </a:lvl6pPr>
            <a:lvl7pPr marL="914400" algn="l" rtl="0" fontAlgn="base">
              <a:spcBef>
                <a:spcPct val="0"/>
              </a:spcBef>
              <a:spcAft>
                <a:spcPct val="0"/>
              </a:spcAft>
              <a:defRPr sz="2800" b="1">
                <a:solidFill>
                  <a:srgbClr val="006699"/>
                </a:solidFill>
                <a:latin typeface="Verdana" pitchFamily="34" charset="0"/>
                <a:ea typeface="ＭＳ Ｐゴシック" pitchFamily="-76" charset="-128"/>
              </a:defRPr>
            </a:lvl7pPr>
            <a:lvl8pPr marL="1371600" algn="l" rtl="0" fontAlgn="base">
              <a:spcBef>
                <a:spcPct val="0"/>
              </a:spcBef>
              <a:spcAft>
                <a:spcPct val="0"/>
              </a:spcAft>
              <a:defRPr sz="2800" b="1">
                <a:solidFill>
                  <a:srgbClr val="006699"/>
                </a:solidFill>
                <a:latin typeface="Verdana" pitchFamily="34" charset="0"/>
                <a:ea typeface="ＭＳ Ｐゴシック" pitchFamily="-76" charset="-128"/>
              </a:defRPr>
            </a:lvl8pPr>
            <a:lvl9pPr marL="1828800" algn="l" rtl="0" fontAlgn="base">
              <a:spcBef>
                <a:spcPct val="0"/>
              </a:spcBef>
              <a:spcAft>
                <a:spcPct val="0"/>
              </a:spcAft>
              <a:defRPr sz="2800" b="1">
                <a:solidFill>
                  <a:srgbClr val="006699"/>
                </a:solidFill>
                <a:latin typeface="Verdana" pitchFamily="34" charset="0"/>
                <a:ea typeface="ＭＳ Ｐゴシック" pitchFamily="-76" charset="-128"/>
              </a:defRPr>
            </a:lvl9pPr>
          </a:lstStyle>
          <a:p>
            <a:pPr eaLnBrk="1" hangingPunct="1"/>
            <a:r>
              <a:rPr lang="en-US" kern="0" dirty="0"/>
              <a:t>Smart Growth Projects Examples</a:t>
            </a:r>
          </a:p>
        </p:txBody>
      </p:sp>
      <p:sp>
        <p:nvSpPr>
          <p:cNvPr id="6" name="Rectangle 3"/>
          <p:cNvSpPr txBox="1">
            <a:spLocks noChangeArrowheads="1"/>
          </p:cNvSpPr>
          <p:nvPr/>
        </p:nvSpPr>
        <p:spPr bwMode="auto">
          <a:xfrm>
            <a:off x="0" y="4648200"/>
            <a:ext cx="2971800" cy="194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defRPr>
                <a:solidFill>
                  <a:srgbClr val="006699"/>
                </a:solidFill>
                <a:latin typeface="+mn-lt"/>
                <a:ea typeface="+mn-ea"/>
                <a:cs typeface="+mn-cs"/>
              </a:defRPr>
            </a:lvl1pPr>
            <a:lvl2pPr marL="742950" indent="-285750" algn="l" rtl="0" fontAlgn="base">
              <a:spcBef>
                <a:spcPct val="20000"/>
              </a:spcBef>
              <a:spcAft>
                <a:spcPct val="0"/>
              </a:spcAft>
              <a:buFont typeface="Wingdings" pitchFamily="2" charset="2"/>
              <a:buChar char="§"/>
              <a:defRPr sz="1600">
                <a:solidFill>
                  <a:srgbClr val="006699"/>
                </a:solidFill>
                <a:latin typeface="+mn-lt"/>
                <a:ea typeface="+mn-ea"/>
              </a:defRPr>
            </a:lvl2pPr>
            <a:lvl3pPr marL="1143000" indent="-228600" algn="l" rtl="0" fontAlgn="base">
              <a:spcBef>
                <a:spcPct val="20000"/>
              </a:spcBef>
              <a:spcAft>
                <a:spcPct val="0"/>
              </a:spcAft>
              <a:buFont typeface="Wingdings" pitchFamily="2" charset="2"/>
              <a:buChar char="§"/>
              <a:defRPr sz="1600">
                <a:solidFill>
                  <a:srgbClr val="006699"/>
                </a:solidFill>
                <a:latin typeface="+mn-lt"/>
                <a:ea typeface="+mn-ea"/>
              </a:defRPr>
            </a:lvl3pPr>
            <a:lvl4pPr marL="1600200" indent="-228600" algn="l" rtl="0" fontAlgn="base">
              <a:spcBef>
                <a:spcPct val="20000"/>
              </a:spcBef>
              <a:spcAft>
                <a:spcPct val="0"/>
              </a:spcAft>
              <a:buFont typeface="Wingdings" pitchFamily="2" charset="2"/>
              <a:buChar char="§"/>
              <a:defRPr sz="1600">
                <a:solidFill>
                  <a:srgbClr val="006699"/>
                </a:solidFill>
                <a:latin typeface="+mn-lt"/>
                <a:ea typeface="+mn-ea"/>
              </a:defRPr>
            </a:lvl4pPr>
            <a:lvl5pPr marL="2057400" indent="-228600" algn="l" rtl="0" fontAlgn="base">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a:lstStyle>
          <a:p>
            <a:pPr eaLnBrk="1" hangingPunct="1"/>
            <a:r>
              <a:rPr lang="en-US" sz="2000" kern="0" dirty="0"/>
              <a:t>Addison Circle</a:t>
            </a:r>
          </a:p>
          <a:p>
            <a:pPr eaLnBrk="1" hangingPunct="1"/>
            <a:r>
              <a:rPr lang="en-US" sz="2000" kern="0" dirty="0"/>
              <a:t>Southlake Town Center</a:t>
            </a:r>
          </a:p>
          <a:p>
            <a:pPr eaLnBrk="1" hangingPunct="1"/>
            <a:r>
              <a:rPr lang="en-US" sz="2000" kern="0" dirty="0"/>
              <a:t>Plano Transit Village</a:t>
            </a:r>
          </a:p>
          <a:p>
            <a:pPr eaLnBrk="1" hangingPunct="1"/>
            <a:r>
              <a:rPr lang="en-US" sz="2000" kern="0" dirty="0"/>
              <a:t>The Domain - Austin</a:t>
            </a:r>
          </a:p>
        </p:txBody>
      </p:sp>
      <p:pic>
        <p:nvPicPr>
          <p:cNvPr id="7" name="Picture 5" descr="IMG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918124"/>
            <a:ext cx="3200400" cy="18584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ddison circ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4871374"/>
            <a:ext cx="2632364" cy="1942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45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xfrm>
            <a:off x="685800" y="914400"/>
            <a:ext cx="7620000" cy="400050"/>
          </a:xfrm>
        </p:spPr>
        <p:txBody>
          <a:bodyPr/>
          <a:lstStyle/>
          <a:p>
            <a:r>
              <a:rPr lang="en-US" dirty="0"/>
              <a:t>Sustainable Development</a:t>
            </a:r>
          </a:p>
        </p:txBody>
      </p:sp>
      <p:sp>
        <p:nvSpPr>
          <p:cNvPr id="494595" name="Rectangle 3"/>
          <p:cNvSpPr>
            <a:spLocks noGrp="1" noChangeArrowheads="1"/>
          </p:cNvSpPr>
          <p:nvPr>
            <p:ph type="body" idx="1"/>
          </p:nvPr>
        </p:nvSpPr>
        <p:spPr>
          <a:xfrm>
            <a:off x="228600" y="1447800"/>
            <a:ext cx="5334000" cy="2603500"/>
          </a:xfrm>
        </p:spPr>
        <p:txBody>
          <a:bodyPr/>
          <a:lstStyle/>
          <a:p>
            <a:r>
              <a:rPr lang="en-US" sz="2000" dirty="0"/>
              <a:t>Intergenerational and </a:t>
            </a:r>
            <a:r>
              <a:rPr lang="en-US" sz="2000" dirty="0" err="1"/>
              <a:t>intragenerational</a:t>
            </a:r>
            <a:r>
              <a:rPr lang="en-US" sz="2000" dirty="0"/>
              <a:t> equity</a:t>
            </a:r>
          </a:p>
          <a:p>
            <a:r>
              <a:rPr lang="en-US" sz="2000" dirty="0"/>
              <a:t>Protecting and living within the natural carrying capacity of the natural environment</a:t>
            </a:r>
          </a:p>
          <a:p>
            <a:r>
              <a:rPr lang="en-US" sz="2000" dirty="0"/>
              <a:t>Minimization of natural resource use</a:t>
            </a:r>
          </a:p>
          <a:p>
            <a:r>
              <a:rPr lang="en-US" sz="2000" dirty="0"/>
              <a:t>Satisfaction of basic human needs</a:t>
            </a:r>
          </a:p>
        </p:txBody>
      </p:sp>
      <p:pic>
        <p:nvPicPr>
          <p:cNvPr id="494596" name="Picture 4" descr="Site Design Pictures 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399060"/>
            <a:ext cx="3454400"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308024" y="3982240"/>
            <a:ext cx="4949775"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defRPr>
                <a:solidFill>
                  <a:srgbClr val="006699"/>
                </a:solidFill>
                <a:latin typeface="+mn-lt"/>
                <a:ea typeface="+mn-ea"/>
                <a:cs typeface="+mn-cs"/>
              </a:defRPr>
            </a:lvl1pPr>
            <a:lvl2pPr marL="742950" indent="-285750" algn="l" rtl="0" fontAlgn="base">
              <a:spcBef>
                <a:spcPct val="20000"/>
              </a:spcBef>
              <a:spcAft>
                <a:spcPct val="0"/>
              </a:spcAft>
              <a:buFont typeface="Wingdings" pitchFamily="2" charset="2"/>
              <a:buChar char="§"/>
              <a:defRPr sz="1600">
                <a:solidFill>
                  <a:srgbClr val="006699"/>
                </a:solidFill>
                <a:latin typeface="+mn-lt"/>
                <a:ea typeface="+mn-ea"/>
              </a:defRPr>
            </a:lvl2pPr>
            <a:lvl3pPr marL="1143000" indent="-228600" algn="l" rtl="0" fontAlgn="base">
              <a:spcBef>
                <a:spcPct val="20000"/>
              </a:spcBef>
              <a:spcAft>
                <a:spcPct val="0"/>
              </a:spcAft>
              <a:buFont typeface="Wingdings" pitchFamily="2" charset="2"/>
              <a:buChar char="§"/>
              <a:defRPr sz="1600">
                <a:solidFill>
                  <a:srgbClr val="006699"/>
                </a:solidFill>
                <a:latin typeface="+mn-lt"/>
                <a:ea typeface="+mn-ea"/>
              </a:defRPr>
            </a:lvl3pPr>
            <a:lvl4pPr marL="1600200" indent="-228600" algn="l" rtl="0" fontAlgn="base">
              <a:spcBef>
                <a:spcPct val="20000"/>
              </a:spcBef>
              <a:spcAft>
                <a:spcPct val="0"/>
              </a:spcAft>
              <a:buFont typeface="Wingdings" pitchFamily="2" charset="2"/>
              <a:buChar char="§"/>
              <a:defRPr sz="1600">
                <a:solidFill>
                  <a:srgbClr val="006699"/>
                </a:solidFill>
                <a:latin typeface="+mn-lt"/>
                <a:ea typeface="+mn-ea"/>
              </a:defRPr>
            </a:lvl4pPr>
            <a:lvl5pPr marL="2057400" indent="-228600" algn="l" rtl="0" fontAlgn="base">
              <a:spcBef>
                <a:spcPct val="20000"/>
              </a:spcBef>
              <a:spcAft>
                <a:spcPct val="0"/>
              </a:spcAft>
              <a:buFont typeface="Wingdings" pitchFamily="2" charset="2"/>
              <a:buChar char="§"/>
              <a:defRPr sz="1600">
                <a:solidFill>
                  <a:srgbClr val="006699"/>
                </a:solidFill>
                <a:latin typeface="+mn-lt"/>
                <a:ea typeface="+mn-ea"/>
              </a:defRPr>
            </a:lvl5pPr>
            <a:lvl6pPr marL="2514600" indent="-228600" algn="l" rtl="0" fontAlgn="base">
              <a:spcBef>
                <a:spcPct val="20000"/>
              </a:spcBef>
              <a:spcAft>
                <a:spcPct val="0"/>
              </a:spcAft>
              <a:buFont typeface="Wingdings" pitchFamily="2" charset="2"/>
              <a:buChar char="§"/>
              <a:defRPr sz="1600">
                <a:solidFill>
                  <a:srgbClr val="006699"/>
                </a:solidFill>
                <a:latin typeface="+mn-lt"/>
                <a:ea typeface="+mn-ea"/>
              </a:defRPr>
            </a:lvl6pPr>
            <a:lvl7pPr marL="2971800" indent="-228600" algn="l" rtl="0" fontAlgn="base">
              <a:spcBef>
                <a:spcPct val="20000"/>
              </a:spcBef>
              <a:spcAft>
                <a:spcPct val="0"/>
              </a:spcAft>
              <a:buFont typeface="Wingdings" pitchFamily="2" charset="2"/>
              <a:buChar char="§"/>
              <a:defRPr sz="1600">
                <a:solidFill>
                  <a:srgbClr val="006699"/>
                </a:solidFill>
                <a:latin typeface="+mn-lt"/>
                <a:ea typeface="+mn-ea"/>
              </a:defRPr>
            </a:lvl7pPr>
            <a:lvl8pPr marL="3429000" indent="-228600" algn="l" rtl="0" fontAlgn="base">
              <a:spcBef>
                <a:spcPct val="20000"/>
              </a:spcBef>
              <a:spcAft>
                <a:spcPct val="0"/>
              </a:spcAft>
              <a:buFont typeface="Wingdings" pitchFamily="2" charset="2"/>
              <a:buChar char="§"/>
              <a:defRPr sz="1600">
                <a:solidFill>
                  <a:srgbClr val="006699"/>
                </a:solidFill>
                <a:latin typeface="+mn-lt"/>
                <a:ea typeface="+mn-ea"/>
              </a:defRPr>
            </a:lvl8pPr>
            <a:lvl9pPr marL="3886200" indent="-228600" algn="l" rtl="0" fontAlgn="base">
              <a:spcBef>
                <a:spcPct val="20000"/>
              </a:spcBef>
              <a:spcAft>
                <a:spcPct val="0"/>
              </a:spcAft>
              <a:buFont typeface="Wingdings" pitchFamily="2" charset="2"/>
              <a:buChar char="§"/>
              <a:defRPr sz="1600">
                <a:solidFill>
                  <a:srgbClr val="006699"/>
                </a:solidFill>
                <a:latin typeface="+mn-lt"/>
                <a:ea typeface="+mn-ea"/>
              </a:defRPr>
            </a:lvl9pPr>
          </a:lstStyle>
          <a:p>
            <a:pPr eaLnBrk="1" hangingPunct="1"/>
            <a:r>
              <a:rPr lang="en-US" sz="2000" kern="0" dirty="0"/>
              <a:t>Sustainable Development versus Consumptive Development</a:t>
            </a:r>
          </a:p>
          <a:p>
            <a:pPr eaLnBrk="1" hangingPunct="1"/>
            <a:endParaRPr lang="en-US" sz="800" kern="0" dirty="0"/>
          </a:p>
          <a:p>
            <a:pPr eaLnBrk="1" hangingPunct="1"/>
            <a:r>
              <a:rPr lang="en-US" sz="2000" kern="0" dirty="0"/>
              <a:t>Three “E”s of sustainability</a:t>
            </a:r>
          </a:p>
          <a:p>
            <a:pPr lvl="1" eaLnBrk="1" hangingPunct="1"/>
            <a:r>
              <a:rPr lang="en-US" sz="2000" kern="0" dirty="0"/>
              <a:t>Economy</a:t>
            </a:r>
          </a:p>
          <a:p>
            <a:pPr lvl="1" eaLnBrk="1" hangingPunct="1"/>
            <a:r>
              <a:rPr lang="en-US" sz="2000" kern="0" dirty="0"/>
              <a:t>Environment</a:t>
            </a:r>
          </a:p>
          <a:p>
            <a:pPr lvl="1" eaLnBrk="1" hangingPunct="1"/>
            <a:r>
              <a:rPr lang="en-US" sz="2000" kern="0" dirty="0"/>
              <a:t>Equity</a:t>
            </a:r>
          </a:p>
        </p:txBody>
      </p:sp>
      <p:pic>
        <p:nvPicPr>
          <p:cNvPr id="6" name="Picture 4" descr="Sustainability pyram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361" y="4002725"/>
            <a:ext cx="2819400" cy="284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946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1066800"/>
            <a:ext cx="7620000" cy="2232025"/>
          </a:xfrm>
        </p:spPr>
        <p:txBody>
          <a:bodyPr/>
          <a:lstStyle/>
          <a:p>
            <a:pPr algn="l"/>
            <a:r>
              <a:rPr lang="en-US" sz="1600" i="1" dirty="0"/>
              <a:t>QUESTION</a:t>
            </a:r>
            <a:br>
              <a:rPr lang="en-US" sz="1600" dirty="0"/>
            </a:br>
            <a:r>
              <a:rPr lang="en-US" sz="1600" i="1" dirty="0"/>
              <a:t>Some people believe their community needs planning, while others believe it should be left alone. Which comes closest to your belief?</a:t>
            </a:r>
            <a:br>
              <a:rPr lang="en-US" sz="1600" i="1" dirty="0"/>
            </a:br>
            <a:r>
              <a:rPr lang="en-US" sz="1600" i="1" dirty="0"/>
              <a:t>ANSWER</a:t>
            </a:r>
            <a:br>
              <a:rPr lang="en-US" sz="1600" i="1" dirty="0"/>
            </a:br>
            <a:r>
              <a:rPr lang="en-US" sz="1600" i="1" dirty="0"/>
              <a:t>66% say planning is needed in my community</a:t>
            </a:r>
            <a:br>
              <a:rPr lang="en-US" sz="1600" i="1" dirty="0"/>
            </a:br>
            <a:r>
              <a:rPr lang="en-US" sz="1600" i="1" dirty="0"/>
              <a:t>17% say planning is not needed (17% don’t know)</a:t>
            </a:r>
            <a:br>
              <a:rPr lang="en-US" sz="1600" i="1" dirty="0"/>
            </a:br>
            <a:br>
              <a:rPr lang="en-US" sz="1600" i="1" dirty="0"/>
            </a:br>
            <a:r>
              <a:rPr lang="en-US" sz="1600" i="1" dirty="0"/>
              <a:t>77% agree that “Communities that plan for the future are stronger and more resilient than those that don’t”</a:t>
            </a:r>
            <a:br>
              <a:rPr lang="en-US" sz="1600" dirty="0"/>
            </a:br>
            <a:endParaRPr lang="en-US" sz="1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9671396"/>
              </p:ext>
            </p:extLst>
          </p:nvPr>
        </p:nvGraphicFramePr>
        <p:xfrm>
          <a:off x="1409700" y="3660372"/>
          <a:ext cx="6858000" cy="2932412"/>
        </p:xfrm>
        <a:graphic>
          <a:graphicData uri="http://schemas.openxmlformats.org/drawingml/2006/table">
            <a:tbl>
              <a:tblPr firstRow="1" firstCol="1" lastRow="1" lastCol="1" bandRow="1" bandCol="1"/>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345892">
                <a:tc>
                  <a:txBody>
                    <a:bodyPr/>
                    <a:lstStyle/>
                    <a:p>
                      <a:pPr marL="675005" marR="662305" algn="ctr">
                        <a:lnSpc>
                          <a:spcPct val="115000"/>
                        </a:lnSpc>
                        <a:spcBef>
                          <a:spcPts val="235"/>
                        </a:spcBef>
                        <a:spcAft>
                          <a:spcPts val="0"/>
                        </a:spcAft>
                      </a:pPr>
                      <a:r>
                        <a:rPr lang="en-US" sz="1200" b="1" dirty="0">
                          <a:solidFill>
                            <a:schemeClr val="tx1"/>
                          </a:solidFill>
                          <a:effectLst/>
                          <a:latin typeface="Arial"/>
                          <a:ea typeface="Arial"/>
                          <a:cs typeface="Times New Roman"/>
                        </a:rPr>
                        <a:t>SEGMENT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547370" marR="0">
                        <a:lnSpc>
                          <a:spcPct val="115000"/>
                        </a:lnSpc>
                        <a:spcBef>
                          <a:spcPts val="235"/>
                        </a:spcBef>
                        <a:spcAft>
                          <a:spcPts val="0"/>
                        </a:spcAft>
                      </a:pPr>
                      <a:r>
                        <a:rPr lang="en-US" sz="1200" b="1" dirty="0">
                          <a:solidFill>
                            <a:schemeClr val="tx1"/>
                          </a:solidFill>
                          <a:effectLst/>
                          <a:latin typeface="Arial"/>
                          <a:ea typeface="Arial"/>
                          <a:cs typeface="Times New Roman"/>
                        </a:rPr>
                        <a:t>SUB-SEGMENT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240030" marR="0">
                        <a:lnSpc>
                          <a:spcPct val="115000"/>
                        </a:lnSpc>
                        <a:spcBef>
                          <a:spcPts val="235"/>
                        </a:spcBef>
                        <a:spcAft>
                          <a:spcPts val="0"/>
                        </a:spcAft>
                      </a:pPr>
                      <a:r>
                        <a:rPr lang="en-US" sz="1200" b="1" dirty="0">
                          <a:solidFill>
                            <a:schemeClr val="tx1"/>
                          </a:solidFill>
                          <a:effectLst/>
                          <a:latin typeface="Arial"/>
                          <a:ea typeface="Arial"/>
                          <a:cs typeface="Times New Roman"/>
                        </a:rPr>
                        <a:t>%</a:t>
                      </a:r>
                      <a:r>
                        <a:rPr lang="en-US" sz="1200" b="1" spc="7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PLANNING </a:t>
                      </a:r>
                      <a:r>
                        <a:rPr lang="en-US" sz="1200" b="1" spc="8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IS</a:t>
                      </a:r>
                      <a:r>
                        <a:rPr lang="en-US" sz="1200" b="1" spc="-6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NEEDED</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58652">
                <a:tc rowSpan="3">
                  <a:txBody>
                    <a:bodyPr/>
                    <a:lstStyle/>
                    <a:p>
                      <a:pPr marL="0" marR="0">
                        <a:lnSpc>
                          <a:spcPts val="500"/>
                        </a:lnSpc>
                        <a:spcBef>
                          <a:spcPts val="20"/>
                        </a:spcBef>
                        <a:spcAft>
                          <a:spcPts val="0"/>
                        </a:spcAft>
                      </a:pPr>
                      <a:r>
                        <a:rPr lang="en-US" sz="1200" b="1">
                          <a:effectLst/>
                          <a:latin typeface="Calibri"/>
                          <a:ea typeface="Calibri"/>
                          <a:cs typeface="Times New Roman"/>
                        </a:rPr>
                        <a:t> </a:t>
                      </a:r>
                    </a:p>
                    <a:p>
                      <a:pPr marL="0" marR="0">
                        <a:lnSpc>
                          <a:spcPts val="1000"/>
                        </a:lnSpc>
                        <a:spcBef>
                          <a:spcPts val="0"/>
                        </a:spcBef>
                        <a:spcAft>
                          <a:spcPts val="0"/>
                        </a:spcAft>
                      </a:pPr>
                      <a:r>
                        <a:rPr lang="en-US" sz="1200" b="1">
                          <a:effectLst/>
                          <a:latin typeface="Calibri"/>
                          <a:ea typeface="Calibri"/>
                          <a:cs typeface="Times New Roman"/>
                        </a:rPr>
                        <a:t> </a:t>
                      </a:r>
                    </a:p>
                    <a:p>
                      <a:pPr marL="482600" marR="0">
                        <a:lnSpc>
                          <a:spcPct val="115000"/>
                        </a:lnSpc>
                        <a:spcBef>
                          <a:spcPts val="0"/>
                        </a:spcBef>
                        <a:spcAft>
                          <a:spcPts val="0"/>
                        </a:spcAft>
                      </a:pPr>
                      <a:r>
                        <a:rPr lang="en-US" sz="1200" b="1">
                          <a:effectLst/>
                          <a:latin typeface="Arial"/>
                          <a:ea typeface="Arial"/>
                          <a:cs typeface="Times New Roman"/>
                        </a:rPr>
                        <a:t>Politic</a:t>
                      </a:r>
                      <a:r>
                        <a:rPr lang="en-US" sz="1200" b="1" spc="5">
                          <a:effectLst/>
                          <a:latin typeface="Arial"/>
                          <a:ea typeface="Arial"/>
                          <a:cs typeface="Times New Roman"/>
                        </a:rPr>
                        <a:t>a</a:t>
                      </a:r>
                      <a:r>
                        <a:rPr lang="en-US" sz="1200" b="1">
                          <a:effectLst/>
                          <a:latin typeface="Arial"/>
                          <a:ea typeface="Arial"/>
                          <a:cs typeface="Times New Roman"/>
                        </a:rPr>
                        <a:t>l</a:t>
                      </a:r>
                      <a:r>
                        <a:rPr lang="en-US" sz="1200" b="1" spc="-20">
                          <a:effectLst/>
                          <a:latin typeface="Arial"/>
                          <a:ea typeface="Arial"/>
                          <a:cs typeface="Times New Roman"/>
                        </a:rPr>
                        <a:t> </a:t>
                      </a:r>
                      <a:r>
                        <a:rPr lang="en-US" sz="1200" b="1">
                          <a:effectLst/>
                          <a:latin typeface="Arial"/>
                          <a:ea typeface="Arial"/>
                          <a:cs typeface="Times New Roman"/>
                        </a:rPr>
                        <a:t>Affil</a:t>
                      </a:r>
                      <a:r>
                        <a:rPr lang="en-US" sz="1200" b="1" spc="5">
                          <a:effectLst/>
                          <a:latin typeface="Arial"/>
                          <a:ea typeface="Arial"/>
                          <a:cs typeface="Times New Roman"/>
                        </a:rPr>
                        <a:t>i</a:t>
                      </a:r>
                      <a:r>
                        <a:rPr lang="en-US" sz="1200" b="1">
                          <a:effectLst/>
                          <a:latin typeface="Arial"/>
                          <a:ea typeface="Arial"/>
                          <a:cs typeface="Times New Roman"/>
                        </a:rPr>
                        <a:t>ation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dirty="0">
                          <a:effectLst/>
                          <a:latin typeface="Arial"/>
                          <a:ea typeface="Arial"/>
                          <a:cs typeface="Times New Roman"/>
                        </a:rPr>
                        <a:t>Democrat</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25"/>
                        </a:spcBef>
                        <a:spcAft>
                          <a:spcPts val="0"/>
                        </a:spcAft>
                      </a:pPr>
                      <a:r>
                        <a:rPr lang="en-US" sz="1200" b="1" dirty="0">
                          <a:effectLst/>
                          <a:latin typeface="Arial"/>
                          <a:ea typeface="Arial"/>
                          <a:cs typeface="Times New Roman"/>
                        </a:rPr>
                        <a:t>75%</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Republi</a:t>
                      </a:r>
                      <a:r>
                        <a:rPr lang="en-US" sz="1200" b="1" spc="5" dirty="0">
                          <a:effectLst/>
                          <a:latin typeface="Arial"/>
                          <a:ea typeface="Arial"/>
                          <a:cs typeface="Times New Roman"/>
                        </a:rPr>
                        <a:t>c</a:t>
                      </a:r>
                      <a:r>
                        <a:rPr lang="en-US" sz="1200" b="1" dirty="0">
                          <a:effectLst/>
                          <a:latin typeface="Arial"/>
                          <a:ea typeface="Arial"/>
                          <a:cs typeface="Times New Roman"/>
                        </a:rPr>
                        <a:t>an</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65%</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Independent</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67%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258652">
                <a:tc rowSpan="3">
                  <a:txBody>
                    <a:bodyPr/>
                    <a:lstStyle/>
                    <a:p>
                      <a:pPr marL="0" marR="0">
                        <a:lnSpc>
                          <a:spcPts val="500"/>
                        </a:lnSpc>
                        <a:spcBef>
                          <a:spcPts val="20"/>
                        </a:spcBef>
                        <a:spcAft>
                          <a:spcPts val="0"/>
                        </a:spcAft>
                      </a:pPr>
                      <a:r>
                        <a:rPr lang="en-US" sz="1200" b="1" dirty="0">
                          <a:effectLst/>
                          <a:latin typeface="Calibri"/>
                          <a:ea typeface="Calibri"/>
                          <a:cs typeface="Times New Roman"/>
                        </a:rPr>
                        <a:t> </a:t>
                      </a:r>
                    </a:p>
                    <a:p>
                      <a:pPr marL="0" marR="0">
                        <a:lnSpc>
                          <a:spcPts val="1000"/>
                        </a:lnSpc>
                        <a:spcBef>
                          <a:spcPts val="0"/>
                        </a:spcBef>
                        <a:spcAft>
                          <a:spcPts val="0"/>
                        </a:spcAft>
                      </a:pPr>
                      <a:r>
                        <a:rPr lang="en-US" sz="1200" b="1" dirty="0">
                          <a:effectLst/>
                          <a:latin typeface="Calibri"/>
                          <a:ea typeface="Calibri"/>
                          <a:cs typeface="Times New Roman"/>
                        </a:rPr>
                        <a:t> </a:t>
                      </a:r>
                    </a:p>
                    <a:p>
                      <a:pPr marL="593090" marR="0">
                        <a:lnSpc>
                          <a:spcPct val="115000"/>
                        </a:lnSpc>
                        <a:spcBef>
                          <a:spcPts val="0"/>
                        </a:spcBef>
                        <a:spcAft>
                          <a:spcPts val="0"/>
                        </a:spcAft>
                      </a:pPr>
                      <a:r>
                        <a:rPr lang="en-US" sz="1200" b="1" dirty="0">
                          <a:effectLst/>
                          <a:latin typeface="Arial"/>
                          <a:ea typeface="Arial"/>
                          <a:cs typeface="Times New Roman"/>
                        </a:rPr>
                        <a:t>Race/Ethnicity</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a:effectLst/>
                          <a:latin typeface="Arial"/>
                          <a:ea typeface="Arial"/>
                          <a:cs typeface="Times New Roman"/>
                        </a:rPr>
                        <a:t>White</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25"/>
                        </a:spcBef>
                        <a:spcAft>
                          <a:spcPts val="0"/>
                        </a:spcAft>
                      </a:pPr>
                      <a:r>
                        <a:rPr lang="en-US" sz="1200" b="1" dirty="0">
                          <a:effectLst/>
                          <a:latin typeface="Arial"/>
                          <a:ea typeface="Arial"/>
                          <a:cs typeface="Times New Roman"/>
                        </a:rPr>
                        <a:t>66%</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African</a:t>
                      </a:r>
                      <a:r>
                        <a:rPr lang="en-US" sz="1200" b="1" spc="-50">
                          <a:effectLst/>
                          <a:latin typeface="Arial"/>
                          <a:ea typeface="Arial"/>
                          <a:cs typeface="Times New Roman"/>
                        </a:rPr>
                        <a:t> </a:t>
                      </a:r>
                      <a:r>
                        <a:rPr lang="en-US" sz="1200" b="1">
                          <a:effectLst/>
                          <a:latin typeface="Arial"/>
                          <a:ea typeface="Arial"/>
                          <a:cs typeface="Times New Roman"/>
                        </a:rPr>
                        <a:t>Ame</a:t>
                      </a:r>
                      <a:r>
                        <a:rPr lang="en-US" sz="1200" b="1" spc="5">
                          <a:effectLst/>
                          <a:latin typeface="Arial"/>
                          <a:ea typeface="Arial"/>
                          <a:cs typeface="Times New Roman"/>
                        </a:rPr>
                        <a:t>r</a:t>
                      </a:r>
                      <a:r>
                        <a:rPr lang="en-US" sz="1200" b="1">
                          <a:effectLst/>
                          <a:latin typeface="Arial"/>
                          <a:ea typeface="Arial"/>
                          <a:cs typeface="Times New Roman"/>
                        </a:rPr>
                        <a:t>ican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69%</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His</a:t>
                      </a:r>
                      <a:r>
                        <a:rPr lang="en-US" sz="1200" b="1" spc="5">
                          <a:effectLst/>
                          <a:latin typeface="Arial"/>
                          <a:ea typeface="Arial"/>
                          <a:cs typeface="Times New Roman"/>
                        </a:rPr>
                        <a:t>p</a:t>
                      </a:r>
                      <a:r>
                        <a:rPr lang="en-US" sz="1200" b="1">
                          <a:effectLst/>
                          <a:latin typeface="Arial"/>
                          <a:ea typeface="Arial"/>
                          <a:cs typeface="Times New Roman"/>
                        </a:rPr>
                        <a:t>anic</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67%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258652">
                <a:tc rowSpan="4">
                  <a:txBody>
                    <a:bodyPr/>
                    <a:lstStyle/>
                    <a:p>
                      <a:pPr marL="0" marR="0">
                        <a:lnSpc>
                          <a:spcPts val="1000"/>
                        </a:lnSpc>
                        <a:spcBef>
                          <a:spcPts val="0"/>
                        </a:spcBef>
                        <a:spcAft>
                          <a:spcPts val="0"/>
                        </a:spcAft>
                      </a:pPr>
                      <a:r>
                        <a:rPr lang="en-US" sz="1200" b="1">
                          <a:effectLst/>
                          <a:latin typeface="Calibri"/>
                          <a:ea typeface="Calibri"/>
                          <a:cs typeface="Times New Roman"/>
                        </a:rPr>
                        <a:t> </a:t>
                      </a:r>
                    </a:p>
                    <a:p>
                      <a:pPr marL="0" marR="0">
                        <a:lnSpc>
                          <a:spcPts val="1200"/>
                        </a:lnSpc>
                        <a:spcBef>
                          <a:spcPts val="65"/>
                        </a:spcBef>
                        <a:spcAft>
                          <a:spcPts val="0"/>
                        </a:spcAft>
                      </a:pPr>
                      <a:r>
                        <a:rPr lang="en-US" sz="1200" b="1">
                          <a:effectLst/>
                          <a:latin typeface="Calibri"/>
                          <a:ea typeface="Calibri"/>
                          <a:cs typeface="Times New Roman"/>
                        </a:rPr>
                        <a:t> </a:t>
                      </a:r>
                    </a:p>
                    <a:p>
                      <a:pPr marL="433705" marR="0">
                        <a:lnSpc>
                          <a:spcPct val="115000"/>
                        </a:lnSpc>
                        <a:spcBef>
                          <a:spcPts val="0"/>
                        </a:spcBef>
                        <a:spcAft>
                          <a:spcPts val="0"/>
                        </a:spcAft>
                      </a:pPr>
                      <a:r>
                        <a:rPr lang="en-US" sz="1200" b="1">
                          <a:effectLst/>
                          <a:latin typeface="Arial"/>
                          <a:ea typeface="Arial"/>
                          <a:cs typeface="Times New Roman"/>
                        </a:rPr>
                        <a:t>Type</a:t>
                      </a:r>
                      <a:r>
                        <a:rPr lang="en-US" sz="1200" b="1" spc="-40">
                          <a:effectLst/>
                          <a:latin typeface="Arial"/>
                          <a:ea typeface="Arial"/>
                          <a:cs typeface="Times New Roman"/>
                        </a:rPr>
                        <a:t> </a:t>
                      </a:r>
                      <a:r>
                        <a:rPr lang="en-US" sz="1200" b="1">
                          <a:effectLst/>
                          <a:latin typeface="Arial"/>
                          <a:ea typeface="Arial"/>
                          <a:cs typeface="Times New Roman"/>
                        </a:rPr>
                        <a:t>of</a:t>
                      </a:r>
                      <a:r>
                        <a:rPr lang="en-US" sz="1200" b="1" spc="-70">
                          <a:effectLst/>
                          <a:latin typeface="Arial"/>
                          <a:ea typeface="Arial"/>
                          <a:cs typeface="Times New Roman"/>
                        </a:rPr>
                        <a:t> </a:t>
                      </a:r>
                      <a:r>
                        <a:rPr lang="en-US" sz="1200" b="1">
                          <a:effectLst/>
                          <a:latin typeface="Arial"/>
                          <a:ea typeface="Arial"/>
                          <a:cs typeface="Times New Roman"/>
                        </a:rPr>
                        <a:t>Co</a:t>
                      </a:r>
                      <a:r>
                        <a:rPr lang="en-US" sz="1200" b="1" spc="10">
                          <a:effectLst/>
                          <a:latin typeface="Arial"/>
                          <a:ea typeface="Arial"/>
                          <a:cs typeface="Times New Roman"/>
                        </a:rPr>
                        <a:t>m</a:t>
                      </a:r>
                      <a:r>
                        <a:rPr lang="en-US" sz="1200" b="1">
                          <a:effectLst/>
                          <a:latin typeface="Arial"/>
                          <a:ea typeface="Arial"/>
                          <a:cs typeface="Times New Roman"/>
                        </a:rPr>
                        <a:t>munity</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a:effectLst/>
                          <a:latin typeface="Arial"/>
                          <a:ea typeface="Arial"/>
                          <a:cs typeface="Times New Roman"/>
                        </a:rPr>
                        <a:t>Urban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25"/>
                        </a:spcBef>
                        <a:spcAft>
                          <a:spcPts val="0"/>
                        </a:spcAft>
                      </a:pPr>
                      <a:r>
                        <a:rPr lang="en-US" sz="1200" b="1" dirty="0">
                          <a:effectLst/>
                          <a:latin typeface="Arial"/>
                          <a:ea typeface="Arial"/>
                          <a:cs typeface="Times New Roman"/>
                        </a:rPr>
                        <a:t>73%</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Suburban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65%</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258652">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Rural</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30"/>
                        </a:spcBef>
                        <a:spcAft>
                          <a:spcPts val="0"/>
                        </a:spcAft>
                      </a:pPr>
                      <a:r>
                        <a:rPr lang="en-US" sz="1200" b="1" dirty="0">
                          <a:effectLst/>
                          <a:latin typeface="Arial"/>
                          <a:ea typeface="Arial"/>
                          <a:cs typeface="Times New Roman"/>
                        </a:rPr>
                        <a:t>59%</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258652">
                <a:tc vMerge="1">
                  <a:txBody>
                    <a:bodyPr/>
                    <a:lstStyle/>
                    <a:p>
                      <a:endParaRPr lang="en-US"/>
                    </a:p>
                  </a:txBody>
                  <a:tcPr/>
                </a:tc>
                <a:tc>
                  <a:txBody>
                    <a:bodyPr/>
                    <a:lstStyle/>
                    <a:p>
                      <a:pPr marL="64770" marR="0">
                        <a:lnSpc>
                          <a:spcPct val="115000"/>
                        </a:lnSpc>
                        <a:spcBef>
                          <a:spcPts val="25"/>
                        </a:spcBef>
                        <a:spcAft>
                          <a:spcPts val="0"/>
                        </a:spcAft>
                      </a:pPr>
                      <a:r>
                        <a:rPr lang="en-US" sz="1200" b="1" dirty="0">
                          <a:effectLst/>
                          <a:latin typeface="Arial"/>
                          <a:ea typeface="Arial"/>
                          <a:cs typeface="Times New Roman"/>
                        </a:rPr>
                        <a:t>Small</a:t>
                      </a:r>
                      <a:r>
                        <a:rPr lang="en-US" sz="1200" b="1" spc="-40" dirty="0">
                          <a:effectLst/>
                          <a:latin typeface="Arial"/>
                          <a:ea typeface="Arial"/>
                          <a:cs typeface="Times New Roman"/>
                        </a:rPr>
                        <a:t> </a:t>
                      </a:r>
                      <a:r>
                        <a:rPr lang="en-US" sz="1200" b="1" spc="5" dirty="0">
                          <a:effectLst/>
                          <a:latin typeface="Arial"/>
                          <a:ea typeface="Arial"/>
                          <a:cs typeface="Times New Roman"/>
                        </a:rPr>
                        <a:t>T</a:t>
                      </a:r>
                      <a:r>
                        <a:rPr lang="en-US" sz="1200" b="1" spc="-5" dirty="0">
                          <a:effectLst/>
                          <a:latin typeface="Arial"/>
                          <a:ea typeface="Arial"/>
                          <a:cs typeface="Times New Roman"/>
                        </a:rPr>
                        <a:t>o</a:t>
                      </a:r>
                      <a:r>
                        <a:rPr lang="en-US" sz="1200" b="1" dirty="0">
                          <a:effectLst/>
                          <a:latin typeface="Arial"/>
                          <a:ea typeface="Arial"/>
                          <a:cs typeface="Times New Roman"/>
                        </a:rPr>
                        <a:t>wn</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25"/>
                        </a:spcBef>
                        <a:spcAft>
                          <a:spcPts val="0"/>
                        </a:spcAft>
                      </a:pPr>
                      <a:r>
                        <a:rPr lang="en-US" sz="1200" b="1" dirty="0">
                          <a:effectLst/>
                          <a:latin typeface="Arial"/>
                          <a:ea typeface="Arial"/>
                          <a:cs typeface="Times New Roman"/>
                        </a:rPr>
                        <a:t>67%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bl>
          </a:graphicData>
        </a:graphic>
      </p:graphicFrame>
      <p:sp>
        <p:nvSpPr>
          <p:cNvPr id="5" name="TextBox 4"/>
          <p:cNvSpPr txBox="1"/>
          <p:nvPr/>
        </p:nvSpPr>
        <p:spPr>
          <a:xfrm>
            <a:off x="7620000" y="6629400"/>
            <a:ext cx="1295400" cy="246221"/>
          </a:xfrm>
          <a:prstGeom prst="rect">
            <a:avLst/>
          </a:prstGeom>
          <a:noFill/>
        </p:spPr>
        <p:txBody>
          <a:bodyPr wrap="square" rtlCol="0">
            <a:spAutoFit/>
          </a:bodyPr>
          <a:lstStyle/>
          <a:p>
            <a:r>
              <a:rPr lang="en-US" sz="1000" dirty="0"/>
              <a:t>Source: APA, 2012</a:t>
            </a:r>
          </a:p>
        </p:txBody>
      </p:sp>
    </p:spTree>
    <p:extLst>
      <p:ext uri="{BB962C8B-B14F-4D97-AF65-F5344CB8AC3E}">
        <p14:creationId xmlns:p14="http://schemas.microsoft.com/office/powerpoint/2010/main" val="12847646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0" y="773112"/>
            <a:ext cx="10560050" cy="892175"/>
          </a:xfrm>
        </p:spPr>
        <p:txBody>
          <a:bodyPr/>
          <a:lstStyle/>
          <a:p>
            <a:r>
              <a:rPr lang="en-US" sz="2400" dirty="0"/>
              <a:t>Sustainable Development – Better Site Planning</a:t>
            </a:r>
          </a:p>
        </p:txBody>
      </p:sp>
      <p:pic>
        <p:nvPicPr>
          <p:cNvPr id="498692" name="Picture 4" descr="subdivision 1 conventio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65287"/>
            <a:ext cx="4724400" cy="3403600"/>
          </a:xfrm>
          <a:prstGeom prst="rect">
            <a:avLst/>
          </a:prstGeom>
          <a:noFill/>
          <a:extLst>
            <a:ext uri="{909E8E84-426E-40DD-AFC4-6F175D3DCCD1}">
              <a14:hiddenFill xmlns:a14="http://schemas.microsoft.com/office/drawing/2010/main">
                <a:solidFill>
                  <a:srgbClr val="FFFFFF"/>
                </a:solidFill>
              </a14:hiddenFill>
            </a:ext>
          </a:extLst>
        </p:spPr>
      </p:pic>
      <p:pic>
        <p:nvPicPr>
          <p:cNvPr id="498693" name="Picture 5" descr="subdivision 1 be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8393" y="3276601"/>
            <a:ext cx="4975607"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899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descr="conservation conven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137025" cy="5257800"/>
          </a:xfrm>
          <a:prstGeom prst="rect">
            <a:avLst/>
          </a:prstGeom>
          <a:noFill/>
          <a:extLst>
            <a:ext uri="{909E8E84-426E-40DD-AFC4-6F175D3DCCD1}">
              <a14:hiddenFill xmlns:a14="http://schemas.microsoft.com/office/drawing/2010/main">
                <a:solidFill>
                  <a:srgbClr val="FFFFFF"/>
                </a:solidFill>
              </a14:hiddenFill>
            </a:ext>
          </a:extLst>
        </p:spPr>
      </p:pic>
      <p:pic>
        <p:nvPicPr>
          <p:cNvPr id="470019" name="Picture 3" descr="conservation neut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195068"/>
            <a:ext cx="4038600" cy="5662931"/>
          </a:xfrm>
          <a:prstGeom prst="rect">
            <a:avLst/>
          </a:prstGeom>
          <a:noFill/>
          <a:extLst>
            <a:ext uri="{909E8E84-426E-40DD-AFC4-6F175D3DCCD1}">
              <a14:hiddenFill xmlns:a14="http://schemas.microsoft.com/office/drawing/2010/main">
                <a:solidFill>
                  <a:srgbClr val="FFFFFF"/>
                </a:solidFill>
              </a14:hiddenFill>
            </a:ext>
          </a:extLst>
        </p:spPr>
      </p:pic>
      <p:sp>
        <p:nvSpPr>
          <p:cNvPr id="470020" name="Rectangle 4"/>
          <p:cNvSpPr>
            <a:spLocks noGrp="1" noChangeArrowheads="1"/>
          </p:cNvSpPr>
          <p:nvPr>
            <p:ph type="title"/>
          </p:nvPr>
        </p:nvSpPr>
        <p:spPr>
          <a:xfrm>
            <a:off x="609600" y="914400"/>
            <a:ext cx="7620000" cy="892175"/>
          </a:xfrm>
        </p:spPr>
        <p:txBody>
          <a:bodyPr/>
          <a:lstStyle/>
          <a:p>
            <a:r>
              <a:rPr lang="en-US"/>
              <a:t>Cluster Development</a:t>
            </a:r>
          </a:p>
        </p:txBody>
      </p:sp>
    </p:spTree>
    <p:extLst>
      <p:ext uri="{BB962C8B-B14F-4D97-AF65-F5344CB8AC3E}">
        <p14:creationId xmlns:p14="http://schemas.microsoft.com/office/powerpoint/2010/main" val="1027179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0" y="1117600"/>
            <a:ext cx="7620000" cy="476250"/>
          </a:xfrm>
        </p:spPr>
        <p:txBody>
          <a:bodyPr/>
          <a:lstStyle/>
          <a:p>
            <a:r>
              <a:rPr lang="en-US" dirty="0"/>
              <a:t>Sustainable Development –</a:t>
            </a:r>
            <a:br>
              <a:rPr lang="en-US" dirty="0"/>
            </a:br>
            <a:r>
              <a:rPr lang="en-US" dirty="0"/>
              <a:t>Green Building</a:t>
            </a:r>
          </a:p>
        </p:txBody>
      </p:sp>
      <p:sp>
        <p:nvSpPr>
          <p:cNvPr id="509955" name="Rectangle 3"/>
          <p:cNvSpPr>
            <a:spLocks noGrp="1" noChangeArrowheads="1"/>
          </p:cNvSpPr>
          <p:nvPr>
            <p:ph type="body" idx="1"/>
          </p:nvPr>
        </p:nvSpPr>
        <p:spPr/>
        <p:txBody>
          <a:bodyPr/>
          <a:lstStyle/>
          <a:p>
            <a:pPr>
              <a:lnSpc>
                <a:spcPct val="80000"/>
              </a:lnSpc>
            </a:pPr>
            <a:r>
              <a:rPr lang="en-US" sz="1600"/>
              <a:t>LEED-Leadership in Energy &amp; </a:t>
            </a:r>
          </a:p>
          <a:p>
            <a:pPr>
              <a:lnSpc>
                <a:spcPct val="80000"/>
              </a:lnSpc>
            </a:pPr>
            <a:r>
              <a:rPr lang="en-US" sz="1600"/>
              <a:t>   Environmental Design</a:t>
            </a:r>
          </a:p>
          <a:p>
            <a:pPr>
              <a:lnSpc>
                <a:spcPct val="80000"/>
              </a:lnSpc>
            </a:pPr>
            <a:r>
              <a:rPr lang="en-US" sz="1600"/>
              <a:t>U.S. Green Building Council</a:t>
            </a:r>
          </a:p>
          <a:p>
            <a:pPr>
              <a:lnSpc>
                <a:spcPct val="80000"/>
              </a:lnSpc>
            </a:pPr>
            <a:r>
              <a:rPr lang="en-US" sz="1600"/>
              <a:t>Rating System based on </a:t>
            </a:r>
          </a:p>
          <a:p>
            <a:pPr lvl="1">
              <a:lnSpc>
                <a:spcPct val="80000"/>
              </a:lnSpc>
            </a:pPr>
            <a:r>
              <a:rPr lang="en-US" sz="1400" b="1"/>
              <a:t>Sustainable sites</a:t>
            </a:r>
          </a:p>
          <a:p>
            <a:pPr lvl="1">
              <a:lnSpc>
                <a:spcPct val="80000"/>
              </a:lnSpc>
            </a:pPr>
            <a:r>
              <a:rPr lang="en-US" sz="1400" b="1"/>
              <a:t>Water Efficiency</a:t>
            </a:r>
          </a:p>
          <a:p>
            <a:pPr lvl="1">
              <a:lnSpc>
                <a:spcPct val="80000"/>
              </a:lnSpc>
            </a:pPr>
            <a:r>
              <a:rPr lang="en-US" sz="1400" b="1"/>
              <a:t>Energy and Atmosphere</a:t>
            </a:r>
          </a:p>
          <a:p>
            <a:pPr lvl="1">
              <a:lnSpc>
                <a:spcPct val="80000"/>
              </a:lnSpc>
            </a:pPr>
            <a:r>
              <a:rPr lang="en-US" sz="1400" b="1"/>
              <a:t>Materials &amp; Resources</a:t>
            </a:r>
          </a:p>
          <a:p>
            <a:pPr lvl="1">
              <a:lnSpc>
                <a:spcPct val="80000"/>
              </a:lnSpc>
            </a:pPr>
            <a:r>
              <a:rPr lang="en-US" sz="1400" b="1"/>
              <a:t>Indoor Environmental Quality</a:t>
            </a:r>
          </a:p>
          <a:p>
            <a:pPr lvl="1">
              <a:lnSpc>
                <a:spcPct val="80000"/>
              </a:lnSpc>
            </a:pPr>
            <a:r>
              <a:rPr lang="en-US" sz="1400" b="1"/>
              <a:t>Innovation &amp; Design Process</a:t>
            </a:r>
          </a:p>
          <a:p>
            <a:pPr>
              <a:lnSpc>
                <a:spcPct val="80000"/>
              </a:lnSpc>
            </a:pPr>
            <a:r>
              <a:rPr lang="en-US" sz="1600" b="1"/>
              <a:t>LEED-ND</a:t>
            </a:r>
          </a:p>
        </p:txBody>
      </p:sp>
      <p:pic>
        <p:nvPicPr>
          <p:cNvPr id="509956" name="Picture 4" descr="Leed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38" y="838200"/>
            <a:ext cx="2544762"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503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1143000"/>
            <a:ext cx="7620000" cy="892175"/>
          </a:xfrm>
        </p:spPr>
        <p:txBody>
          <a:bodyPr/>
          <a:lstStyle/>
          <a:p>
            <a:r>
              <a:rPr lang="en-US"/>
              <a:t>Disaster Mitigation Planning</a:t>
            </a:r>
          </a:p>
        </p:txBody>
      </p:sp>
      <p:pic>
        <p:nvPicPr>
          <p:cNvPr id="526341" name="Picture 5" descr="ike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538" y="2286000"/>
            <a:ext cx="3192462"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26342" name="Picture 6" descr="Ike_photoPairs_galveston_TX_loc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124200"/>
            <a:ext cx="247332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26340" name="Picture 4" descr="Floodplain schema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4425950" cy="267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6550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60" name="Rectangle 4"/>
          <p:cNvSpPr>
            <a:spLocks noGrp="1" noChangeArrowheads="1"/>
          </p:cNvSpPr>
          <p:nvPr>
            <p:ph type="title"/>
          </p:nvPr>
        </p:nvSpPr>
        <p:spPr>
          <a:xfrm>
            <a:off x="762000" y="1143000"/>
            <a:ext cx="7620000" cy="5486400"/>
          </a:xfrm>
        </p:spPr>
        <p:txBody>
          <a:bodyPr/>
          <a:lstStyle/>
          <a:p>
            <a:r>
              <a:rPr lang="en-US" dirty="0"/>
              <a:t>Traffic Calming</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Context-Sensitive Design</a:t>
            </a:r>
          </a:p>
        </p:txBody>
      </p:sp>
      <p:pic>
        <p:nvPicPr>
          <p:cNvPr id="531463" name="Picture 7" descr="roundabout-Oh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306869"/>
            <a:ext cx="4978052" cy="385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7264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61" name="Picture 5" descr="Designing streets traffic calm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100" y="1151218"/>
            <a:ext cx="8166100" cy="5177634"/>
          </a:xfrm>
          <a:prstGeom prst="rect">
            <a:avLst/>
          </a:prstGeom>
          <a:noFill/>
          <a:extLst>
            <a:ext uri="{909E8E84-426E-40DD-AFC4-6F175D3DCCD1}">
              <a14:hiddenFill xmlns:a14="http://schemas.microsoft.com/office/drawing/2010/main">
                <a:solidFill>
                  <a:srgbClr val="FFFFFF"/>
                </a:solidFill>
              </a14:hiddenFill>
            </a:ext>
          </a:extLst>
        </p:spPr>
      </p:pic>
      <p:sp>
        <p:nvSpPr>
          <p:cNvPr id="531460" name="Rectangle 4"/>
          <p:cNvSpPr>
            <a:spLocks noGrp="1" noChangeArrowheads="1"/>
          </p:cNvSpPr>
          <p:nvPr>
            <p:ph type="title"/>
          </p:nvPr>
        </p:nvSpPr>
        <p:spPr>
          <a:xfrm>
            <a:off x="741680" y="609600"/>
            <a:ext cx="7620000" cy="6502400"/>
          </a:xfrm>
        </p:spPr>
        <p:txBody>
          <a:bodyPr/>
          <a:lstStyle/>
          <a:p>
            <a:r>
              <a:rPr lang="en-US" dirty="0"/>
              <a:t>Traffic Calming</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Context-Sensitive Design</a:t>
            </a:r>
          </a:p>
        </p:txBody>
      </p:sp>
    </p:spTree>
    <p:extLst>
      <p:ext uri="{BB962C8B-B14F-4D97-AF65-F5344CB8AC3E}">
        <p14:creationId xmlns:p14="http://schemas.microsoft.com/office/powerpoint/2010/main" val="1734402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2400" y="685800"/>
            <a:ext cx="7620000" cy="892175"/>
          </a:xfrm>
        </p:spPr>
        <p:txBody>
          <a:bodyPr/>
          <a:lstStyle/>
          <a:p>
            <a:r>
              <a:rPr lang="en-US" dirty="0"/>
              <a:t>Capital Improvements Planning</a:t>
            </a:r>
          </a:p>
        </p:txBody>
      </p:sp>
      <p:sp>
        <p:nvSpPr>
          <p:cNvPr id="49155" name="Rectangle 3"/>
          <p:cNvSpPr>
            <a:spLocks noGrp="1" noChangeArrowheads="1"/>
          </p:cNvSpPr>
          <p:nvPr>
            <p:ph type="body" idx="1"/>
          </p:nvPr>
        </p:nvSpPr>
        <p:spPr>
          <a:xfrm>
            <a:off x="457200" y="1371600"/>
            <a:ext cx="8229600" cy="3352800"/>
          </a:xfrm>
        </p:spPr>
        <p:txBody>
          <a:bodyPr/>
          <a:lstStyle/>
          <a:p>
            <a:pPr marL="0" indent="0"/>
            <a:r>
              <a:rPr lang="en-US" sz="2400" dirty="0"/>
              <a:t>A plan for investment of public funds in public infrastructure.  It identifies construction projects (typically streets, drainage, water, sewer, parks, and public buildings) that will be built over next one year, five years, 10 years &amp; beyond.  It also guides budgeting of funds for capital expenses, debt service, and bonding capacity.</a:t>
            </a:r>
          </a:p>
        </p:txBody>
      </p:sp>
      <p:pic>
        <p:nvPicPr>
          <p:cNvPr id="49156" name="Picture 4" descr="May21$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05765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My Pictures00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071938"/>
            <a:ext cx="4953000" cy="278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188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2895600"/>
            <a:ext cx="7620000" cy="892175"/>
          </a:xfrm>
        </p:spPr>
        <p:txBody>
          <a:bodyPr/>
          <a:lstStyle/>
          <a:p>
            <a:pPr algn="ctr"/>
            <a:r>
              <a:rPr lang="en-US" sz="4400"/>
              <a:t>Questions?</a:t>
            </a:r>
          </a:p>
        </p:txBody>
      </p:sp>
      <p:sp>
        <p:nvSpPr>
          <p:cNvPr id="58371" name="Rectangle 3"/>
          <p:cNvSpPr>
            <a:spLocks noGrp="1" noChangeArrowheads="1"/>
          </p:cNvSpPr>
          <p:nvPr>
            <p:ph type="body" idx="1"/>
          </p:nvPr>
        </p:nvSpPr>
        <p:spPr/>
        <p:txBody>
          <a:bodyPr/>
          <a:lstStyle/>
          <a:p>
            <a:r>
              <a:rPr lang="en-US"/>
              <a:t> </a:t>
            </a:r>
          </a:p>
        </p:txBody>
      </p:sp>
    </p:spTree>
    <p:extLst>
      <p:ext uri="{BB962C8B-B14F-4D97-AF65-F5344CB8AC3E}">
        <p14:creationId xmlns:p14="http://schemas.microsoft.com/office/powerpoint/2010/main" val="1942534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a:xfrm>
            <a:off x="685800" y="1143000"/>
            <a:ext cx="7620000" cy="892175"/>
          </a:xfrm>
        </p:spPr>
        <p:txBody>
          <a:bodyPr/>
          <a:lstStyle/>
          <a:p>
            <a:r>
              <a:rPr lang="en-US"/>
              <a:t>Important Acronyms</a:t>
            </a:r>
          </a:p>
        </p:txBody>
      </p:sp>
      <p:sp>
        <p:nvSpPr>
          <p:cNvPr id="535555" name="Rectangle 3"/>
          <p:cNvSpPr>
            <a:spLocks noGrp="1" noChangeArrowheads="1"/>
          </p:cNvSpPr>
          <p:nvPr>
            <p:ph type="body" idx="1"/>
          </p:nvPr>
        </p:nvSpPr>
        <p:spPr>
          <a:xfrm>
            <a:off x="685800" y="2057400"/>
            <a:ext cx="7740650" cy="4127500"/>
          </a:xfrm>
        </p:spPr>
        <p:txBody>
          <a:bodyPr/>
          <a:lstStyle/>
          <a:p>
            <a:pPr>
              <a:lnSpc>
                <a:spcPct val="90000"/>
              </a:lnSpc>
            </a:pPr>
            <a:r>
              <a:rPr lang="en-US" sz="1600" b="1"/>
              <a:t>AICP – Any Idiot Can Plan</a:t>
            </a:r>
          </a:p>
          <a:p>
            <a:pPr>
              <a:lnSpc>
                <a:spcPct val="90000"/>
              </a:lnSpc>
            </a:pPr>
            <a:r>
              <a:rPr lang="en-US" sz="1600" b="1"/>
              <a:t>B4 – Big Bland Beige Box</a:t>
            </a:r>
          </a:p>
          <a:p>
            <a:pPr>
              <a:lnSpc>
                <a:spcPct val="90000"/>
              </a:lnSpc>
            </a:pPr>
            <a:r>
              <a:rPr lang="en-US" sz="1600" b="1"/>
              <a:t>BANANA – Build Absolutely Nothing Anywhere Near Anything</a:t>
            </a:r>
          </a:p>
          <a:p>
            <a:pPr>
              <a:lnSpc>
                <a:spcPct val="90000"/>
              </a:lnSpc>
            </a:pPr>
            <a:r>
              <a:rPr lang="en-US" sz="1600" b="1"/>
              <a:t>CAVE People – Citizens Against Virtually Anything</a:t>
            </a:r>
          </a:p>
          <a:p>
            <a:pPr>
              <a:lnSpc>
                <a:spcPct val="90000"/>
              </a:lnSpc>
            </a:pPr>
            <a:r>
              <a:rPr lang="en-US" sz="1600" b="1"/>
              <a:t>DBTD – Death By a Thousand Days</a:t>
            </a:r>
          </a:p>
          <a:p>
            <a:pPr>
              <a:lnSpc>
                <a:spcPct val="90000"/>
              </a:lnSpc>
            </a:pPr>
            <a:r>
              <a:rPr lang="en-US" sz="1600" b="1"/>
              <a:t>DUDE – Developer Under Delusions of Entitlement</a:t>
            </a:r>
          </a:p>
          <a:p>
            <a:pPr>
              <a:lnSpc>
                <a:spcPct val="90000"/>
              </a:lnSpc>
            </a:pPr>
            <a:r>
              <a:rPr lang="en-US" sz="1600" b="1"/>
              <a:t>LULU – Locally Unwanted Land Use</a:t>
            </a:r>
          </a:p>
          <a:p>
            <a:pPr>
              <a:lnSpc>
                <a:spcPct val="90000"/>
              </a:lnSpc>
            </a:pPr>
            <a:r>
              <a:rPr lang="en-US" sz="1600" b="1"/>
              <a:t>NIMBY – Not In My Back Yard</a:t>
            </a:r>
          </a:p>
          <a:p>
            <a:pPr>
              <a:lnSpc>
                <a:spcPct val="90000"/>
              </a:lnSpc>
            </a:pPr>
            <a:r>
              <a:rPr lang="en-US" sz="1600" b="1"/>
              <a:t>NIMFYE – Not In My Front Yard Either</a:t>
            </a:r>
          </a:p>
          <a:p>
            <a:pPr>
              <a:lnSpc>
                <a:spcPct val="90000"/>
              </a:lnSpc>
            </a:pPr>
            <a:r>
              <a:rPr lang="en-US" sz="1600" b="1"/>
              <a:t>NOTE – Not Over There Either</a:t>
            </a:r>
          </a:p>
          <a:p>
            <a:pPr>
              <a:lnSpc>
                <a:spcPct val="90000"/>
              </a:lnSpc>
            </a:pPr>
            <a:r>
              <a:rPr lang="en-US" sz="1600" b="1"/>
              <a:t>NIMTOO – Not In My Term Of Office</a:t>
            </a:r>
          </a:p>
          <a:p>
            <a:pPr>
              <a:lnSpc>
                <a:spcPct val="90000"/>
              </a:lnSpc>
            </a:pPr>
            <a:r>
              <a:rPr lang="en-US" sz="1600" b="1"/>
              <a:t>NITL – Not In This Lifetime</a:t>
            </a:r>
          </a:p>
          <a:p>
            <a:pPr>
              <a:lnSpc>
                <a:spcPct val="90000"/>
              </a:lnSpc>
            </a:pPr>
            <a:r>
              <a:rPr lang="en-US" sz="1600" b="1"/>
              <a:t>NOT – None Of That</a:t>
            </a:r>
          </a:p>
          <a:p>
            <a:pPr>
              <a:lnSpc>
                <a:spcPct val="90000"/>
              </a:lnSpc>
            </a:pPr>
            <a:r>
              <a:rPr lang="en-US" sz="1600" b="1"/>
              <a:t>TOAD – Temporary Obsolete Abandoned or Derelict</a:t>
            </a:r>
          </a:p>
          <a:p>
            <a:pPr>
              <a:lnSpc>
                <a:spcPct val="90000"/>
              </a:lnSpc>
            </a:pPr>
            <a:r>
              <a:rPr lang="en-US" sz="1600" b="1"/>
              <a:t>WIIFM – What’s In It For Me?</a:t>
            </a:r>
          </a:p>
          <a:p>
            <a:pPr>
              <a:lnSpc>
                <a:spcPct val="90000"/>
              </a:lnSpc>
            </a:pPr>
            <a:endParaRPr lang="en-US" sz="1600" b="1"/>
          </a:p>
        </p:txBody>
      </p:sp>
    </p:spTree>
    <p:extLst>
      <p:ext uri="{BB962C8B-B14F-4D97-AF65-F5344CB8AC3E}">
        <p14:creationId xmlns:p14="http://schemas.microsoft.com/office/powerpoint/2010/main" val="1701564312"/>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5794" name="Rectangle 2"/>
          <p:cNvSpPr>
            <a:spLocks noGrp="1" noChangeArrowheads="1"/>
          </p:cNvSpPr>
          <p:nvPr>
            <p:ph type="title"/>
          </p:nvPr>
        </p:nvSpPr>
        <p:spPr>
          <a:xfrm>
            <a:off x="685800" y="1143000"/>
            <a:ext cx="7620000" cy="892175"/>
          </a:xfrm>
        </p:spPr>
        <p:txBody>
          <a:bodyPr/>
          <a:lstStyle/>
          <a:p>
            <a:r>
              <a:rPr lang="en-US"/>
              <a:t>Important Terms</a:t>
            </a:r>
          </a:p>
        </p:txBody>
      </p:sp>
      <p:sp>
        <p:nvSpPr>
          <p:cNvPr id="545795" name="Rectangle 3"/>
          <p:cNvSpPr>
            <a:spLocks noGrp="1" noChangeArrowheads="1"/>
          </p:cNvSpPr>
          <p:nvPr>
            <p:ph type="body" idx="1"/>
          </p:nvPr>
        </p:nvSpPr>
        <p:spPr>
          <a:xfrm>
            <a:off x="717550" y="2057400"/>
            <a:ext cx="7620000" cy="4495800"/>
          </a:xfrm>
        </p:spPr>
        <p:txBody>
          <a:bodyPr/>
          <a:lstStyle/>
          <a:p>
            <a:pPr>
              <a:lnSpc>
                <a:spcPct val="90000"/>
              </a:lnSpc>
            </a:pPr>
            <a:r>
              <a:rPr lang="en-US" sz="1600" b="1"/>
              <a:t>Bungalow Bill – tract house architect</a:t>
            </a:r>
          </a:p>
          <a:p>
            <a:pPr>
              <a:lnSpc>
                <a:spcPct val="90000"/>
              </a:lnSpc>
            </a:pPr>
            <a:r>
              <a:rPr lang="en-US" sz="1600" b="1"/>
              <a:t>Comprehensive Flan – bland, custard-like filling in many comprehensive plans</a:t>
            </a:r>
          </a:p>
          <a:p>
            <a:pPr>
              <a:lnSpc>
                <a:spcPct val="90000"/>
              </a:lnSpc>
            </a:pPr>
            <a:r>
              <a:rPr lang="en-US" sz="1600" b="1"/>
              <a:t>Custard Development – bland clustered development</a:t>
            </a:r>
          </a:p>
          <a:p>
            <a:pPr>
              <a:lnSpc>
                <a:spcPct val="90000"/>
              </a:lnSpc>
            </a:pPr>
            <a:r>
              <a:rPr lang="en-US" sz="1600" b="1"/>
              <a:t>Dejavenue – impression of having seen the same street before</a:t>
            </a:r>
          </a:p>
          <a:p>
            <a:pPr>
              <a:lnSpc>
                <a:spcPct val="90000"/>
              </a:lnSpc>
            </a:pPr>
            <a:r>
              <a:rPr lang="en-US" sz="1600" b="1"/>
              <a:t>Disneyfication – architectural fad on a community scale</a:t>
            </a:r>
          </a:p>
          <a:p>
            <a:pPr>
              <a:lnSpc>
                <a:spcPct val="90000"/>
              </a:lnSpc>
            </a:pPr>
            <a:r>
              <a:rPr lang="en-US" sz="1600" b="1"/>
              <a:t>Generica- stores and strip malls you can see in any town in America</a:t>
            </a:r>
          </a:p>
          <a:p>
            <a:pPr>
              <a:lnSpc>
                <a:spcPct val="90000"/>
              </a:lnSpc>
            </a:pPr>
            <a:r>
              <a:rPr lang="en-US" sz="1600" b="1"/>
              <a:t>Landscraper – landscape architect (also Blandscape Architect – a minimalist landscape architect)</a:t>
            </a:r>
          </a:p>
          <a:p>
            <a:pPr>
              <a:lnSpc>
                <a:spcPct val="90000"/>
              </a:lnSpc>
            </a:pPr>
            <a:r>
              <a:rPr lang="en-US" sz="1600" b="1"/>
              <a:t>Litter on a Stick - billboard</a:t>
            </a:r>
          </a:p>
          <a:p>
            <a:pPr>
              <a:lnSpc>
                <a:spcPct val="90000"/>
              </a:lnSpc>
            </a:pPr>
            <a:r>
              <a:rPr lang="en-US" sz="1600" b="1"/>
              <a:t>McPlace – standardized sense of place</a:t>
            </a:r>
          </a:p>
          <a:p>
            <a:pPr>
              <a:lnSpc>
                <a:spcPct val="90000"/>
              </a:lnSpc>
            </a:pPr>
            <a:r>
              <a:rPr lang="en-US" sz="1600" b="1"/>
              <a:t>Pacebo – a place that has the appearance, but none of the value of a real place</a:t>
            </a:r>
          </a:p>
          <a:p>
            <a:pPr>
              <a:lnSpc>
                <a:spcPct val="90000"/>
              </a:lnSpc>
            </a:pPr>
            <a:r>
              <a:rPr lang="en-US" sz="1600" b="1"/>
              <a:t>Privatopia – gated community run by homeowners association</a:t>
            </a:r>
          </a:p>
          <a:p>
            <a:pPr>
              <a:lnSpc>
                <a:spcPct val="90000"/>
              </a:lnSpc>
            </a:pPr>
            <a:r>
              <a:rPr lang="en-US" sz="1600" b="1"/>
              <a:t>Ranchburger – one-story, generic southwestern tract house</a:t>
            </a:r>
          </a:p>
        </p:txBody>
      </p:sp>
    </p:spTree>
    <p:extLst>
      <p:ext uri="{BB962C8B-B14F-4D97-AF65-F5344CB8AC3E}">
        <p14:creationId xmlns:p14="http://schemas.microsoft.com/office/powerpoint/2010/main" val="1787130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51786093"/>
              </p:ext>
            </p:extLst>
          </p:nvPr>
        </p:nvGraphicFramePr>
        <p:xfrm>
          <a:off x="1905000" y="2441622"/>
          <a:ext cx="6019800" cy="3872718"/>
        </p:xfrm>
        <a:graphic>
          <a:graphicData uri="http://schemas.openxmlformats.org/drawingml/2006/table">
            <a:tbl>
              <a:tblPr firstRow="1" firstCol="1" lastRow="1" lastCol="1" bandRow="1" bandCol="1"/>
              <a:tblGrid>
                <a:gridCol w="41910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297414">
                <a:tc>
                  <a:txBody>
                    <a:bodyPr/>
                    <a:lstStyle/>
                    <a:p>
                      <a:pPr marL="0" marR="0">
                        <a:lnSpc>
                          <a:spcPts val="500"/>
                        </a:lnSpc>
                        <a:spcBef>
                          <a:spcPts val="5"/>
                        </a:spcBef>
                        <a:spcAft>
                          <a:spcPts val="0"/>
                        </a:spcAft>
                      </a:pPr>
                      <a:r>
                        <a:rPr lang="en-US" sz="1200" b="1" dirty="0">
                          <a:solidFill>
                            <a:schemeClr val="tx1"/>
                          </a:solidFill>
                          <a:effectLst/>
                          <a:latin typeface="Calibri"/>
                          <a:ea typeface="Calibri"/>
                          <a:cs typeface="Times New Roman"/>
                        </a:rPr>
                        <a:t> </a:t>
                      </a:r>
                    </a:p>
                    <a:p>
                      <a:pPr marL="927735" marR="0">
                        <a:lnSpc>
                          <a:spcPct val="115000"/>
                        </a:lnSpc>
                        <a:spcBef>
                          <a:spcPts val="0"/>
                        </a:spcBef>
                        <a:spcAft>
                          <a:spcPts val="0"/>
                        </a:spcAft>
                      </a:pPr>
                      <a:r>
                        <a:rPr lang="en-US" sz="1200" b="1" dirty="0">
                          <a:solidFill>
                            <a:schemeClr val="tx1"/>
                          </a:solidFill>
                          <a:effectLst/>
                          <a:latin typeface="Arial"/>
                          <a:ea typeface="Arial"/>
                          <a:cs typeface="Times New Roman"/>
                        </a:rPr>
                        <a:t>FACTORS</a:t>
                      </a:r>
                      <a:r>
                        <a:rPr lang="en-US" sz="1200" b="1" spc="-15"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IN</a:t>
                      </a:r>
                      <a:r>
                        <a:rPr lang="en-US" sz="1200" b="1" spc="8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AN</a:t>
                      </a:r>
                      <a:r>
                        <a:rPr lang="en-US" sz="1200" b="1" spc="15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IDEAL</a:t>
                      </a:r>
                      <a:r>
                        <a:rPr lang="en-US" sz="1200" b="1" spc="12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COMMUNITY</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ts val="500"/>
                        </a:lnSpc>
                        <a:spcBef>
                          <a:spcPts val="5"/>
                        </a:spcBef>
                        <a:spcAft>
                          <a:spcPts val="0"/>
                        </a:spcAft>
                      </a:pPr>
                      <a:r>
                        <a:rPr lang="en-US" sz="1200" b="1" dirty="0">
                          <a:solidFill>
                            <a:schemeClr val="tx1"/>
                          </a:solidFill>
                          <a:effectLst/>
                          <a:latin typeface="Calibri"/>
                          <a:ea typeface="Calibri"/>
                          <a:cs typeface="Times New Roman"/>
                        </a:rPr>
                        <a:t> </a:t>
                      </a:r>
                    </a:p>
                    <a:p>
                      <a:pPr marL="422910" marR="0">
                        <a:lnSpc>
                          <a:spcPct val="115000"/>
                        </a:lnSpc>
                        <a:spcBef>
                          <a:spcPts val="0"/>
                        </a:spcBef>
                        <a:spcAft>
                          <a:spcPts val="0"/>
                        </a:spcAft>
                      </a:pPr>
                      <a:r>
                        <a:rPr lang="en-US" sz="1200" b="1" dirty="0">
                          <a:solidFill>
                            <a:schemeClr val="tx1"/>
                          </a:solidFill>
                          <a:effectLst/>
                          <a:latin typeface="Arial"/>
                          <a:ea typeface="Arial"/>
                          <a:cs typeface="Times New Roman"/>
                        </a:rPr>
                        <a:t>%</a:t>
                      </a:r>
                      <a:r>
                        <a:rPr lang="en-US" sz="1200" b="1" spc="-3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HI</a:t>
                      </a:r>
                      <a:r>
                        <a:rPr lang="en-US" sz="1200" b="1" spc="5" dirty="0">
                          <a:solidFill>
                            <a:schemeClr val="tx1"/>
                          </a:solidFill>
                          <a:effectLst/>
                          <a:latin typeface="Arial"/>
                          <a:ea typeface="Arial"/>
                          <a:cs typeface="Times New Roman"/>
                        </a:rPr>
                        <a:t>G</a:t>
                      </a:r>
                      <a:r>
                        <a:rPr lang="en-US" sz="1200" b="1" dirty="0">
                          <a:solidFill>
                            <a:schemeClr val="tx1"/>
                          </a:solidFill>
                          <a:effectLst/>
                          <a:latin typeface="Arial"/>
                          <a:ea typeface="Arial"/>
                          <a:cs typeface="Times New Roman"/>
                        </a:rPr>
                        <a:t>H</a:t>
                      </a:r>
                      <a:r>
                        <a:rPr lang="en-US" sz="1200" b="1" spc="-7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PR</a:t>
                      </a:r>
                      <a:r>
                        <a:rPr lang="en-US" sz="1200" b="1" spc="10" dirty="0">
                          <a:solidFill>
                            <a:schemeClr val="tx1"/>
                          </a:solidFill>
                          <a:effectLst/>
                          <a:latin typeface="Arial"/>
                          <a:ea typeface="Arial"/>
                          <a:cs typeface="Times New Roman"/>
                        </a:rPr>
                        <a:t>I</a:t>
                      </a:r>
                      <a:r>
                        <a:rPr lang="en-US" sz="1200" b="1" dirty="0">
                          <a:solidFill>
                            <a:schemeClr val="tx1"/>
                          </a:solidFill>
                          <a:effectLst/>
                          <a:latin typeface="Arial"/>
                          <a:ea typeface="Arial"/>
                          <a:cs typeface="Times New Roman"/>
                        </a:rPr>
                        <a:t>ORITY</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Locally</a:t>
                      </a:r>
                      <a:r>
                        <a:rPr lang="en-US" sz="1200" b="1" spc="30" dirty="0">
                          <a:effectLst/>
                          <a:latin typeface="Arial"/>
                          <a:ea typeface="Arial"/>
                          <a:cs typeface="Times New Roman"/>
                        </a:rPr>
                        <a:t> </a:t>
                      </a:r>
                      <a:r>
                        <a:rPr lang="en-US" sz="1200" b="1" dirty="0">
                          <a:effectLst/>
                          <a:latin typeface="Arial"/>
                          <a:ea typeface="Arial"/>
                          <a:cs typeface="Times New Roman"/>
                        </a:rPr>
                        <a:t>owned</a:t>
                      </a:r>
                      <a:r>
                        <a:rPr lang="en-US" sz="1200" b="1" spc="220" dirty="0">
                          <a:effectLst/>
                          <a:latin typeface="Arial"/>
                          <a:ea typeface="Arial"/>
                          <a:cs typeface="Times New Roman"/>
                        </a:rPr>
                        <a:t> </a:t>
                      </a:r>
                      <a:r>
                        <a:rPr lang="en-US" sz="1200" b="1" dirty="0">
                          <a:effectLst/>
                          <a:latin typeface="Arial"/>
                          <a:ea typeface="Arial"/>
                          <a:cs typeface="Times New Roman"/>
                        </a:rPr>
                        <a:t>businesses</a:t>
                      </a:r>
                      <a:r>
                        <a:rPr lang="en-US" sz="1200" b="1" spc="-90" dirty="0">
                          <a:effectLst/>
                          <a:latin typeface="Arial"/>
                          <a:ea typeface="Arial"/>
                          <a:cs typeface="Times New Roman"/>
                        </a:rPr>
                        <a:t> </a:t>
                      </a:r>
                      <a:r>
                        <a:rPr lang="en-US" sz="1200" b="1" dirty="0">
                          <a:effectLst/>
                          <a:latin typeface="Arial"/>
                          <a:ea typeface="Arial"/>
                          <a:cs typeface="Times New Roman"/>
                        </a:rPr>
                        <a:t>nearby</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55%</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Being</a:t>
                      </a:r>
                      <a:r>
                        <a:rPr lang="en-US" sz="1200" b="1" spc="-50" dirty="0">
                          <a:effectLst/>
                          <a:latin typeface="Arial"/>
                          <a:ea typeface="Arial"/>
                          <a:cs typeface="Times New Roman"/>
                        </a:rPr>
                        <a:t> </a:t>
                      </a:r>
                      <a:r>
                        <a:rPr lang="en-US" sz="1200" b="1" dirty="0">
                          <a:effectLst/>
                          <a:latin typeface="Arial"/>
                          <a:ea typeface="Arial"/>
                          <a:cs typeface="Times New Roman"/>
                        </a:rPr>
                        <a:t>able</a:t>
                      </a:r>
                      <a:r>
                        <a:rPr lang="en-US" sz="1200" b="1" spc="-30" dirty="0">
                          <a:effectLst/>
                          <a:latin typeface="Arial"/>
                          <a:ea typeface="Arial"/>
                          <a:cs typeface="Times New Roman"/>
                        </a:rPr>
                        <a:t> </a:t>
                      </a:r>
                      <a:r>
                        <a:rPr lang="en-US" sz="1200" b="1" dirty="0">
                          <a:effectLst/>
                          <a:latin typeface="Arial"/>
                          <a:ea typeface="Arial"/>
                          <a:cs typeface="Times New Roman"/>
                        </a:rPr>
                        <a:t>to</a:t>
                      </a:r>
                      <a:r>
                        <a:rPr lang="en-US" sz="1200" b="1" spc="-25" dirty="0">
                          <a:effectLst/>
                          <a:latin typeface="Arial"/>
                          <a:ea typeface="Arial"/>
                          <a:cs typeface="Times New Roman"/>
                        </a:rPr>
                        <a:t> </a:t>
                      </a:r>
                      <a:r>
                        <a:rPr lang="en-US" sz="1200" b="1" dirty="0">
                          <a:effectLst/>
                          <a:latin typeface="Arial"/>
                          <a:ea typeface="Arial"/>
                          <a:cs typeface="Times New Roman"/>
                        </a:rPr>
                        <a:t>stay</a:t>
                      </a:r>
                      <a:r>
                        <a:rPr lang="en-US" sz="1200" b="1" spc="-40" dirty="0">
                          <a:effectLst/>
                          <a:latin typeface="Arial"/>
                          <a:ea typeface="Arial"/>
                          <a:cs typeface="Times New Roman"/>
                        </a:rPr>
                        <a:t> </a:t>
                      </a:r>
                      <a:r>
                        <a:rPr lang="en-US" sz="1200" b="1" dirty="0">
                          <a:effectLst/>
                          <a:latin typeface="Arial"/>
                          <a:ea typeface="Arial"/>
                          <a:cs typeface="Times New Roman"/>
                        </a:rPr>
                        <a:t>in</a:t>
                      </a:r>
                      <a:r>
                        <a:rPr lang="en-US" sz="1200" b="1" spc="-60" dirty="0">
                          <a:effectLst/>
                          <a:latin typeface="Arial"/>
                          <a:ea typeface="Arial"/>
                          <a:cs typeface="Times New Roman"/>
                        </a:rPr>
                        <a:t> </a:t>
                      </a:r>
                      <a:r>
                        <a:rPr lang="en-US" sz="1200" b="1" dirty="0">
                          <a:effectLst/>
                          <a:latin typeface="Arial"/>
                          <a:ea typeface="Arial"/>
                          <a:cs typeface="Times New Roman"/>
                        </a:rPr>
                        <a:t>the</a:t>
                      </a:r>
                      <a:r>
                        <a:rPr lang="en-US" sz="1200" b="1" spc="-85" dirty="0">
                          <a:effectLst/>
                          <a:latin typeface="Arial"/>
                          <a:ea typeface="Arial"/>
                          <a:cs typeface="Times New Roman"/>
                        </a:rPr>
                        <a:t> </a:t>
                      </a:r>
                      <a:r>
                        <a:rPr lang="en-US" sz="1200" b="1" dirty="0">
                          <a:effectLst/>
                          <a:latin typeface="Arial"/>
                          <a:ea typeface="Arial"/>
                          <a:cs typeface="Times New Roman"/>
                        </a:rPr>
                        <a:t>same</a:t>
                      </a:r>
                      <a:r>
                        <a:rPr lang="en-US" sz="1200" b="1" spc="-40" dirty="0">
                          <a:effectLst/>
                          <a:latin typeface="Arial"/>
                          <a:ea typeface="Arial"/>
                          <a:cs typeface="Times New Roman"/>
                        </a:rPr>
                        <a:t> </a:t>
                      </a:r>
                      <a:r>
                        <a:rPr lang="en-US" sz="1200" b="1" dirty="0">
                          <a:effectLst/>
                          <a:latin typeface="Arial"/>
                          <a:ea typeface="Arial"/>
                          <a:cs typeface="Times New Roman"/>
                        </a:rPr>
                        <a:t>neighborhood</a:t>
                      </a:r>
                      <a:r>
                        <a:rPr lang="en-US" sz="1200" b="1" spc="-65" dirty="0">
                          <a:effectLst/>
                          <a:latin typeface="Arial"/>
                          <a:ea typeface="Arial"/>
                          <a:cs typeface="Times New Roman"/>
                        </a:rPr>
                        <a:t> </a:t>
                      </a:r>
                      <a:r>
                        <a:rPr lang="en-US" sz="1200" b="1" dirty="0">
                          <a:effectLst/>
                          <a:latin typeface="Arial"/>
                          <a:ea typeface="Arial"/>
                          <a:cs typeface="Times New Roman"/>
                        </a:rPr>
                        <a:t>while</a:t>
                      </a:r>
                      <a:r>
                        <a:rPr lang="en-US" sz="1200" b="1" spc="-95" dirty="0">
                          <a:effectLst/>
                          <a:latin typeface="Arial"/>
                          <a:ea typeface="Arial"/>
                          <a:cs typeface="Times New Roman"/>
                        </a:rPr>
                        <a:t> </a:t>
                      </a:r>
                      <a:r>
                        <a:rPr lang="en-US" sz="1200" b="1" dirty="0">
                          <a:effectLst/>
                          <a:latin typeface="Arial"/>
                          <a:ea typeface="Arial"/>
                          <a:cs typeface="Times New Roman"/>
                        </a:rPr>
                        <a:t>aging</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54%</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Avail</a:t>
                      </a:r>
                      <a:r>
                        <a:rPr lang="en-US" sz="1200" b="1" spc="5" dirty="0">
                          <a:effectLst/>
                          <a:latin typeface="Arial"/>
                          <a:ea typeface="Arial"/>
                          <a:cs typeface="Times New Roman"/>
                        </a:rPr>
                        <a:t>a</a:t>
                      </a:r>
                      <a:r>
                        <a:rPr lang="en-US" sz="1200" b="1" dirty="0">
                          <a:effectLst/>
                          <a:latin typeface="Arial"/>
                          <a:ea typeface="Arial"/>
                          <a:cs typeface="Times New Roman"/>
                        </a:rPr>
                        <a:t>bility</a:t>
                      </a:r>
                      <a:r>
                        <a:rPr lang="en-US" sz="1200" b="1" spc="-25" dirty="0">
                          <a:effectLst/>
                          <a:latin typeface="Arial"/>
                          <a:ea typeface="Arial"/>
                          <a:cs typeface="Times New Roman"/>
                        </a:rPr>
                        <a:t> </a:t>
                      </a:r>
                      <a:r>
                        <a:rPr lang="en-US" sz="1200" b="1" dirty="0">
                          <a:effectLst/>
                          <a:latin typeface="Arial"/>
                          <a:ea typeface="Arial"/>
                          <a:cs typeface="Times New Roman"/>
                        </a:rPr>
                        <a:t>of</a:t>
                      </a:r>
                      <a:r>
                        <a:rPr lang="en-US" sz="1200" b="1" spc="-70" dirty="0">
                          <a:effectLst/>
                          <a:latin typeface="Arial"/>
                          <a:ea typeface="Arial"/>
                          <a:cs typeface="Times New Roman"/>
                        </a:rPr>
                        <a:t> </a:t>
                      </a:r>
                      <a:r>
                        <a:rPr lang="en-US" sz="1200" b="1" dirty="0">
                          <a:effectLst/>
                          <a:latin typeface="Arial"/>
                          <a:ea typeface="Arial"/>
                          <a:cs typeface="Times New Roman"/>
                        </a:rPr>
                        <a:t>sidew</a:t>
                      </a:r>
                      <a:r>
                        <a:rPr lang="en-US" sz="1200" b="1" spc="5" dirty="0">
                          <a:effectLst/>
                          <a:latin typeface="Arial"/>
                          <a:ea typeface="Arial"/>
                          <a:cs typeface="Times New Roman"/>
                        </a:rPr>
                        <a:t>a</a:t>
                      </a:r>
                      <a:r>
                        <a:rPr lang="en-US" sz="1200" b="1" dirty="0">
                          <a:effectLst/>
                          <a:latin typeface="Arial"/>
                          <a:ea typeface="Arial"/>
                          <a:cs typeface="Times New Roman"/>
                        </a:rPr>
                        <a:t>lks</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53%</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197311">
                <a:tc>
                  <a:txBody>
                    <a:bodyPr/>
                    <a:lstStyle/>
                    <a:p>
                      <a:pPr marL="64770" marR="0">
                        <a:lnSpc>
                          <a:spcPct val="115000"/>
                        </a:lnSpc>
                        <a:spcBef>
                          <a:spcPts val="140"/>
                        </a:spcBef>
                        <a:spcAft>
                          <a:spcPts val="0"/>
                        </a:spcAft>
                      </a:pPr>
                      <a:r>
                        <a:rPr lang="en-US" sz="1200" b="1" dirty="0">
                          <a:effectLst/>
                          <a:latin typeface="Arial"/>
                          <a:ea typeface="Arial"/>
                          <a:cs typeface="Times New Roman"/>
                        </a:rPr>
                        <a:t>Energy-efficient</a:t>
                      </a:r>
                      <a:r>
                        <a:rPr lang="en-US" sz="1200" b="1" spc="-50" dirty="0">
                          <a:effectLst/>
                          <a:latin typeface="Arial"/>
                          <a:ea typeface="Arial"/>
                          <a:cs typeface="Times New Roman"/>
                        </a:rPr>
                        <a:t> </a:t>
                      </a:r>
                      <a:r>
                        <a:rPr lang="en-US" sz="1200" b="1" dirty="0">
                          <a:effectLst/>
                          <a:latin typeface="Arial"/>
                          <a:ea typeface="Arial"/>
                          <a:cs typeface="Times New Roman"/>
                        </a:rPr>
                        <a:t>homes</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52%</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197311">
                <a:tc>
                  <a:txBody>
                    <a:bodyPr/>
                    <a:lstStyle/>
                    <a:p>
                      <a:pPr marL="64770" marR="0">
                        <a:lnSpc>
                          <a:spcPct val="115000"/>
                        </a:lnSpc>
                        <a:spcBef>
                          <a:spcPts val="140"/>
                        </a:spcBef>
                        <a:spcAft>
                          <a:spcPts val="0"/>
                        </a:spcAft>
                      </a:pPr>
                      <a:r>
                        <a:rPr lang="en-US" sz="1200" b="1" dirty="0">
                          <a:effectLst/>
                          <a:latin typeface="Arial"/>
                          <a:ea typeface="Arial"/>
                          <a:cs typeface="Times New Roman"/>
                        </a:rPr>
                        <a:t>Availability</a:t>
                      </a:r>
                      <a:r>
                        <a:rPr lang="en-US" sz="1200" b="1" spc="-60" dirty="0">
                          <a:effectLst/>
                          <a:latin typeface="Arial"/>
                          <a:ea typeface="Arial"/>
                          <a:cs typeface="Times New Roman"/>
                        </a:rPr>
                        <a:t> </a:t>
                      </a:r>
                      <a:r>
                        <a:rPr lang="en-US" sz="1200" b="1" dirty="0">
                          <a:effectLst/>
                          <a:latin typeface="Arial"/>
                          <a:ea typeface="Arial"/>
                          <a:cs typeface="Times New Roman"/>
                        </a:rPr>
                        <a:t>of</a:t>
                      </a:r>
                      <a:r>
                        <a:rPr lang="en-US" sz="1200" b="1" spc="-70" dirty="0">
                          <a:effectLst/>
                          <a:latin typeface="Arial"/>
                          <a:ea typeface="Arial"/>
                          <a:cs typeface="Times New Roman"/>
                        </a:rPr>
                        <a:t> </a:t>
                      </a:r>
                      <a:r>
                        <a:rPr lang="en-US" sz="1200" b="1" dirty="0">
                          <a:effectLst/>
                          <a:latin typeface="Arial"/>
                          <a:ea typeface="Arial"/>
                          <a:cs typeface="Times New Roman"/>
                        </a:rPr>
                        <a:t>transit</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50%</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197890">
                <a:tc>
                  <a:txBody>
                    <a:bodyPr/>
                    <a:lstStyle/>
                    <a:p>
                      <a:pPr marL="64770" marR="0">
                        <a:lnSpc>
                          <a:spcPct val="115000"/>
                        </a:lnSpc>
                        <a:spcBef>
                          <a:spcPts val="135"/>
                        </a:spcBef>
                        <a:spcAft>
                          <a:spcPts val="0"/>
                        </a:spcAft>
                      </a:pPr>
                      <a:r>
                        <a:rPr lang="en-US" sz="1200" b="1" dirty="0">
                          <a:effectLst/>
                          <a:latin typeface="Arial"/>
                          <a:ea typeface="Arial"/>
                          <a:cs typeface="Times New Roman"/>
                        </a:rPr>
                        <a:t>Neighborhood</a:t>
                      </a:r>
                      <a:r>
                        <a:rPr lang="en-US" sz="1200" b="1" spc="-65" dirty="0">
                          <a:effectLst/>
                          <a:latin typeface="Arial"/>
                          <a:ea typeface="Arial"/>
                          <a:cs typeface="Times New Roman"/>
                        </a:rPr>
                        <a:t> </a:t>
                      </a:r>
                      <a:r>
                        <a:rPr lang="en-US" sz="1200" b="1" dirty="0">
                          <a:effectLst/>
                          <a:latin typeface="Arial"/>
                          <a:ea typeface="Arial"/>
                          <a:cs typeface="Times New Roman"/>
                        </a:rPr>
                        <a:t>parks</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5"/>
                        </a:spcBef>
                        <a:spcAft>
                          <a:spcPts val="0"/>
                        </a:spcAft>
                      </a:pPr>
                      <a:r>
                        <a:rPr lang="en-US" sz="1200" b="1" dirty="0">
                          <a:effectLst/>
                          <a:latin typeface="Arial"/>
                          <a:ea typeface="Arial"/>
                          <a:cs typeface="Times New Roman"/>
                        </a:rPr>
                        <a:t>49%</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Mix</a:t>
                      </a:r>
                      <a:r>
                        <a:rPr lang="en-US" sz="1200" b="1" spc="-60" dirty="0">
                          <a:effectLst/>
                          <a:latin typeface="Arial"/>
                          <a:ea typeface="Arial"/>
                          <a:cs typeface="Times New Roman"/>
                        </a:rPr>
                        <a:t> </a:t>
                      </a:r>
                      <a:r>
                        <a:rPr lang="en-US" sz="1200" b="1" spc="-5" dirty="0">
                          <a:effectLst/>
                          <a:latin typeface="Arial"/>
                          <a:ea typeface="Arial"/>
                          <a:cs typeface="Times New Roman"/>
                        </a:rPr>
                        <a:t>o</a:t>
                      </a:r>
                      <a:r>
                        <a:rPr lang="en-US" sz="1200" b="1" dirty="0">
                          <a:effectLst/>
                          <a:latin typeface="Arial"/>
                          <a:ea typeface="Arial"/>
                          <a:cs typeface="Times New Roman"/>
                        </a:rPr>
                        <a:t>f</a:t>
                      </a:r>
                      <a:r>
                        <a:rPr lang="en-US" sz="1200" b="1" spc="-75" dirty="0">
                          <a:effectLst/>
                          <a:latin typeface="Arial"/>
                          <a:ea typeface="Arial"/>
                          <a:cs typeface="Times New Roman"/>
                        </a:rPr>
                        <a:t> </a:t>
                      </a:r>
                      <a:r>
                        <a:rPr lang="en-US" sz="1200" b="1" spc="5" dirty="0">
                          <a:effectLst/>
                          <a:latin typeface="Arial"/>
                          <a:ea typeface="Arial"/>
                          <a:cs typeface="Times New Roman"/>
                        </a:rPr>
                        <a:t>h</a:t>
                      </a:r>
                      <a:r>
                        <a:rPr lang="en-US" sz="1200" b="1" spc="-5" dirty="0">
                          <a:effectLst/>
                          <a:latin typeface="Arial"/>
                          <a:ea typeface="Arial"/>
                          <a:cs typeface="Times New Roman"/>
                        </a:rPr>
                        <a:t>o</a:t>
                      </a:r>
                      <a:r>
                        <a:rPr lang="en-US" sz="1200" b="1" spc="5" dirty="0">
                          <a:effectLst/>
                          <a:latin typeface="Arial"/>
                          <a:ea typeface="Arial"/>
                          <a:cs typeface="Times New Roman"/>
                        </a:rPr>
                        <a:t>u</a:t>
                      </a:r>
                      <a:r>
                        <a:rPr lang="en-US" sz="1200" b="1" spc="-5" dirty="0">
                          <a:effectLst/>
                          <a:latin typeface="Arial"/>
                          <a:ea typeface="Arial"/>
                          <a:cs typeface="Times New Roman"/>
                        </a:rPr>
                        <a:t>s</a:t>
                      </a:r>
                      <a:r>
                        <a:rPr lang="en-US" sz="1200" b="1" spc="5" dirty="0">
                          <a:effectLst/>
                          <a:latin typeface="Arial"/>
                          <a:ea typeface="Arial"/>
                          <a:cs typeface="Times New Roman"/>
                        </a:rPr>
                        <a:t>in</a:t>
                      </a:r>
                      <a:r>
                        <a:rPr lang="en-US" sz="1200" b="1" dirty="0">
                          <a:effectLst/>
                          <a:latin typeface="Arial"/>
                          <a:ea typeface="Arial"/>
                          <a:cs typeface="Times New Roman"/>
                        </a:rPr>
                        <a:t>g</a:t>
                      </a:r>
                      <a:r>
                        <a:rPr lang="en-US" sz="1200" b="1" spc="-5" dirty="0">
                          <a:effectLst/>
                          <a:latin typeface="Arial"/>
                          <a:ea typeface="Arial"/>
                          <a:cs typeface="Times New Roman"/>
                        </a:rPr>
                        <a:t> </a:t>
                      </a:r>
                      <a:r>
                        <a:rPr lang="en-US" sz="1200" b="1" dirty="0">
                          <a:effectLst/>
                          <a:latin typeface="Arial"/>
                          <a:ea typeface="Arial"/>
                          <a:cs typeface="Times New Roman"/>
                        </a:rPr>
                        <a:t>price</a:t>
                      </a:r>
                      <a:r>
                        <a:rPr lang="en-US" sz="1200" b="1" spc="-45" dirty="0">
                          <a:effectLst/>
                          <a:latin typeface="Arial"/>
                          <a:ea typeface="Arial"/>
                          <a:cs typeface="Times New Roman"/>
                        </a:rPr>
                        <a:t> </a:t>
                      </a:r>
                      <a:r>
                        <a:rPr lang="en-US" sz="1200" b="1" dirty="0">
                          <a:effectLst/>
                          <a:latin typeface="Arial"/>
                          <a:ea typeface="Arial"/>
                          <a:cs typeface="Times New Roman"/>
                        </a:rPr>
                        <a:t>ra</a:t>
                      </a:r>
                      <a:r>
                        <a:rPr lang="en-US" sz="1200" b="1" spc="5" dirty="0">
                          <a:effectLst/>
                          <a:latin typeface="Arial"/>
                          <a:ea typeface="Arial"/>
                          <a:cs typeface="Times New Roman"/>
                        </a:rPr>
                        <a:t>nges</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43%</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A</a:t>
                      </a:r>
                      <a:r>
                        <a:rPr lang="en-US" sz="1200" b="1" spc="-55" dirty="0">
                          <a:effectLst/>
                          <a:latin typeface="Arial"/>
                          <a:ea typeface="Arial"/>
                          <a:cs typeface="Times New Roman"/>
                        </a:rPr>
                        <a:t> </a:t>
                      </a:r>
                      <a:r>
                        <a:rPr lang="en-US" sz="1200" b="1" dirty="0">
                          <a:effectLst/>
                          <a:latin typeface="Arial"/>
                          <a:ea typeface="Arial"/>
                          <a:cs typeface="Times New Roman"/>
                        </a:rPr>
                        <a:t>place</a:t>
                      </a:r>
                      <a:r>
                        <a:rPr lang="en-US" sz="1200" b="1" spc="-20" dirty="0">
                          <a:effectLst/>
                          <a:latin typeface="Arial"/>
                          <a:ea typeface="Arial"/>
                          <a:cs typeface="Times New Roman"/>
                        </a:rPr>
                        <a:t> </a:t>
                      </a:r>
                      <a:r>
                        <a:rPr lang="en-US" sz="1200" b="1" dirty="0">
                          <a:effectLst/>
                          <a:latin typeface="Arial"/>
                          <a:ea typeface="Arial"/>
                          <a:cs typeface="Times New Roman"/>
                        </a:rPr>
                        <a:t>that</a:t>
                      </a:r>
                      <a:r>
                        <a:rPr lang="en-US" sz="1200" b="1" spc="-50" dirty="0">
                          <a:effectLst/>
                          <a:latin typeface="Arial"/>
                          <a:ea typeface="Arial"/>
                          <a:cs typeface="Times New Roman"/>
                        </a:rPr>
                        <a:t> </a:t>
                      </a:r>
                      <a:r>
                        <a:rPr lang="en-US" sz="1200" b="1" dirty="0">
                          <a:effectLst/>
                          <a:latin typeface="Arial"/>
                          <a:ea typeface="Arial"/>
                          <a:cs typeface="Times New Roman"/>
                        </a:rPr>
                        <a:t>attracts</a:t>
                      </a:r>
                      <a:r>
                        <a:rPr lang="en-US" sz="1200" b="1" spc="25" dirty="0">
                          <a:effectLst/>
                          <a:latin typeface="Arial"/>
                          <a:ea typeface="Arial"/>
                          <a:cs typeface="Times New Roman"/>
                        </a:rPr>
                        <a:t> </a:t>
                      </a:r>
                      <a:r>
                        <a:rPr lang="en-US" sz="1200" b="1" dirty="0">
                          <a:effectLst/>
                          <a:latin typeface="Arial"/>
                          <a:ea typeface="Arial"/>
                          <a:cs typeface="Times New Roman"/>
                        </a:rPr>
                        <a:t>you</a:t>
                      </a:r>
                      <a:r>
                        <a:rPr lang="en-US" sz="1200" b="1" spc="10" dirty="0">
                          <a:effectLst/>
                          <a:latin typeface="Arial"/>
                          <a:ea typeface="Arial"/>
                          <a:cs typeface="Times New Roman"/>
                        </a:rPr>
                        <a:t>n</a:t>
                      </a:r>
                      <a:r>
                        <a:rPr lang="en-US" sz="1200" b="1" dirty="0">
                          <a:effectLst/>
                          <a:latin typeface="Arial"/>
                          <a:ea typeface="Arial"/>
                          <a:cs typeface="Times New Roman"/>
                        </a:rPr>
                        <a:t>g</a:t>
                      </a:r>
                      <a:r>
                        <a:rPr lang="en-US" sz="1200" b="1" spc="90" dirty="0">
                          <a:effectLst/>
                          <a:latin typeface="Arial"/>
                          <a:ea typeface="Arial"/>
                          <a:cs typeface="Times New Roman"/>
                        </a:rPr>
                        <a:t> </a:t>
                      </a:r>
                      <a:r>
                        <a:rPr lang="en-US" sz="1200" b="1" dirty="0">
                          <a:effectLst/>
                          <a:latin typeface="Arial"/>
                          <a:ea typeface="Arial"/>
                          <a:cs typeface="Times New Roman"/>
                        </a:rPr>
                        <a:t>professio</a:t>
                      </a:r>
                      <a:r>
                        <a:rPr lang="en-US" sz="1200" b="1" spc="10" dirty="0">
                          <a:effectLst/>
                          <a:latin typeface="Arial"/>
                          <a:ea typeface="Arial"/>
                          <a:cs typeface="Times New Roman"/>
                        </a:rPr>
                        <a:t>n</a:t>
                      </a:r>
                      <a:r>
                        <a:rPr lang="en-US" sz="1200" b="1" dirty="0">
                          <a:effectLst/>
                          <a:latin typeface="Arial"/>
                          <a:ea typeface="Arial"/>
                          <a:cs typeface="Times New Roman"/>
                        </a:rPr>
                        <a:t>als</a:t>
                      </a:r>
                      <a:r>
                        <a:rPr lang="en-US" sz="1200" b="1" spc="-80" dirty="0">
                          <a:effectLst/>
                          <a:latin typeface="Arial"/>
                          <a:ea typeface="Arial"/>
                          <a:cs typeface="Times New Roman"/>
                        </a:rPr>
                        <a:t> </a:t>
                      </a:r>
                      <a:r>
                        <a:rPr lang="en-US" sz="1200" b="1" dirty="0">
                          <a:effectLst/>
                          <a:latin typeface="Arial"/>
                          <a:ea typeface="Arial"/>
                          <a:cs typeface="Times New Roman"/>
                        </a:rPr>
                        <a:t>to</a:t>
                      </a:r>
                      <a:r>
                        <a:rPr lang="en-US" sz="1200" b="1" spc="-20" dirty="0">
                          <a:effectLst/>
                          <a:latin typeface="Arial"/>
                          <a:ea typeface="Arial"/>
                          <a:cs typeface="Times New Roman"/>
                        </a:rPr>
                        <a:t> </a:t>
                      </a:r>
                      <a:r>
                        <a:rPr lang="en-US" sz="1200" b="1" dirty="0">
                          <a:effectLst/>
                          <a:latin typeface="Arial"/>
                          <a:ea typeface="Arial"/>
                          <a:cs typeface="Times New Roman"/>
                        </a:rPr>
                        <a:t>live</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42%</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A</a:t>
                      </a:r>
                      <a:r>
                        <a:rPr lang="en-US" sz="1200" b="1" spc="-55" dirty="0">
                          <a:effectLst/>
                          <a:latin typeface="Arial"/>
                          <a:ea typeface="Arial"/>
                          <a:cs typeface="Times New Roman"/>
                        </a:rPr>
                        <a:t> </a:t>
                      </a:r>
                      <a:r>
                        <a:rPr lang="en-US" sz="1200" b="1" dirty="0">
                          <a:effectLst/>
                          <a:latin typeface="Arial"/>
                          <a:ea typeface="Arial"/>
                          <a:cs typeface="Times New Roman"/>
                        </a:rPr>
                        <a:t>place</a:t>
                      </a:r>
                      <a:r>
                        <a:rPr lang="en-US" sz="1200" b="1" spc="-20" dirty="0">
                          <a:effectLst/>
                          <a:latin typeface="Arial"/>
                          <a:ea typeface="Arial"/>
                          <a:cs typeface="Times New Roman"/>
                        </a:rPr>
                        <a:t> </a:t>
                      </a:r>
                      <a:r>
                        <a:rPr lang="en-US" sz="1200" b="1" dirty="0">
                          <a:effectLst/>
                          <a:latin typeface="Arial"/>
                          <a:ea typeface="Arial"/>
                          <a:cs typeface="Times New Roman"/>
                        </a:rPr>
                        <a:t>with</a:t>
                      </a:r>
                      <a:r>
                        <a:rPr lang="en-US" sz="1200" b="1" spc="10" dirty="0">
                          <a:effectLst/>
                          <a:latin typeface="Arial"/>
                          <a:ea typeface="Arial"/>
                          <a:cs typeface="Times New Roman"/>
                        </a:rPr>
                        <a:t> </a:t>
                      </a:r>
                      <a:r>
                        <a:rPr lang="en-US" sz="1200" b="1" dirty="0">
                          <a:effectLst/>
                          <a:latin typeface="Arial"/>
                          <a:ea typeface="Arial"/>
                          <a:cs typeface="Times New Roman"/>
                        </a:rPr>
                        <a:t>lots</a:t>
                      </a:r>
                      <a:r>
                        <a:rPr lang="en-US" sz="1200" b="1" spc="-60" dirty="0">
                          <a:effectLst/>
                          <a:latin typeface="Arial"/>
                          <a:ea typeface="Arial"/>
                          <a:cs typeface="Times New Roman"/>
                        </a:rPr>
                        <a:t> </a:t>
                      </a:r>
                      <a:r>
                        <a:rPr lang="en-US" sz="1200" b="1" dirty="0">
                          <a:effectLst/>
                          <a:latin typeface="Arial"/>
                          <a:ea typeface="Arial"/>
                          <a:cs typeface="Times New Roman"/>
                        </a:rPr>
                        <a:t>of</a:t>
                      </a:r>
                      <a:r>
                        <a:rPr lang="en-US" sz="1200" b="1" spc="-70" dirty="0">
                          <a:effectLst/>
                          <a:latin typeface="Arial"/>
                          <a:ea typeface="Arial"/>
                          <a:cs typeface="Times New Roman"/>
                        </a:rPr>
                        <a:t> </a:t>
                      </a:r>
                      <a:r>
                        <a:rPr lang="en-US" sz="1200" b="1" dirty="0">
                          <a:effectLst/>
                          <a:latin typeface="Arial"/>
                          <a:ea typeface="Arial"/>
                          <a:cs typeface="Times New Roman"/>
                        </a:rPr>
                        <a:t>things</a:t>
                      </a:r>
                      <a:r>
                        <a:rPr lang="en-US" sz="1200" b="1" spc="-35" dirty="0">
                          <a:effectLst/>
                          <a:latin typeface="Arial"/>
                          <a:ea typeface="Arial"/>
                          <a:cs typeface="Times New Roman"/>
                        </a:rPr>
                        <a:t> </a:t>
                      </a:r>
                      <a:r>
                        <a:rPr lang="en-US" sz="1200" b="1" dirty="0">
                          <a:effectLst/>
                          <a:latin typeface="Arial"/>
                          <a:ea typeface="Arial"/>
                          <a:cs typeface="Times New Roman"/>
                        </a:rPr>
                        <a:t>for</a:t>
                      </a:r>
                      <a:r>
                        <a:rPr lang="en-US" sz="1200" b="1" spc="-85" dirty="0">
                          <a:effectLst/>
                          <a:latin typeface="Arial"/>
                          <a:ea typeface="Arial"/>
                          <a:cs typeface="Times New Roman"/>
                        </a:rPr>
                        <a:t> </a:t>
                      </a:r>
                      <a:r>
                        <a:rPr lang="en-US" sz="1200" b="1" dirty="0">
                          <a:effectLst/>
                          <a:latin typeface="Arial"/>
                          <a:ea typeface="Arial"/>
                          <a:cs typeface="Times New Roman"/>
                        </a:rPr>
                        <a:t>kids</a:t>
                      </a:r>
                      <a:r>
                        <a:rPr lang="en-US" sz="1200" b="1" spc="-50" dirty="0">
                          <a:effectLst/>
                          <a:latin typeface="Arial"/>
                          <a:ea typeface="Arial"/>
                          <a:cs typeface="Times New Roman"/>
                        </a:rPr>
                        <a:t> </a:t>
                      </a:r>
                      <a:r>
                        <a:rPr lang="en-US" sz="1200" b="1" dirty="0">
                          <a:effectLst/>
                          <a:latin typeface="Arial"/>
                          <a:ea typeface="Arial"/>
                          <a:cs typeface="Times New Roman"/>
                        </a:rPr>
                        <a:t>to</a:t>
                      </a:r>
                      <a:r>
                        <a:rPr lang="en-US" sz="1200" b="1" spc="-25" dirty="0">
                          <a:effectLst/>
                          <a:latin typeface="Arial"/>
                          <a:ea typeface="Arial"/>
                          <a:cs typeface="Times New Roman"/>
                        </a:rPr>
                        <a:t> </a:t>
                      </a:r>
                      <a:r>
                        <a:rPr lang="en-US" sz="1200" b="1" dirty="0">
                          <a:effectLst/>
                          <a:latin typeface="Arial"/>
                          <a:ea typeface="Arial"/>
                          <a:cs typeface="Times New Roman"/>
                        </a:rPr>
                        <a:t>do</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41%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197311">
                <a:tc>
                  <a:txBody>
                    <a:bodyPr/>
                    <a:lstStyle/>
                    <a:p>
                      <a:pPr marL="64770" marR="0">
                        <a:lnSpc>
                          <a:spcPct val="115000"/>
                        </a:lnSpc>
                        <a:spcBef>
                          <a:spcPts val="140"/>
                        </a:spcBef>
                        <a:spcAft>
                          <a:spcPts val="0"/>
                        </a:spcAft>
                      </a:pPr>
                      <a:r>
                        <a:rPr lang="en-US" sz="1200" b="1" dirty="0">
                          <a:effectLst/>
                          <a:latin typeface="Arial"/>
                          <a:ea typeface="Arial"/>
                          <a:cs typeface="Times New Roman"/>
                        </a:rPr>
                        <a:t>Mix</a:t>
                      </a:r>
                      <a:r>
                        <a:rPr lang="en-US" sz="1200" b="1" spc="-60" dirty="0">
                          <a:effectLst/>
                          <a:latin typeface="Arial"/>
                          <a:ea typeface="Arial"/>
                          <a:cs typeface="Times New Roman"/>
                        </a:rPr>
                        <a:t> </a:t>
                      </a:r>
                      <a:r>
                        <a:rPr lang="en-US" sz="1200" b="1" spc="-5" dirty="0">
                          <a:effectLst/>
                          <a:latin typeface="Arial"/>
                          <a:ea typeface="Arial"/>
                          <a:cs typeface="Times New Roman"/>
                        </a:rPr>
                        <a:t>o</a:t>
                      </a:r>
                      <a:r>
                        <a:rPr lang="en-US" sz="1200" b="1" dirty="0">
                          <a:effectLst/>
                          <a:latin typeface="Arial"/>
                          <a:ea typeface="Arial"/>
                          <a:cs typeface="Times New Roman"/>
                        </a:rPr>
                        <a:t>f</a:t>
                      </a:r>
                      <a:r>
                        <a:rPr lang="en-US" sz="1200" b="1" spc="-75" dirty="0">
                          <a:effectLst/>
                          <a:latin typeface="Arial"/>
                          <a:ea typeface="Arial"/>
                          <a:cs typeface="Times New Roman"/>
                        </a:rPr>
                        <a:t> </a:t>
                      </a:r>
                      <a:r>
                        <a:rPr lang="en-US" sz="1200" b="1" spc="5" dirty="0">
                          <a:effectLst/>
                          <a:latin typeface="Arial"/>
                          <a:ea typeface="Arial"/>
                          <a:cs typeface="Times New Roman"/>
                        </a:rPr>
                        <a:t>h</a:t>
                      </a:r>
                      <a:r>
                        <a:rPr lang="en-US" sz="1200" b="1" spc="-5" dirty="0">
                          <a:effectLst/>
                          <a:latin typeface="Arial"/>
                          <a:ea typeface="Arial"/>
                          <a:cs typeface="Times New Roman"/>
                        </a:rPr>
                        <a:t>o</a:t>
                      </a:r>
                      <a:r>
                        <a:rPr lang="en-US" sz="1200" b="1" spc="5" dirty="0">
                          <a:effectLst/>
                          <a:latin typeface="Arial"/>
                          <a:ea typeface="Arial"/>
                          <a:cs typeface="Times New Roman"/>
                        </a:rPr>
                        <a:t>u</a:t>
                      </a:r>
                      <a:r>
                        <a:rPr lang="en-US" sz="1200" b="1" spc="-5" dirty="0">
                          <a:effectLst/>
                          <a:latin typeface="Arial"/>
                          <a:ea typeface="Arial"/>
                          <a:cs typeface="Times New Roman"/>
                        </a:rPr>
                        <a:t>s</a:t>
                      </a:r>
                      <a:r>
                        <a:rPr lang="en-US" sz="1200" b="1" spc="5" dirty="0">
                          <a:effectLst/>
                          <a:latin typeface="Arial"/>
                          <a:ea typeface="Arial"/>
                          <a:cs typeface="Times New Roman"/>
                        </a:rPr>
                        <a:t>in</a:t>
                      </a:r>
                      <a:r>
                        <a:rPr lang="en-US" sz="1200" b="1" dirty="0">
                          <a:effectLst/>
                          <a:latin typeface="Arial"/>
                          <a:ea typeface="Arial"/>
                          <a:cs typeface="Times New Roman"/>
                        </a:rPr>
                        <a:t>g</a:t>
                      </a:r>
                      <a:r>
                        <a:rPr lang="en-US" sz="1200" b="1" spc="-50" dirty="0">
                          <a:effectLst/>
                          <a:latin typeface="Arial"/>
                          <a:ea typeface="Arial"/>
                          <a:cs typeface="Times New Roman"/>
                        </a:rPr>
                        <a:t> </a:t>
                      </a:r>
                      <a:r>
                        <a:rPr lang="en-US" sz="1200" b="1" dirty="0">
                          <a:effectLst/>
                          <a:latin typeface="Arial"/>
                          <a:ea typeface="Arial"/>
                          <a:cs typeface="Times New Roman"/>
                        </a:rPr>
                        <a:t>c</a:t>
                      </a:r>
                      <a:r>
                        <a:rPr lang="en-US" sz="1200" b="1" spc="5" dirty="0">
                          <a:effectLst/>
                          <a:latin typeface="Arial"/>
                          <a:ea typeface="Arial"/>
                          <a:cs typeface="Times New Roman"/>
                        </a:rPr>
                        <a:t>h</a:t>
                      </a:r>
                      <a:r>
                        <a:rPr lang="en-US" sz="1200" b="1" spc="-5" dirty="0">
                          <a:effectLst/>
                          <a:latin typeface="Arial"/>
                          <a:ea typeface="Arial"/>
                          <a:cs typeface="Times New Roman"/>
                        </a:rPr>
                        <a:t>o</a:t>
                      </a:r>
                      <a:r>
                        <a:rPr lang="en-US" sz="1200" b="1" dirty="0">
                          <a:effectLst/>
                          <a:latin typeface="Arial"/>
                          <a:ea typeface="Arial"/>
                          <a:cs typeface="Times New Roman"/>
                        </a:rPr>
                        <a:t>ices</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41%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r h="197311">
                <a:tc>
                  <a:txBody>
                    <a:bodyPr/>
                    <a:lstStyle/>
                    <a:p>
                      <a:pPr marL="64770" marR="0">
                        <a:lnSpc>
                          <a:spcPct val="115000"/>
                        </a:lnSpc>
                        <a:spcBef>
                          <a:spcPts val="140"/>
                        </a:spcBef>
                        <a:spcAft>
                          <a:spcPts val="0"/>
                        </a:spcAft>
                      </a:pPr>
                      <a:r>
                        <a:rPr lang="en-US" sz="1200" b="1" dirty="0">
                          <a:effectLst/>
                          <a:latin typeface="Arial"/>
                          <a:ea typeface="Arial"/>
                          <a:cs typeface="Times New Roman"/>
                        </a:rPr>
                        <a:t>Sch</a:t>
                      </a:r>
                      <a:r>
                        <a:rPr lang="en-US" sz="1200" b="1" spc="5" dirty="0">
                          <a:effectLst/>
                          <a:latin typeface="Arial"/>
                          <a:ea typeface="Arial"/>
                          <a:cs typeface="Times New Roman"/>
                        </a:rPr>
                        <a:t>o</a:t>
                      </a:r>
                      <a:r>
                        <a:rPr lang="en-US" sz="1200" b="1" dirty="0">
                          <a:effectLst/>
                          <a:latin typeface="Arial"/>
                          <a:ea typeface="Arial"/>
                          <a:cs typeface="Times New Roman"/>
                        </a:rPr>
                        <a:t>ols</a:t>
                      </a:r>
                      <a:r>
                        <a:rPr lang="en-US" sz="1200" b="1" spc="-35" dirty="0">
                          <a:effectLst/>
                          <a:latin typeface="Arial"/>
                          <a:ea typeface="Arial"/>
                          <a:cs typeface="Times New Roman"/>
                        </a:rPr>
                        <a:t> </a:t>
                      </a:r>
                      <a:r>
                        <a:rPr lang="en-US" sz="1200" b="1" dirty="0">
                          <a:effectLst/>
                          <a:latin typeface="Arial"/>
                          <a:ea typeface="Arial"/>
                          <a:cs typeface="Times New Roman"/>
                        </a:rPr>
                        <a:t>within</a:t>
                      </a:r>
                      <a:r>
                        <a:rPr lang="en-US" sz="1200" b="1" spc="15" dirty="0">
                          <a:effectLst/>
                          <a:latin typeface="Arial"/>
                          <a:ea typeface="Arial"/>
                          <a:cs typeface="Times New Roman"/>
                        </a:rPr>
                        <a:t> </a:t>
                      </a:r>
                      <a:r>
                        <a:rPr lang="en-US" sz="1200" b="1" dirty="0">
                          <a:effectLst/>
                          <a:latin typeface="Arial"/>
                          <a:ea typeface="Arial"/>
                          <a:cs typeface="Times New Roman"/>
                        </a:rPr>
                        <a:t>walking</a:t>
                      </a:r>
                      <a:r>
                        <a:rPr lang="en-US" sz="1200" b="1" spc="-60" dirty="0">
                          <a:effectLst/>
                          <a:latin typeface="Arial"/>
                          <a:ea typeface="Arial"/>
                          <a:cs typeface="Times New Roman"/>
                        </a:rPr>
                        <a:t> </a:t>
                      </a:r>
                      <a:r>
                        <a:rPr lang="en-US" sz="1200" b="1" dirty="0">
                          <a:effectLst/>
                          <a:latin typeface="Arial"/>
                          <a:ea typeface="Arial"/>
                          <a:cs typeface="Times New Roman"/>
                        </a:rPr>
                        <a:t>di</a:t>
                      </a:r>
                      <a:r>
                        <a:rPr lang="en-US" sz="1200" b="1" spc="5" dirty="0">
                          <a:effectLst/>
                          <a:latin typeface="Arial"/>
                          <a:ea typeface="Arial"/>
                          <a:cs typeface="Times New Roman"/>
                        </a:rPr>
                        <a:t>st</a:t>
                      </a:r>
                      <a:r>
                        <a:rPr lang="en-US" sz="1200" b="1" dirty="0">
                          <a:effectLst/>
                          <a:latin typeface="Arial"/>
                          <a:ea typeface="Arial"/>
                          <a:cs typeface="Times New Roman"/>
                        </a:rPr>
                        <a:t>ance</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37%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1"/>
                  </a:ext>
                </a:extLst>
              </a:tr>
              <a:tr h="197890">
                <a:tc>
                  <a:txBody>
                    <a:bodyPr/>
                    <a:lstStyle/>
                    <a:p>
                      <a:pPr marL="64770" marR="0">
                        <a:lnSpc>
                          <a:spcPct val="115000"/>
                        </a:lnSpc>
                        <a:spcBef>
                          <a:spcPts val="135"/>
                        </a:spcBef>
                        <a:spcAft>
                          <a:spcPts val="0"/>
                        </a:spcAft>
                      </a:pPr>
                      <a:r>
                        <a:rPr lang="en-US" sz="1200" b="1" dirty="0">
                          <a:effectLst/>
                          <a:latin typeface="Arial"/>
                          <a:ea typeface="Arial"/>
                          <a:cs typeface="Times New Roman"/>
                        </a:rPr>
                        <a:t>Jobs</a:t>
                      </a:r>
                      <a:r>
                        <a:rPr lang="en-US" sz="1200" b="1" spc="-35" dirty="0">
                          <a:effectLst/>
                          <a:latin typeface="Arial"/>
                          <a:ea typeface="Arial"/>
                          <a:cs typeface="Times New Roman"/>
                        </a:rPr>
                        <a:t> </a:t>
                      </a:r>
                      <a:r>
                        <a:rPr lang="en-US" sz="1200" b="1" dirty="0">
                          <a:effectLst/>
                          <a:latin typeface="Arial"/>
                          <a:ea typeface="Arial"/>
                          <a:cs typeface="Times New Roman"/>
                        </a:rPr>
                        <a:t>within</a:t>
                      </a:r>
                      <a:r>
                        <a:rPr lang="en-US" sz="1200" b="1" spc="15" dirty="0">
                          <a:effectLst/>
                          <a:latin typeface="Arial"/>
                          <a:ea typeface="Arial"/>
                          <a:cs typeface="Times New Roman"/>
                        </a:rPr>
                        <a:t> </a:t>
                      </a:r>
                      <a:r>
                        <a:rPr lang="en-US" sz="1200" b="1" dirty="0">
                          <a:effectLst/>
                          <a:latin typeface="Arial"/>
                          <a:ea typeface="Arial"/>
                          <a:cs typeface="Times New Roman"/>
                        </a:rPr>
                        <a:t>walking</a:t>
                      </a:r>
                      <a:r>
                        <a:rPr lang="en-US" sz="1200" b="1" spc="-60" dirty="0">
                          <a:effectLst/>
                          <a:latin typeface="Arial"/>
                          <a:ea typeface="Arial"/>
                          <a:cs typeface="Times New Roman"/>
                        </a:rPr>
                        <a:t> </a:t>
                      </a:r>
                      <a:r>
                        <a:rPr lang="en-US" sz="1200" b="1" dirty="0">
                          <a:effectLst/>
                          <a:latin typeface="Arial"/>
                          <a:ea typeface="Arial"/>
                          <a:cs typeface="Times New Roman"/>
                        </a:rPr>
                        <a:t>distance</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5"/>
                        </a:spcBef>
                        <a:spcAft>
                          <a:spcPts val="0"/>
                        </a:spcAft>
                      </a:pPr>
                      <a:r>
                        <a:rPr lang="en-US" sz="1200" b="1" dirty="0">
                          <a:effectLst/>
                          <a:latin typeface="Arial"/>
                          <a:ea typeface="Arial"/>
                          <a:cs typeface="Times New Roman"/>
                        </a:rPr>
                        <a:t>33%</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2"/>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Unique</a:t>
                      </a:r>
                      <a:r>
                        <a:rPr lang="en-US" sz="1200" b="1" spc="20" dirty="0">
                          <a:effectLst/>
                          <a:latin typeface="Arial"/>
                          <a:ea typeface="Arial"/>
                          <a:cs typeface="Times New Roman"/>
                        </a:rPr>
                        <a:t> </a:t>
                      </a:r>
                      <a:r>
                        <a:rPr lang="en-US" sz="1200" b="1" dirty="0">
                          <a:effectLst/>
                          <a:latin typeface="Arial"/>
                          <a:ea typeface="Arial"/>
                          <a:cs typeface="Times New Roman"/>
                        </a:rPr>
                        <a:t>character</a:t>
                      </a:r>
                      <a:r>
                        <a:rPr lang="en-US" sz="1200" b="1" spc="-95" dirty="0">
                          <a:effectLst/>
                          <a:latin typeface="Arial"/>
                          <a:ea typeface="Arial"/>
                          <a:cs typeface="Times New Roman"/>
                        </a:rPr>
                        <a:t> </a:t>
                      </a:r>
                      <a:r>
                        <a:rPr lang="en-US" sz="1200" b="1" dirty="0">
                          <a:effectLst/>
                          <a:latin typeface="Arial"/>
                          <a:ea typeface="Arial"/>
                          <a:cs typeface="Times New Roman"/>
                        </a:rPr>
                        <a:t>and/or</a:t>
                      </a:r>
                      <a:r>
                        <a:rPr lang="en-US" sz="1200" b="1" spc="-100" dirty="0">
                          <a:effectLst/>
                          <a:latin typeface="Arial"/>
                          <a:ea typeface="Arial"/>
                          <a:cs typeface="Times New Roman"/>
                        </a:rPr>
                        <a:t> </a:t>
                      </a:r>
                      <a:r>
                        <a:rPr lang="en-US" sz="1200" b="1" dirty="0">
                          <a:effectLst/>
                          <a:latin typeface="Arial"/>
                          <a:ea typeface="Arial"/>
                          <a:cs typeface="Times New Roman"/>
                        </a:rPr>
                        <a:t>culture</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32%</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3"/>
                  </a:ext>
                </a:extLst>
              </a:tr>
              <a:tr h="197311">
                <a:tc>
                  <a:txBody>
                    <a:bodyPr/>
                    <a:lstStyle/>
                    <a:p>
                      <a:pPr marL="64770" marR="0">
                        <a:lnSpc>
                          <a:spcPct val="115000"/>
                        </a:lnSpc>
                        <a:spcBef>
                          <a:spcPts val="130"/>
                        </a:spcBef>
                        <a:spcAft>
                          <a:spcPts val="0"/>
                        </a:spcAft>
                      </a:pPr>
                      <a:r>
                        <a:rPr lang="en-US" sz="1200" b="1" dirty="0">
                          <a:effectLst/>
                          <a:latin typeface="Arial"/>
                          <a:ea typeface="Arial"/>
                          <a:cs typeface="Times New Roman"/>
                        </a:rPr>
                        <a:t>Restaurants</a:t>
                      </a:r>
                      <a:r>
                        <a:rPr lang="en-US" sz="1200" b="1" spc="-35" dirty="0">
                          <a:effectLst/>
                          <a:latin typeface="Arial"/>
                          <a:ea typeface="Arial"/>
                          <a:cs typeface="Times New Roman"/>
                        </a:rPr>
                        <a:t> </a:t>
                      </a:r>
                      <a:r>
                        <a:rPr lang="en-US" sz="1200" b="1" dirty="0">
                          <a:effectLst/>
                          <a:latin typeface="Arial"/>
                          <a:ea typeface="Arial"/>
                          <a:cs typeface="Times New Roman"/>
                        </a:rPr>
                        <a:t>within</a:t>
                      </a:r>
                      <a:r>
                        <a:rPr lang="en-US" sz="1200" b="1" spc="15" dirty="0">
                          <a:effectLst/>
                          <a:latin typeface="Arial"/>
                          <a:ea typeface="Arial"/>
                          <a:cs typeface="Times New Roman"/>
                        </a:rPr>
                        <a:t> </a:t>
                      </a:r>
                      <a:r>
                        <a:rPr lang="en-US" sz="1200" b="1" dirty="0">
                          <a:effectLst/>
                          <a:latin typeface="Arial"/>
                          <a:ea typeface="Arial"/>
                          <a:cs typeface="Times New Roman"/>
                        </a:rPr>
                        <a:t>walking</a:t>
                      </a:r>
                      <a:r>
                        <a:rPr lang="en-US" sz="1200" b="1" spc="-60" dirty="0">
                          <a:effectLst/>
                          <a:latin typeface="Arial"/>
                          <a:ea typeface="Arial"/>
                          <a:cs typeface="Times New Roman"/>
                        </a:rPr>
                        <a:t> </a:t>
                      </a:r>
                      <a:r>
                        <a:rPr lang="en-US" sz="1200" b="1" dirty="0">
                          <a:effectLst/>
                          <a:latin typeface="Arial"/>
                          <a:ea typeface="Arial"/>
                          <a:cs typeface="Times New Roman"/>
                        </a:rPr>
                        <a:t>distance</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31%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4"/>
                  </a:ext>
                </a:extLst>
              </a:tr>
              <a:tr h="197311">
                <a:tc>
                  <a:txBody>
                    <a:bodyPr/>
                    <a:lstStyle/>
                    <a:p>
                      <a:pPr marL="64770" marR="0">
                        <a:lnSpc>
                          <a:spcPct val="115000"/>
                        </a:lnSpc>
                        <a:spcBef>
                          <a:spcPts val="130"/>
                        </a:spcBef>
                        <a:spcAft>
                          <a:spcPts val="0"/>
                        </a:spcAft>
                      </a:pPr>
                      <a:r>
                        <a:rPr lang="en-US" sz="1200" b="1">
                          <a:effectLst/>
                          <a:latin typeface="Arial"/>
                          <a:ea typeface="Arial"/>
                          <a:cs typeface="Times New Roman"/>
                        </a:rPr>
                        <a:t>Avail</a:t>
                      </a:r>
                      <a:r>
                        <a:rPr lang="en-US" sz="1200" b="1" spc="5">
                          <a:effectLst/>
                          <a:latin typeface="Arial"/>
                          <a:ea typeface="Arial"/>
                          <a:cs typeface="Times New Roman"/>
                        </a:rPr>
                        <a:t>a</a:t>
                      </a:r>
                      <a:r>
                        <a:rPr lang="en-US" sz="1200" b="1">
                          <a:effectLst/>
                          <a:latin typeface="Arial"/>
                          <a:ea typeface="Arial"/>
                          <a:cs typeface="Times New Roman"/>
                        </a:rPr>
                        <a:t>bility</a:t>
                      </a:r>
                      <a:r>
                        <a:rPr lang="en-US" sz="1200" b="1" spc="-25">
                          <a:effectLst/>
                          <a:latin typeface="Arial"/>
                          <a:ea typeface="Arial"/>
                          <a:cs typeface="Times New Roman"/>
                        </a:rPr>
                        <a:t> </a:t>
                      </a:r>
                      <a:r>
                        <a:rPr lang="en-US" sz="1200" b="1">
                          <a:effectLst/>
                          <a:latin typeface="Arial"/>
                          <a:ea typeface="Arial"/>
                          <a:cs typeface="Times New Roman"/>
                        </a:rPr>
                        <a:t>of</a:t>
                      </a:r>
                      <a:r>
                        <a:rPr lang="en-US" sz="1200" b="1" spc="-70">
                          <a:effectLst/>
                          <a:latin typeface="Arial"/>
                          <a:ea typeface="Arial"/>
                          <a:cs typeface="Times New Roman"/>
                        </a:rPr>
                        <a:t> </a:t>
                      </a:r>
                      <a:r>
                        <a:rPr lang="en-US" sz="1200" b="1">
                          <a:effectLst/>
                          <a:latin typeface="Arial"/>
                          <a:ea typeface="Arial"/>
                          <a:cs typeface="Times New Roman"/>
                        </a:rPr>
                        <a:t>bike</a:t>
                      </a:r>
                      <a:r>
                        <a:rPr lang="en-US" sz="1200" b="1" spc="-60">
                          <a:effectLst/>
                          <a:latin typeface="Arial"/>
                          <a:ea typeface="Arial"/>
                          <a:cs typeface="Times New Roman"/>
                        </a:rPr>
                        <a:t> </a:t>
                      </a:r>
                      <a:r>
                        <a:rPr lang="en-US" sz="1200" b="1">
                          <a:effectLst/>
                          <a:latin typeface="Arial"/>
                          <a:ea typeface="Arial"/>
                          <a:cs typeface="Times New Roman"/>
                        </a:rPr>
                        <a:t>lanes</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30"/>
                        </a:spcBef>
                        <a:spcAft>
                          <a:spcPts val="0"/>
                        </a:spcAft>
                      </a:pPr>
                      <a:r>
                        <a:rPr lang="en-US" sz="1200" b="1" dirty="0">
                          <a:effectLst/>
                          <a:latin typeface="Arial"/>
                          <a:ea typeface="Arial"/>
                          <a:cs typeface="Times New Roman"/>
                        </a:rPr>
                        <a:t>25%</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5"/>
                  </a:ext>
                </a:extLst>
              </a:tr>
              <a:tr h="197311">
                <a:tc>
                  <a:txBody>
                    <a:bodyPr/>
                    <a:lstStyle/>
                    <a:p>
                      <a:pPr marL="64770" marR="0">
                        <a:lnSpc>
                          <a:spcPct val="115000"/>
                        </a:lnSpc>
                        <a:spcBef>
                          <a:spcPts val="140"/>
                        </a:spcBef>
                        <a:spcAft>
                          <a:spcPts val="0"/>
                        </a:spcAft>
                      </a:pPr>
                      <a:r>
                        <a:rPr lang="en-US" sz="1200" b="1">
                          <a:effectLst/>
                          <a:latin typeface="Arial"/>
                          <a:ea typeface="Arial"/>
                          <a:cs typeface="Times New Roman"/>
                        </a:rPr>
                        <a:t>A</a:t>
                      </a:r>
                      <a:r>
                        <a:rPr lang="en-US" sz="1200" b="1" spc="-55">
                          <a:effectLst/>
                          <a:latin typeface="Arial"/>
                          <a:ea typeface="Arial"/>
                          <a:cs typeface="Times New Roman"/>
                        </a:rPr>
                        <a:t> </a:t>
                      </a:r>
                      <a:r>
                        <a:rPr lang="en-US" sz="1200" b="1">
                          <a:effectLst/>
                          <a:latin typeface="Arial"/>
                          <a:ea typeface="Arial"/>
                          <a:cs typeface="Times New Roman"/>
                        </a:rPr>
                        <a:t>place</a:t>
                      </a:r>
                      <a:r>
                        <a:rPr lang="en-US" sz="1200" b="1" spc="-20">
                          <a:effectLst/>
                          <a:latin typeface="Arial"/>
                          <a:ea typeface="Arial"/>
                          <a:cs typeface="Times New Roman"/>
                        </a:rPr>
                        <a:t> </a:t>
                      </a:r>
                      <a:r>
                        <a:rPr lang="en-US" sz="1200" b="1">
                          <a:effectLst/>
                          <a:latin typeface="Arial"/>
                          <a:ea typeface="Arial"/>
                          <a:cs typeface="Times New Roman"/>
                        </a:rPr>
                        <a:t>with</a:t>
                      </a:r>
                      <a:r>
                        <a:rPr lang="en-US" sz="1200" b="1" spc="10">
                          <a:effectLst/>
                          <a:latin typeface="Arial"/>
                          <a:ea typeface="Arial"/>
                          <a:cs typeface="Times New Roman"/>
                        </a:rPr>
                        <a:t> </a:t>
                      </a:r>
                      <a:r>
                        <a:rPr lang="en-US" sz="1200" b="1">
                          <a:effectLst/>
                          <a:latin typeface="Arial"/>
                          <a:ea typeface="Arial"/>
                          <a:cs typeface="Times New Roman"/>
                        </a:rPr>
                        <a:t>lots</a:t>
                      </a:r>
                      <a:r>
                        <a:rPr lang="en-US" sz="1200" b="1" spc="-60">
                          <a:effectLst/>
                          <a:latin typeface="Arial"/>
                          <a:ea typeface="Arial"/>
                          <a:cs typeface="Times New Roman"/>
                        </a:rPr>
                        <a:t> </a:t>
                      </a:r>
                      <a:r>
                        <a:rPr lang="en-US" sz="1200" b="1">
                          <a:effectLst/>
                          <a:latin typeface="Arial"/>
                          <a:ea typeface="Arial"/>
                          <a:cs typeface="Times New Roman"/>
                        </a:rPr>
                        <a:t>of</a:t>
                      </a:r>
                      <a:r>
                        <a:rPr lang="en-US" sz="1200" b="1" spc="-70">
                          <a:effectLst/>
                          <a:latin typeface="Arial"/>
                          <a:ea typeface="Arial"/>
                          <a:cs typeface="Times New Roman"/>
                        </a:rPr>
                        <a:t> </a:t>
                      </a:r>
                      <a:r>
                        <a:rPr lang="en-US" sz="1200" b="1">
                          <a:effectLst/>
                          <a:latin typeface="Arial"/>
                          <a:ea typeface="Arial"/>
                          <a:cs typeface="Times New Roman"/>
                        </a:rPr>
                        <a:t>young</a:t>
                      </a:r>
                      <a:r>
                        <a:rPr lang="en-US" sz="1200" b="1" spc="-60">
                          <a:effectLst/>
                          <a:latin typeface="Arial"/>
                          <a:ea typeface="Arial"/>
                          <a:cs typeface="Times New Roman"/>
                        </a:rPr>
                        <a:t> </a:t>
                      </a:r>
                      <a:r>
                        <a:rPr lang="en-US" sz="1200" b="1">
                          <a:effectLst/>
                          <a:latin typeface="Arial"/>
                          <a:ea typeface="Arial"/>
                          <a:cs typeface="Times New Roman"/>
                        </a:rPr>
                        <a:t>children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17%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6"/>
                  </a:ext>
                </a:extLst>
              </a:tr>
              <a:tr h="197890">
                <a:tc>
                  <a:txBody>
                    <a:bodyPr/>
                    <a:lstStyle/>
                    <a:p>
                      <a:pPr marL="64770" marR="0">
                        <a:lnSpc>
                          <a:spcPct val="115000"/>
                        </a:lnSpc>
                        <a:spcBef>
                          <a:spcPts val="140"/>
                        </a:spcBef>
                        <a:spcAft>
                          <a:spcPts val="0"/>
                        </a:spcAft>
                      </a:pPr>
                      <a:r>
                        <a:rPr lang="en-US" sz="1200" b="1">
                          <a:effectLst/>
                          <a:latin typeface="Arial"/>
                          <a:ea typeface="Arial"/>
                          <a:cs typeface="Times New Roman"/>
                        </a:rPr>
                        <a:t>Ho</a:t>
                      </a:r>
                      <a:r>
                        <a:rPr lang="en-US" sz="1200" b="1" spc="5">
                          <a:effectLst/>
                          <a:latin typeface="Arial"/>
                          <a:ea typeface="Arial"/>
                          <a:cs typeface="Times New Roman"/>
                        </a:rPr>
                        <a:t>u</a:t>
                      </a:r>
                      <a:r>
                        <a:rPr lang="en-US" sz="1200" b="1" spc="-5">
                          <a:effectLst/>
                          <a:latin typeface="Arial"/>
                          <a:ea typeface="Arial"/>
                          <a:cs typeface="Times New Roman"/>
                        </a:rPr>
                        <a:t>s</a:t>
                      </a:r>
                      <a:r>
                        <a:rPr lang="en-US" sz="1200" b="1">
                          <a:effectLst/>
                          <a:latin typeface="Arial"/>
                          <a:ea typeface="Arial"/>
                          <a:cs typeface="Times New Roman"/>
                        </a:rPr>
                        <a:t>es</a:t>
                      </a:r>
                      <a:r>
                        <a:rPr lang="en-US" sz="1200" b="1" spc="-30">
                          <a:effectLst/>
                          <a:latin typeface="Arial"/>
                          <a:ea typeface="Arial"/>
                          <a:cs typeface="Times New Roman"/>
                        </a:rPr>
                        <a:t> </a:t>
                      </a:r>
                      <a:r>
                        <a:rPr lang="en-US" sz="1200" b="1">
                          <a:effectLst/>
                          <a:latin typeface="Arial"/>
                          <a:ea typeface="Arial"/>
                          <a:cs typeface="Times New Roman"/>
                        </a:rPr>
                        <a:t>bei</a:t>
                      </a:r>
                      <a:r>
                        <a:rPr lang="en-US" sz="1200" b="1" spc="10">
                          <a:effectLst/>
                          <a:latin typeface="Arial"/>
                          <a:ea typeface="Arial"/>
                          <a:cs typeface="Times New Roman"/>
                        </a:rPr>
                        <a:t>n</a:t>
                      </a:r>
                      <a:r>
                        <a:rPr lang="en-US" sz="1200" b="1">
                          <a:effectLst/>
                          <a:latin typeface="Arial"/>
                          <a:ea typeface="Arial"/>
                          <a:cs typeface="Times New Roman"/>
                        </a:rPr>
                        <a:t>g</a:t>
                      </a:r>
                      <a:r>
                        <a:rPr lang="en-US" sz="1200" b="1" spc="-110">
                          <a:effectLst/>
                          <a:latin typeface="Arial"/>
                          <a:ea typeface="Arial"/>
                          <a:cs typeface="Times New Roman"/>
                        </a:rPr>
                        <a:t> </a:t>
                      </a:r>
                      <a:r>
                        <a:rPr lang="en-US" sz="1200" b="1">
                          <a:effectLst/>
                          <a:latin typeface="Arial"/>
                          <a:ea typeface="Arial"/>
                          <a:cs typeface="Times New Roman"/>
                        </a:rPr>
                        <a:t>generally</a:t>
                      </a:r>
                      <a:r>
                        <a:rPr lang="en-US" sz="1200" b="1" spc="-55">
                          <a:effectLst/>
                          <a:latin typeface="Arial"/>
                          <a:ea typeface="Arial"/>
                          <a:cs typeface="Times New Roman"/>
                        </a:rPr>
                        <a:t> </a:t>
                      </a:r>
                      <a:r>
                        <a:rPr lang="en-US" sz="1200" b="1" spc="10">
                          <a:effectLst/>
                          <a:latin typeface="Arial"/>
                          <a:ea typeface="Arial"/>
                          <a:cs typeface="Times New Roman"/>
                        </a:rPr>
                        <a:t>t</a:t>
                      </a:r>
                      <a:r>
                        <a:rPr lang="en-US" sz="1200" b="1">
                          <a:effectLst/>
                          <a:latin typeface="Arial"/>
                          <a:ea typeface="Arial"/>
                          <a:cs typeface="Times New Roman"/>
                        </a:rPr>
                        <a:t>he</a:t>
                      </a:r>
                      <a:r>
                        <a:rPr lang="en-US" sz="1200" b="1" spc="-90">
                          <a:effectLst/>
                          <a:latin typeface="Arial"/>
                          <a:ea typeface="Arial"/>
                          <a:cs typeface="Times New Roman"/>
                        </a:rPr>
                        <a:t> </a:t>
                      </a:r>
                      <a:r>
                        <a:rPr lang="en-US" sz="1200" b="1">
                          <a:effectLst/>
                          <a:latin typeface="Arial"/>
                          <a:ea typeface="Arial"/>
                          <a:cs typeface="Times New Roman"/>
                        </a:rPr>
                        <a:t>same</a:t>
                      </a:r>
                      <a:r>
                        <a:rPr lang="en-US" sz="1200" b="1" spc="-40">
                          <a:effectLst/>
                          <a:latin typeface="Arial"/>
                          <a:ea typeface="Arial"/>
                          <a:cs typeface="Times New Roman"/>
                        </a:rPr>
                        <a:t> </a:t>
                      </a:r>
                      <a:r>
                        <a:rPr lang="en-US" sz="1200" b="1">
                          <a:effectLst/>
                          <a:latin typeface="Arial"/>
                          <a:ea typeface="Arial"/>
                          <a:cs typeface="Times New Roman"/>
                        </a:rPr>
                        <a:t>size</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gn="ctr">
                        <a:lnSpc>
                          <a:spcPct val="115000"/>
                        </a:lnSpc>
                        <a:spcBef>
                          <a:spcPts val="140"/>
                        </a:spcBef>
                        <a:spcAft>
                          <a:spcPts val="0"/>
                        </a:spcAft>
                      </a:pPr>
                      <a:r>
                        <a:rPr lang="en-US" sz="1200" b="1" dirty="0">
                          <a:effectLst/>
                          <a:latin typeface="Arial"/>
                          <a:ea typeface="Arial"/>
                          <a:cs typeface="Times New Roman"/>
                        </a:rPr>
                        <a:t>6%</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7"/>
                  </a:ext>
                </a:extLst>
              </a:tr>
            </a:tbl>
          </a:graphicData>
        </a:graphic>
      </p:graphicFrame>
      <p:sp>
        <p:nvSpPr>
          <p:cNvPr id="7" name="Title 6"/>
          <p:cNvSpPr>
            <a:spLocks noGrp="1"/>
          </p:cNvSpPr>
          <p:nvPr>
            <p:ph type="title"/>
          </p:nvPr>
        </p:nvSpPr>
        <p:spPr>
          <a:xfrm>
            <a:off x="685800" y="1066800"/>
            <a:ext cx="8229600" cy="1143000"/>
          </a:xfrm>
        </p:spPr>
        <p:txBody>
          <a:bodyPr/>
          <a:lstStyle/>
          <a:p>
            <a:pPr algn="l"/>
            <a:r>
              <a:rPr lang="en-US" sz="1800" i="1" dirty="0"/>
              <a:t>QUESTION</a:t>
            </a:r>
            <a:br>
              <a:rPr lang="en-US" sz="1800" dirty="0"/>
            </a:br>
            <a:r>
              <a:rPr lang="en-US" sz="1800" i="1" dirty="0"/>
              <a:t>Now please think about an "ideal community" for you to live in and tell us whether each of the following would be a high, medium, or low priority for you.</a:t>
            </a:r>
            <a:br>
              <a:rPr lang="en-US" sz="1800" dirty="0"/>
            </a:br>
            <a:endParaRPr lang="en-US" sz="1800" dirty="0"/>
          </a:p>
        </p:txBody>
      </p:sp>
      <p:sp>
        <p:nvSpPr>
          <p:cNvPr id="8" name="TextBox 7"/>
          <p:cNvSpPr txBox="1"/>
          <p:nvPr/>
        </p:nvSpPr>
        <p:spPr>
          <a:xfrm>
            <a:off x="7620000" y="6629400"/>
            <a:ext cx="1295400" cy="246221"/>
          </a:xfrm>
          <a:prstGeom prst="rect">
            <a:avLst/>
          </a:prstGeom>
          <a:noFill/>
        </p:spPr>
        <p:txBody>
          <a:bodyPr wrap="square" rtlCol="0">
            <a:spAutoFit/>
          </a:bodyPr>
          <a:lstStyle/>
          <a:p>
            <a:r>
              <a:rPr lang="en-US" sz="1000" dirty="0"/>
              <a:t>Source: APA, 2012</a:t>
            </a:r>
          </a:p>
        </p:txBody>
      </p:sp>
    </p:spTree>
    <p:extLst>
      <p:ext uri="{BB962C8B-B14F-4D97-AF65-F5344CB8AC3E}">
        <p14:creationId xmlns:p14="http://schemas.microsoft.com/office/powerpoint/2010/main" val="2494093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a:xfrm>
            <a:off x="762000" y="1143000"/>
            <a:ext cx="7620000" cy="892175"/>
          </a:xfrm>
        </p:spPr>
        <p:txBody>
          <a:bodyPr/>
          <a:lstStyle/>
          <a:p>
            <a:r>
              <a:rPr lang="en-US"/>
              <a:t>Important Terms cont.</a:t>
            </a:r>
          </a:p>
        </p:txBody>
      </p:sp>
      <p:sp>
        <p:nvSpPr>
          <p:cNvPr id="546819" name="Rectangle 3"/>
          <p:cNvSpPr>
            <a:spLocks noGrp="1" noChangeArrowheads="1"/>
          </p:cNvSpPr>
          <p:nvPr>
            <p:ph type="body" idx="1"/>
          </p:nvPr>
        </p:nvSpPr>
        <p:spPr>
          <a:xfrm>
            <a:off x="685800" y="1981200"/>
            <a:ext cx="5759450" cy="4495800"/>
          </a:xfrm>
        </p:spPr>
        <p:txBody>
          <a:bodyPr/>
          <a:lstStyle/>
          <a:p>
            <a:pPr>
              <a:lnSpc>
                <a:spcPct val="90000"/>
              </a:lnSpc>
            </a:pPr>
            <a:r>
              <a:rPr lang="en-US"/>
              <a:t>Scents of place – odors, smells, aromas and fragrances associated with a place</a:t>
            </a:r>
          </a:p>
          <a:p>
            <a:pPr>
              <a:lnSpc>
                <a:spcPct val="90000"/>
              </a:lnSpc>
            </a:pPr>
            <a:r>
              <a:rPr lang="en-US"/>
              <a:t>Sense of Immunity – mistaken belief that a regulation doesn’t apply</a:t>
            </a:r>
          </a:p>
          <a:p>
            <a:pPr>
              <a:lnSpc>
                <a:spcPct val="90000"/>
              </a:lnSpc>
            </a:pPr>
            <a:r>
              <a:rPr lang="en-US"/>
              <a:t>Snout House – home dominated by garage door</a:t>
            </a:r>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endParaRPr lang="en-US"/>
          </a:p>
          <a:p>
            <a:pPr>
              <a:lnSpc>
                <a:spcPct val="90000"/>
              </a:lnSpc>
            </a:pPr>
            <a:r>
              <a:rPr lang="en-US"/>
              <a:t>Starter Castle – also knows as a McMansion, Big Hair House and Tract Mansion</a:t>
            </a:r>
          </a:p>
          <a:p>
            <a:pPr>
              <a:lnSpc>
                <a:spcPct val="90000"/>
              </a:lnSpc>
            </a:pPr>
            <a:endParaRPr lang="en-US"/>
          </a:p>
          <a:p>
            <a:pPr>
              <a:lnSpc>
                <a:spcPct val="90000"/>
              </a:lnSpc>
            </a:pPr>
            <a:r>
              <a:rPr lang="en-US"/>
              <a:t>Powerpoint Poisoning – nauseous state of mind and body induced by presentations</a:t>
            </a:r>
          </a:p>
          <a:p>
            <a:pPr>
              <a:lnSpc>
                <a:spcPct val="90000"/>
              </a:lnSpc>
            </a:pPr>
            <a:endParaRPr lang="en-US"/>
          </a:p>
        </p:txBody>
      </p:sp>
      <p:pic>
        <p:nvPicPr>
          <p:cNvPr id="546820" name="Picture 4" descr="snout h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429000"/>
            <a:ext cx="1787525" cy="141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62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990600"/>
            <a:ext cx="7620000" cy="892175"/>
          </a:xfrm>
        </p:spPr>
        <p:txBody>
          <a:bodyPr/>
          <a:lstStyle/>
          <a:p>
            <a:r>
              <a:rPr lang="en-US" dirty="0"/>
              <a:t>Recent Attacks on Planning</a:t>
            </a:r>
          </a:p>
        </p:txBody>
      </p:sp>
      <p:sp>
        <p:nvSpPr>
          <p:cNvPr id="4" name="Content Placeholder 3"/>
          <p:cNvSpPr>
            <a:spLocks noGrp="1"/>
          </p:cNvSpPr>
          <p:nvPr>
            <p:ph idx="1"/>
          </p:nvPr>
        </p:nvSpPr>
        <p:spPr>
          <a:xfrm>
            <a:off x="838200" y="1752600"/>
            <a:ext cx="7620000" cy="4953000"/>
          </a:xfrm>
        </p:spPr>
        <p:txBody>
          <a:bodyPr/>
          <a:lstStyle/>
          <a:p>
            <a:r>
              <a:rPr lang="en-US" sz="2000" dirty="0"/>
              <a:t>Private Property Rights</a:t>
            </a:r>
          </a:p>
          <a:p>
            <a:r>
              <a:rPr lang="en-US" sz="2000" dirty="0"/>
              <a:t>	Fifth and 14</a:t>
            </a:r>
            <a:r>
              <a:rPr lang="en-US" sz="2000" baseline="30000" dirty="0"/>
              <a:t>th</a:t>
            </a:r>
            <a:r>
              <a:rPr lang="en-US" sz="2000" dirty="0"/>
              <a:t> amendments to US Constitution</a:t>
            </a:r>
          </a:p>
          <a:p>
            <a:r>
              <a:rPr lang="en-US" sz="2000" dirty="0"/>
              <a:t>	Texas Private Real Property Protection Act</a:t>
            </a:r>
          </a:p>
          <a:p>
            <a:r>
              <a:rPr lang="en-US" sz="2000" dirty="0"/>
              <a:t>Agenda 21</a:t>
            </a:r>
          </a:p>
          <a:p>
            <a:pPr lvl="1"/>
            <a:r>
              <a:rPr lang="en-US" sz="2000" dirty="0"/>
              <a:t>Report from 1992 UN Conference on Environment and Development.  No legally-binding requirements.  Not a UN conspiracy.</a:t>
            </a:r>
          </a:p>
          <a:p>
            <a:pPr lvl="1"/>
            <a:r>
              <a:rPr lang="en-US" sz="2000" dirty="0"/>
              <a:t>All planning is not related to Agenda 21.  Comprehensive planning, sustainable development, smart growth, growth management, and pedestrian-oriented development are not code words for Agenda 21.</a:t>
            </a:r>
          </a:p>
          <a:p>
            <a:pPr lvl="1"/>
            <a:r>
              <a:rPr lang="en-US" sz="2000" dirty="0"/>
              <a:t>Planning as a result of Agenda 21 does not prohibit single family homes, car ownership, family farms, or private property rights</a:t>
            </a:r>
          </a:p>
        </p:txBody>
      </p:sp>
    </p:spTree>
    <p:extLst>
      <p:ext uri="{BB962C8B-B14F-4D97-AF65-F5344CB8AC3E}">
        <p14:creationId xmlns:p14="http://schemas.microsoft.com/office/powerpoint/2010/main" val="2841369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847" y="533400"/>
            <a:ext cx="3048000" cy="1905000"/>
          </a:xfrm>
        </p:spPr>
        <p:txBody>
          <a:bodyPr/>
          <a:lstStyle/>
          <a:p>
            <a:pPr algn="l"/>
            <a:r>
              <a:rPr lang="en-US" sz="1800" dirty="0"/>
              <a:t>QUESTION</a:t>
            </a:r>
            <a:br>
              <a:rPr lang="en-US" sz="1800" dirty="0"/>
            </a:br>
            <a:r>
              <a:rPr lang="en-US" sz="1800" i="1" dirty="0"/>
              <a:t>Do you support or oppose United Nations Agenda 21?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6635473"/>
              </p:ext>
            </p:extLst>
          </p:nvPr>
        </p:nvGraphicFramePr>
        <p:xfrm>
          <a:off x="2209800" y="4055365"/>
          <a:ext cx="5181339" cy="2597282"/>
        </p:xfrm>
        <a:graphic>
          <a:graphicData uri="http://schemas.openxmlformats.org/drawingml/2006/table">
            <a:tbl>
              <a:tblPr firstRow="1" firstCol="1" lastRow="1" lastCol="1" bandRow="1" bandCol="1"/>
              <a:tblGrid>
                <a:gridCol w="1387697">
                  <a:extLst>
                    <a:ext uri="{9D8B030D-6E8A-4147-A177-3AD203B41FA5}">
                      <a16:colId xmlns:a16="http://schemas.microsoft.com/office/drawing/2014/main" val="20000"/>
                    </a:ext>
                  </a:extLst>
                </a:gridCol>
                <a:gridCol w="1323190">
                  <a:extLst>
                    <a:ext uri="{9D8B030D-6E8A-4147-A177-3AD203B41FA5}">
                      <a16:colId xmlns:a16="http://schemas.microsoft.com/office/drawing/2014/main" val="20001"/>
                    </a:ext>
                  </a:extLst>
                </a:gridCol>
                <a:gridCol w="1235226">
                  <a:extLst>
                    <a:ext uri="{9D8B030D-6E8A-4147-A177-3AD203B41FA5}">
                      <a16:colId xmlns:a16="http://schemas.microsoft.com/office/drawing/2014/main" val="20002"/>
                    </a:ext>
                  </a:extLst>
                </a:gridCol>
                <a:gridCol w="1235226">
                  <a:extLst>
                    <a:ext uri="{9D8B030D-6E8A-4147-A177-3AD203B41FA5}">
                      <a16:colId xmlns:a16="http://schemas.microsoft.com/office/drawing/2014/main" val="20003"/>
                    </a:ext>
                  </a:extLst>
                </a:gridCol>
              </a:tblGrid>
              <a:tr h="304042">
                <a:tc gridSpan="4">
                  <a:txBody>
                    <a:bodyPr/>
                    <a:lstStyle/>
                    <a:p>
                      <a:pPr marL="0" marR="0">
                        <a:lnSpc>
                          <a:spcPts val="900"/>
                        </a:lnSpc>
                        <a:spcBef>
                          <a:spcPts val="25"/>
                        </a:spcBef>
                        <a:spcAft>
                          <a:spcPts val="0"/>
                        </a:spcAft>
                      </a:pPr>
                      <a:r>
                        <a:rPr lang="en-US" sz="1200" b="1" dirty="0">
                          <a:solidFill>
                            <a:schemeClr val="tx1"/>
                          </a:solidFill>
                          <a:effectLst/>
                          <a:latin typeface="Calibri"/>
                          <a:ea typeface="Calibri"/>
                          <a:cs typeface="Times New Roman"/>
                        </a:rPr>
                        <a:t> </a:t>
                      </a:r>
                    </a:p>
                    <a:p>
                      <a:pPr marL="64770" marR="0">
                        <a:lnSpc>
                          <a:spcPct val="115000"/>
                        </a:lnSpc>
                        <a:spcBef>
                          <a:spcPts val="0"/>
                        </a:spcBef>
                        <a:spcAft>
                          <a:spcPts val="0"/>
                        </a:spcAft>
                      </a:pPr>
                      <a:r>
                        <a:rPr lang="en-US" sz="1200" b="1" dirty="0">
                          <a:solidFill>
                            <a:schemeClr val="tx1"/>
                          </a:solidFill>
                          <a:effectLst/>
                          <a:latin typeface="Arial"/>
                          <a:ea typeface="Arial"/>
                          <a:cs typeface="Times New Roman"/>
                        </a:rPr>
                        <a:t>Tab</a:t>
                      </a:r>
                      <a:r>
                        <a:rPr lang="en-US" sz="1200" b="1" spc="-5" dirty="0">
                          <a:solidFill>
                            <a:schemeClr val="tx1"/>
                          </a:solidFill>
                          <a:effectLst/>
                          <a:latin typeface="Arial"/>
                          <a:ea typeface="Arial"/>
                          <a:cs typeface="Times New Roman"/>
                        </a:rPr>
                        <a:t>l</a:t>
                      </a:r>
                      <a:r>
                        <a:rPr lang="en-US" sz="1200" b="1" dirty="0">
                          <a:solidFill>
                            <a:schemeClr val="tx1"/>
                          </a:solidFill>
                          <a:effectLst/>
                          <a:latin typeface="Arial"/>
                          <a:ea typeface="Arial"/>
                          <a:cs typeface="Times New Roman"/>
                        </a:rPr>
                        <a:t>e</a:t>
                      </a:r>
                      <a:r>
                        <a:rPr lang="en-US" sz="1200" b="1" spc="-7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10:</a:t>
                      </a:r>
                      <a:r>
                        <a:rPr lang="en-US" sz="1200" b="1" spc="-7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Support</a:t>
                      </a:r>
                      <a:r>
                        <a:rPr lang="en-US" sz="1200" b="1" spc="-25"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for</a:t>
                      </a:r>
                      <a:r>
                        <a:rPr lang="en-US" sz="1200" b="1" spc="-2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United</a:t>
                      </a:r>
                      <a:r>
                        <a:rPr lang="en-US" sz="1200" b="1" spc="4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Nat</a:t>
                      </a:r>
                      <a:r>
                        <a:rPr lang="en-US" sz="1200" b="1" spc="10" dirty="0">
                          <a:solidFill>
                            <a:schemeClr val="tx1"/>
                          </a:solidFill>
                          <a:effectLst/>
                          <a:latin typeface="Arial"/>
                          <a:ea typeface="Arial"/>
                          <a:cs typeface="Times New Roman"/>
                        </a:rPr>
                        <a:t>i</a:t>
                      </a:r>
                      <a:r>
                        <a:rPr lang="en-US" sz="1200" b="1" dirty="0">
                          <a:solidFill>
                            <a:schemeClr val="tx1"/>
                          </a:solidFill>
                          <a:effectLst/>
                          <a:latin typeface="Arial"/>
                          <a:ea typeface="Arial"/>
                          <a:cs typeface="Times New Roman"/>
                        </a:rPr>
                        <a:t>ons</a:t>
                      </a:r>
                      <a:r>
                        <a:rPr lang="en-US" sz="1200" b="1" spc="-9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Agenda</a:t>
                      </a:r>
                      <a:r>
                        <a:rPr lang="en-US" sz="1200" b="1" spc="-75"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21</a:t>
                      </a:r>
                      <a:r>
                        <a:rPr lang="en-US" sz="1200" b="1" spc="-11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(by</a:t>
                      </a:r>
                      <a:r>
                        <a:rPr lang="en-US" sz="1200" b="1" spc="-80"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sub-segment)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042">
                <a:tc>
                  <a:txBody>
                    <a:bodyPr/>
                    <a:lstStyle/>
                    <a:p>
                      <a:pPr marL="0" marR="0">
                        <a:lnSpc>
                          <a:spcPts val="850"/>
                        </a:lnSpc>
                        <a:spcBef>
                          <a:spcPts val="10"/>
                        </a:spcBef>
                        <a:spcAft>
                          <a:spcPts val="0"/>
                        </a:spcAft>
                      </a:pPr>
                      <a:r>
                        <a:rPr lang="en-US" sz="1200" b="1" dirty="0">
                          <a:solidFill>
                            <a:schemeClr val="tx1"/>
                          </a:solidFill>
                          <a:effectLst/>
                          <a:latin typeface="Calibri"/>
                          <a:ea typeface="Calibri"/>
                          <a:cs typeface="Times New Roman"/>
                        </a:rPr>
                        <a:t> </a:t>
                      </a:r>
                    </a:p>
                    <a:p>
                      <a:pPr marL="64770" marR="0">
                        <a:lnSpc>
                          <a:spcPct val="115000"/>
                        </a:lnSpc>
                        <a:spcBef>
                          <a:spcPts val="0"/>
                        </a:spcBef>
                        <a:spcAft>
                          <a:spcPts val="0"/>
                        </a:spcAft>
                      </a:pPr>
                      <a:r>
                        <a:rPr lang="en-US" sz="1200" b="1" dirty="0">
                          <a:solidFill>
                            <a:schemeClr val="tx1"/>
                          </a:solidFill>
                          <a:effectLst/>
                          <a:latin typeface="Arial"/>
                          <a:ea typeface="Arial"/>
                          <a:cs typeface="Times New Roman"/>
                        </a:rPr>
                        <a:t>SEGMENT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ts val="850"/>
                        </a:lnSpc>
                        <a:spcBef>
                          <a:spcPts val="10"/>
                        </a:spcBef>
                        <a:spcAft>
                          <a:spcPts val="0"/>
                        </a:spcAft>
                      </a:pPr>
                      <a:r>
                        <a:rPr lang="en-US" sz="1200" b="1" dirty="0">
                          <a:solidFill>
                            <a:schemeClr val="tx1"/>
                          </a:solidFill>
                          <a:effectLst/>
                          <a:latin typeface="Calibri"/>
                          <a:ea typeface="Calibri"/>
                          <a:cs typeface="Times New Roman"/>
                        </a:rPr>
                        <a:t> </a:t>
                      </a:r>
                    </a:p>
                    <a:p>
                      <a:pPr marL="64770" marR="0">
                        <a:lnSpc>
                          <a:spcPct val="115000"/>
                        </a:lnSpc>
                        <a:spcBef>
                          <a:spcPts val="0"/>
                        </a:spcBef>
                        <a:spcAft>
                          <a:spcPts val="0"/>
                        </a:spcAft>
                      </a:pPr>
                      <a:r>
                        <a:rPr lang="en-US" sz="1200" b="1" dirty="0">
                          <a:solidFill>
                            <a:schemeClr val="tx1"/>
                          </a:solidFill>
                          <a:effectLst/>
                          <a:latin typeface="Arial"/>
                          <a:ea typeface="Arial"/>
                          <a:cs typeface="Times New Roman"/>
                        </a:rPr>
                        <a:t>SUB-SEGMENT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ts val="850"/>
                        </a:lnSpc>
                        <a:spcBef>
                          <a:spcPts val="10"/>
                        </a:spcBef>
                        <a:spcAft>
                          <a:spcPts val="0"/>
                        </a:spcAft>
                      </a:pPr>
                      <a:r>
                        <a:rPr lang="en-US" sz="1200" b="1" dirty="0">
                          <a:solidFill>
                            <a:schemeClr val="tx1"/>
                          </a:solidFill>
                          <a:effectLst/>
                          <a:latin typeface="Calibri"/>
                          <a:ea typeface="Calibri"/>
                          <a:cs typeface="Times New Roman"/>
                        </a:rPr>
                        <a:t> </a:t>
                      </a:r>
                    </a:p>
                    <a:p>
                      <a:pPr marL="64770" marR="0">
                        <a:lnSpc>
                          <a:spcPct val="115000"/>
                        </a:lnSpc>
                        <a:spcBef>
                          <a:spcPts val="0"/>
                        </a:spcBef>
                        <a:spcAft>
                          <a:spcPts val="0"/>
                        </a:spcAft>
                      </a:pPr>
                      <a:r>
                        <a:rPr lang="en-US" sz="1200" b="1" dirty="0">
                          <a:solidFill>
                            <a:schemeClr val="tx1"/>
                          </a:solidFill>
                          <a:effectLst/>
                          <a:latin typeface="Arial"/>
                          <a:ea typeface="Arial"/>
                          <a:cs typeface="Times New Roman"/>
                        </a:rPr>
                        <a:t>%</a:t>
                      </a:r>
                      <a:r>
                        <a:rPr lang="en-US" sz="1200" b="1" spc="15"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SUPPORT</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0" marR="0">
                        <a:lnSpc>
                          <a:spcPts val="850"/>
                        </a:lnSpc>
                        <a:spcBef>
                          <a:spcPts val="10"/>
                        </a:spcBef>
                        <a:spcAft>
                          <a:spcPts val="0"/>
                        </a:spcAft>
                      </a:pPr>
                      <a:r>
                        <a:rPr lang="en-US" sz="1200" b="1" dirty="0">
                          <a:solidFill>
                            <a:schemeClr val="tx1"/>
                          </a:solidFill>
                          <a:effectLst/>
                          <a:latin typeface="Calibri"/>
                          <a:ea typeface="Calibri"/>
                          <a:cs typeface="Times New Roman"/>
                        </a:rPr>
                        <a:t> </a:t>
                      </a:r>
                    </a:p>
                    <a:p>
                      <a:pPr marL="64770" marR="0">
                        <a:lnSpc>
                          <a:spcPct val="115000"/>
                        </a:lnSpc>
                        <a:spcBef>
                          <a:spcPts val="0"/>
                        </a:spcBef>
                        <a:spcAft>
                          <a:spcPts val="0"/>
                        </a:spcAft>
                      </a:pPr>
                      <a:r>
                        <a:rPr lang="en-US" sz="1200" b="1" dirty="0">
                          <a:solidFill>
                            <a:schemeClr val="tx1"/>
                          </a:solidFill>
                          <a:effectLst/>
                          <a:latin typeface="Arial"/>
                          <a:ea typeface="Arial"/>
                          <a:cs typeface="Times New Roman"/>
                        </a:rPr>
                        <a:t>%</a:t>
                      </a:r>
                      <a:r>
                        <a:rPr lang="en-US" sz="1200" b="1" spc="15" dirty="0">
                          <a:solidFill>
                            <a:schemeClr val="tx1"/>
                          </a:solidFill>
                          <a:effectLst/>
                          <a:latin typeface="Arial"/>
                          <a:ea typeface="Arial"/>
                          <a:cs typeface="Times New Roman"/>
                        </a:rPr>
                        <a:t> </a:t>
                      </a:r>
                      <a:r>
                        <a:rPr lang="en-US" sz="1200" b="1" dirty="0">
                          <a:solidFill>
                            <a:schemeClr val="tx1"/>
                          </a:solidFill>
                          <a:effectLst/>
                          <a:latin typeface="Arial"/>
                          <a:ea typeface="Arial"/>
                          <a:cs typeface="Times New Roman"/>
                        </a:rPr>
                        <a:t>OPPOSE</a:t>
                      </a:r>
                      <a:endParaRPr lang="en-US" sz="1200" b="1" dirty="0">
                        <a:solidFill>
                          <a:schemeClr val="tx1"/>
                        </a:solidFill>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80570">
                <a:tc rowSpan="3">
                  <a:txBody>
                    <a:bodyPr/>
                    <a:lstStyle/>
                    <a:p>
                      <a:pPr marL="0" marR="0">
                        <a:lnSpc>
                          <a:spcPts val="500"/>
                        </a:lnSpc>
                        <a:spcBef>
                          <a:spcPts val="20"/>
                        </a:spcBef>
                        <a:spcAft>
                          <a:spcPts val="0"/>
                        </a:spcAft>
                      </a:pPr>
                      <a:r>
                        <a:rPr lang="en-US" sz="1200" b="1" dirty="0">
                          <a:effectLst/>
                          <a:latin typeface="Calibri"/>
                          <a:ea typeface="Calibri"/>
                          <a:cs typeface="Times New Roman"/>
                        </a:rPr>
                        <a:t> </a:t>
                      </a:r>
                    </a:p>
                    <a:p>
                      <a:pPr marL="0" marR="0">
                        <a:lnSpc>
                          <a:spcPts val="1000"/>
                        </a:lnSpc>
                        <a:spcBef>
                          <a:spcPts val="0"/>
                        </a:spcBef>
                        <a:spcAft>
                          <a:spcPts val="0"/>
                        </a:spcAft>
                      </a:pPr>
                      <a:r>
                        <a:rPr lang="en-US" sz="1200" b="1" dirty="0">
                          <a:effectLst/>
                          <a:latin typeface="Calibri"/>
                          <a:ea typeface="Calibri"/>
                          <a:cs typeface="Times New Roman"/>
                        </a:rPr>
                        <a:t> </a:t>
                      </a:r>
                    </a:p>
                    <a:p>
                      <a:pPr marL="64770" marR="0">
                        <a:lnSpc>
                          <a:spcPct val="115000"/>
                        </a:lnSpc>
                        <a:spcBef>
                          <a:spcPts val="0"/>
                        </a:spcBef>
                        <a:spcAft>
                          <a:spcPts val="0"/>
                        </a:spcAft>
                      </a:pPr>
                      <a:r>
                        <a:rPr lang="en-US" sz="1200" b="1" dirty="0">
                          <a:effectLst/>
                          <a:latin typeface="Arial"/>
                          <a:ea typeface="Arial"/>
                          <a:cs typeface="Times New Roman"/>
                        </a:rPr>
                        <a:t>Politic</a:t>
                      </a:r>
                      <a:r>
                        <a:rPr lang="en-US" sz="1200" b="1" spc="5" dirty="0">
                          <a:effectLst/>
                          <a:latin typeface="Arial"/>
                          <a:ea typeface="Arial"/>
                          <a:cs typeface="Times New Roman"/>
                        </a:rPr>
                        <a:t>a</a:t>
                      </a:r>
                      <a:r>
                        <a:rPr lang="en-US" sz="1200" b="1" dirty="0">
                          <a:effectLst/>
                          <a:latin typeface="Arial"/>
                          <a:ea typeface="Arial"/>
                          <a:cs typeface="Times New Roman"/>
                        </a:rPr>
                        <a:t>l</a:t>
                      </a:r>
                      <a:r>
                        <a:rPr lang="en-US" sz="1200" b="1" spc="-20" dirty="0">
                          <a:effectLst/>
                          <a:latin typeface="Arial"/>
                          <a:ea typeface="Arial"/>
                          <a:cs typeface="Times New Roman"/>
                        </a:rPr>
                        <a:t> </a:t>
                      </a:r>
                      <a:r>
                        <a:rPr lang="en-US" sz="1200" b="1" dirty="0">
                          <a:effectLst/>
                          <a:latin typeface="Arial"/>
                          <a:ea typeface="Arial"/>
                          <a:cs typeface="Times New Roman"/>
                        </a:rPr>
                        <a:t>Affil</a:t>
                      </a:r>
                      <a:r>
                        <a:rPr lang="en-US" sz="1200" b="1" spc="5" dirty="0">
                          <a:effectLst/>
                          <a:latin typeface="Arial"/>
                          <a:ea typeface="Arial"/>
                          <a:cs typeface="Times New Roman"/>
                        </a:rPr>
                        <a:t>i</a:t>
                      </a:r>
                      <a:r>
                        <a:rPr lang="en-US" sz="1200" b="1" dirty="0">
                          <a:effectLst/>
                          <a:latin typeface="Arial"/>
                          <a:ea typeface="Arial"/>
                          <a:cs typeface="Times New Roman"/>
                        </a:rPr>
                        <a:t>ation</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Democrat</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8%</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2%</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180570">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Republi</a:t>
                      </a:r>
                      <a:r>
                        <a:rPr lang="en-US" sz="1200" b="1" spc="5">
                          <a:effectLst/>
                          <a:latin typeface="Arial"/>
                          <a:ea typeface="Arial"/>
                          <a:cs typeface="Times New Roman"/>
                        </a:rPr>
                        <a:t>c</a:t>
                      </a:r>
                      <a:r>
                        <a:rPr lang="en-US" sz="1200" b="1">
                          <a:effectLst/>
                          <a:latin typeface="Arial"/>
                          <a:ea typeface="Arial"/>
                          <a:cs typeface="Times New Roman"/>
                        </a:rPr>
                        <a:t>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3%</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14%</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180570">
                <a:tc vMerge="1">
                  <a:txBody>
                    <a:bodyPr/>
                    <a:lstStyle/>
                    <a:p>
                      <a:endParaRPr lang="en-US"/>
                    </a:p>
                  </a:txBody>
                  <a:tcPr/>
                </a:tc>
                <a:tc>
                  <a:txBody>
                    <a:bodyPr/>
                    <a:lstStyle/>
                    <a:p>
                      <a:pPr marL="64770" marR="0">
                        <a:lnSpc>
                          <a:spcPct val="115000"/>
                        </a:lnSpc>
                        <a:spcBef>
                          <a:spcPts val="25"/>
                        </a:spcBef>
                        <a:spcAft>
                          <a:spcPts val="0"/>
                        </a:spcAft>
                      </a:pPr>
                      <a:r>
                        <a:rPr lang="en-US" sz="1200" b="1">
                          <a:effectLst/>
                          <a:latin typeface="Arial"/>
                          <a:ea typeface="Arial"/>
                          <a:cs typeface="Times New Roman"/>
                        </a:rPr>
                        <a:t>Independent</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a:effectLst/>
                          <a:latin typeface="Arial"/>
                          <a:ea typeface="Arial"/>
                          <a:cs typeface="Times New Roman"/>
                        </a:rPr>
                        <a:t>3%</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dirty="0">
                          <a:effectLst/>
                          <a:latin typeface="Arial"/>
                          <a:ea typeface="Arial"/>
                          <a:cs typeface="Times New Roman"/>
                        </a:rPr>
                        <a:t>11%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4"/>
                  </a:ext>
                </a:extLst>
              </a:tr>
              <a:tr h="180570">
                <a:tc rowSpan="3">
                  <a:txBody>
                    <a:bodyPr/>
                    <a:lstStyle/>
                    <a:p>
                      <a:pPr marL="0" marR="0">
                        <a:lnSpc>
                          <a:spcPts val="500"/>
                        </a:lnSpc>
                        <a:spcBef>
                          <a:spcPts val="20"/>
                        </a:spcBef>
                        <a:spcAft>
                          <a:spcPts val="0"/>
                        </a:spcAft>
                      </a:pPr>
                      <a:r>
                        <a:rPr lang="en-US" sz="1200" b="1">
                          <a:effectLst/>
                          <a:latin typeface="Calibri"/>
                          <a:ea typeface="Calibri"/>
                          <a:cs typeface="Times New Roman"/>
                        </a:rPr>
                        <a:t> </a:t>
                      </a:r>
                    </a:p>
                    <a:p>
                      <a:pPr marL="0" marR="0">
                        <a:lnSpc>
                          <a:spcPts val="1000"/>
                        </a:lnSpc>
                        <a:spcBef>
                          <a:spcPts val="0"/>
                        </a:spcBef>
                        <a:spcAft>
                          <a:spcPts val="0"/>
                        </a:spcAft>
                      </a:pPr>
                      <a:r>
                        <a:rPr lang="en-US" sz="1200" b="1">
                          <a:effectLst/>
                          <a:latin typeface="Calibri"/>
                          <a:ea typeface="Calibri"/>
                          <a:cs typeface="Times New Roman"/>
                        </a:rPr>
                        <a:t> </a:t>
                      </a:r>
                    </a:p>
                    <a:p>
                      <a:pPr marL="64770" marR="0">
                        <a:lnSpc>
                          <a:spcPct val="115000"/>
                        </a:lnSpc>
                        <a:spcBef>
                          <a:spcPts val="0"/>
                        </a:spcBef>
                        <a:spcAft>
                          <a:spcPts val="0"/>
                        </a:spcAft>
                      </a:pPr>
                      <a:r>
                        <a:rPr lang="en-US" sz="1200" b="1">
                          <a:effectLst/>
                          <a:latin typeface="Arial"/>
                          <a:ea typeface="Arial"/>
                          <a:cs typeface="Times New Roman"/>
                        </a:rPr>
                        <a:t>Race/Ethnicity</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White</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3%</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11%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5"/>
                  </a:ext>
                </a:extLst>
              </a:tr>
              <a:tr h="180570">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African</a:t>
                      </a:r>
                      <a:r>
                        <a:rPr lang="en-US" sz="1200" b="1" spc="-50">
                          <a:effectLst/>
                          <a:latin typeface="Arial"/>
                          <a:ea typeface="Arial"/>
                          <a:cs typeface="Times New Roman"/>
                        </a:rPr>
                        <a:t> </a:t>
                      </a:r>
                      <a:r>
                        <a:rPr lang="en-US" sz="1200" b="1">
                          <a:effectLst/>
                          <a:latin typeface="Arial"/>
                          <a:ea typeface="Arial"/>
                          <a:cs typeface="Times New Roman"/>
                        </a:rPr>
                        <a:t>Ame</a:t>
                      </a:r>
                      <a:r>
                        <a:rPr lang="en-US" sz="1200" b="1" spc="5">
                          <a:effectLst/>
                          <a:latin typeface="Arial"/>
                          <a:ea typeface="Arial"/>
                          <a:cs typeface="Times New Roman"/>
                        </a:rPr>
                        <a:t>r</a:t>
                      </a:r>
                      <a:r>
                        <a:rPr lang="en-US" sz="1200" b="1">
                          <a:effectLst/>
                          <a:latin typeface="Arial"/>
                          <a:ea typeface="Arial"/>
                          <a:cs typeface="Times New Roman"/>
                        </a:rPr>
                        <a:t>ican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9%</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6"/>
                  </a:ext>
                </a:extLst>
              </a:tr>
              <a:tr h="180570">
                <a:tc vMerge="1">
                  <a:txBody>
                    <a:bodyPr/>
                    <a:lstStyle/>
                    <a:p>
                      <a:endParaRPr lang="en-US"/>
                    </a:p>
                  </a:txBody>
                  <a:tcPr/>
                </a:tc>
                <a:tc>
                  <a:txBody>
                    <a:bodyPr/>
                    <a:lstStyle/>
                    <a:p>
                      <a:pPr marL="64770" marR="0">
                        <a:lnSpc>
                          <a:spcPct val="115000"/>
                        </a:lnSpc>
                        <a:spcBef>
                          <a:spcPts val="25"/>
                        </a:spcBef>
                        <a:spcAft>
                          <a:spcPts val="0"/>
                        </a:spcAft>
                      </a:pPr>
                      <a:r>
                        <a:rPr lang="en-US" sz="1200" b="1">
                          <a:effectLst/>
                          <a:latin typeface="Arial"/>
                          <a:ea typeface="Arial"/>
                          <a:cs typeface="Times New Roman"/>
                        </a:rPr>
                        <a:t>His</a:t>
                      </a:r>
                      <a:r>
                        <a:rPr lang="en-US" sz="1200" b="1" spc="5">
                          <a:effectLst/>
                          <a:latin typeface="Arial"/>
                          <a:ea typeface="Arial"/>
                          <a:cs typeface="Times New Roman"/>
                        </a:rPr>
                        <a:t>p</a:t>
                      </a:r>
                      <a:r>
                        <a:rPr lang="en-US" sz="1200" b="1">
                          <a:effectLst/>
                          <a:latin typeface="Arial"/>
                          <a:ea typeface="Arial"/>
                          <a:cs typeface="Times New Roman"/>
                        </a:rPr>
                        <a:t>anic</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a:effectLst/>
                          <a:latin typeface="Arial"/>
                          <a:ea typeface="Arial"/>
                          <a:cs typeface="Times New Roman"/>
                        </a:rPr>
                        <a:t>14%</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dirty="0">
                          <a:effectLst/>
                          <a:latin typeface="Arial"/>
                          <a:ea typeface="Arial"/>
                          <a:cs typeface="Times New Roman"/>
                        </a:rPr>
                        <a:t>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7"/>
                  </a:ext>
                </a:extLst>
              </a:tr>
              <a:tr h="180570">
                <a:tc rowSpan="4">
                  <a:txBody>
                    <a:bodyPr/>
                    <a:lstStyle/>
                    <a:p>
                      <a:pPr marL="0" marR="0">
                        <a:lnSpc>
                          <a:spcPts val="1000"/>
                        </a:lnSpc>
                        <a:spcBef>
                          <a:spcPts val="0"/>
                        </a:spcBef>
                        <a:spcAft>
                          <a:spcPts val="0"/>
                        </a:spcAft>
                      </a:pPr>
                      <a:r>
                        <a:rPr lang="en-US" sz="1200" b="1">
                          <a:effectLst/>
                          <a:latin typeface="Calibri"/>
                          <a:ea typeface="Calibri"/>
                          <a:cs typeface="Times New Roman"/>
                        </a:rPr>
                        <a:t> </a:t>
                      </a:r>
                    </a:p>
                    <a:p>
                      <a:pPr marL="0" marR="0">
                        <a:lnSpc>
                          <a:spcPts val="1200"/>
                        </a:lnSpc>
                        <a:spcBef>
                          <a:spcPts val="65"/>
                        </a:spcBef>
                        <a:spcAft>
                          <a:spcPts val="0"/>
                        </a:spcAft>
                      </a:pPr>
                      <a:r>
                        <a:rPr lang="en-US" sz="1200" b="1">
                          <a:effectLst/>
                          <a:latin typeface="Calibri"/>
                          <a:ea typeface="Calibri"/>
                          <a:cs typeface="Times New Roman"/>
                        </a:rPr>
                        <a:t> </a:t>
                      </a:r>
                    </a:p>
                    <a:p>
                      <a:pPr marL="64770" marR="0">
                        <a:lnSpc>
                          <a:spcPct val="115000"/>
                        </a:lnSpc>
                        <a:spcBef>
                          <a:spcPts val="0"/>
                        </a:spcBef>
                        <a:spcAft>
                          <a:spcPts val="0"/>
                        </a:spcAft>
                      </a:pPr>
                      <a:r>
                        <a:rPr lang="en-US" sz="1200" b="1">
                          <a:effectLst/>
                          <a:latin typeface="Arial"/>
                          <a:ea typeface="Arial"/>
                          <a:cs typeface="Times New Roman"/>
                        </a:rPr>
                        <a:t>Type</a:t>
                      </a:r>
                      <a:r>
                        <a:rPr lang="en-US" sz="1200" b="1" spc="-40">
                          <a:effectLst/>
                          <a:latin typeface="Arial"/>
                          <a:ea typeface="Arial"/>
                          <a:cs typeface="Times New Roman"/>
                        </a:rPr>
                        <a:t> </a:t>
                      </a:r>
                      <a:r>
                        <a:rPr lang="en-US" sz="1200" b="1">
                          <a:effectLst/>
                          <a:latin typeface="Arial"/>
                          <a:ea typeface="Arial"/>
                          <a:cs typeface="Times New Roman"/>
                        </a:rPr>
                        <a:t>of</a:t>
                      </a:r>
                      <a:r>
                        <a:rPr lang="en-US" sz="1200" b="1" spc="-70">
                          <a:effectLst/>
                          <a:latin typeface="Arial"/>
                          <a:ea typeface="Arial"/>
                          <a:cs typeface="Times New Roman"/>
                        </a:rPr>
                        <a:t> </a:t>
                      </a:r>
                      <a:r>
                        <a:rPr lang="en-US" sz="1200" b="1">
                          <a:effectLst/>
                          <a:latin typeface="Arial"/>
                          <a:ea typeface="Arial"/>
                          <a:cs typeface="Times New Roman"/>
                        </a:rPr>
                        <a:t>Co</a:t>
                      </a:r>
                      <a:r>
                        <a:rPr lang="en-US" sz="1200" b="1" spc="10">
                          <a:effectLst/>
                          <a:latin typeface="Arial"/>
                          <a:ea typeface="Arial"/>
                          <a:cs typeface="Times New Roman"/>
                        </a:rPr>
                        <a:t>m</a:t>
                      </a:r>
                      <a:r>
                        <a:rPr lang="en-US" sz="1200" b="1">
                          <a:effectLst/>
                          <a:latin typeface="Arial"/>
                          <a:ea typeface="Arial"/>
                          <a:cs typeface="Times New Roman"/>
                        </a:rPr>
                        <a:t>munity</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Urban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11%</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9%</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8"/>
                  </a:ext>
                </a:extLst>
              </a:tr>
              <a:tr h="180570">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Suburban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5%</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10%</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9"/>
                  </a:ext>
                </a:extLst>
              </a:tr>
              <a:tr h="180570">
                <a:tc vMerge="1">
                  <a:txBody>
                    <a:bodyPr/>
                    <a:lstStyle/>
                    <a:p>
                      <a:endParaRPr lang="en-US"/>
                    </a:p>
                  </a:txBody>
                  <a:tcPr/>
                </a:tc>
                <a:tc>
                  <a:txBody>
                    <a:bodyPr/>
                    <a:lstStyle/>
                    <a:p>
                      <a:pPr marL="64770" marR="0">
                        <a:lnSpc>
                          <a:spcPct val="115000"/>
                        </a:lnSpc>
                        <a:spcBef>
                          <a:spcPts val="25"/>
                        </a:spcBef>
                        <a:spcAft>
                          <a:spcPts val="0"/>
                        </a:spcAft>
                      </a:pPr>
                      <a:r>
                        <a:rPr lang="en-US" sz="1200" b="1">
                          <a:effectLst/>
                          <a:latin typeface="Arial"/>
                          <a:ea typeface="Arial"/>
                          <a:cs typeface="Times New Roman"/>
                        </a:rPr>
                        <a:t>Rural</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a:effectLst/>
                          <a:latin typeface="Arial"/>
                          <a:ea typeface="Arial"/>
                          <a:cs typeface="Times New Roman"/>
                        </a:rPr>
                        <a:t>3%</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25"/>
                        </a:spcBef>
                        <a:spcAft>
                          <a:spcPts val="0"/>
                        </a:spcAft>
                      </a:pPr>
                      <a:r>
                        <a:rPr lang="en-US" sz="1200" b="1" dirty="0">
                          <a:effectLst/>
                          <a:latin typeface="Arial"/>
                          <a:ea typeface="Arial"/>
                          <a:cs typeface="Times New Roman"/>
                        </a:rPr>
                        <a:t>11%</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0"/>
                  </a:ext>
                </a:extLst>
              </a:tr>
              <a:tr h="180570">
                <a:tc vMerge="1">
                  <a:txBody>
                    <a:bodyPr/>
                    <a:lstStyle/>
                    <a:p>
                      <a:endParaRPr lang="en-US"/>
                    </a:p>
                  </a:txBody>
                  <a:tcPr/>
                </a:tc>
                <a:tc>
                  <a:txBody>
                    <a:bodyPr/>
                    <a:lstStyle/>
                    <a:p>
                      <a:pPr marL="64770" marR="0">
                        <a:lnSpc>
                          <a:spcPct val="115000"/>
                        </a:lnSpc>
                        <a:spcBef>
                          <a:spcPts val="30"/>
                        </a:spcBef>
                        <a:spcAft>
                          <a:spcPts val="0"/>
                        </a:spcAft>
                      </a:pPr>
                      <a:r>
                        <a:rPr lang="en-US" sz="1200" b="1">
                          <a:effectLst/>
                          <a:latin typeface="Arial"/>
                          <a:ea typeface="Arial"/>
                          <a:cs typeface="Times New Roman"/>
                        </a:rPr>
                        <a:t>Small</a:t>
                      </a:r>
                      <a:r>
                        <a:rPr lang="en-US" sz="1200" b="1" spc="-40">
                          <a:effectLst/>
                          <a:latin typeface="Arial"/>
                          <a:ea typeface="Arial"/>
                          <a:cs typeface="Times New Roman"/>
                        </a:rPr>
                        <a:t> </a:t>
                      </a:r>
                      <a:r>
                        <a:rPr lang="en-US" sz="1200" b="1" spc="5">
                          <a:effectLst/>
                          <a:latin typeface="Arial"/>
                          <a:ea typeface="Arial"/>
                          <a:cs typeface="Times New Roman"/>
                        </a:rPr>
                        <a:t>T</a:t>
                      </a:r>
                      <a:r>
                        <a:rPr lang="en-US" sz="1200" b="1" spc="-5">
                          <a:effectLst/>
                          <a:latin typeface="Arial"/>
                          <a:ea typeface="Arial"/>
                          <a:cs typeface="Times New Roman"/>
                        </a:rPr>
                        <a:t>o</a:t>
                      </a:r>
                      <a:r>
                        <a:rPr lang="en-US" sz="1200" b="1">
                          <a:effectLst/>
                          <a:latin typeface="Arial"/>
                          <a:ea typeface="Arial"/>
                          <a:cs typeface="Times New Roman"/>
                        </a:rPr>
                        <a:t>wn</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a:effectLst/>
                          <a:latin typeface="Arial"/>
                          <a:ea typeface="Arial"/>
                          <a:cs typeface="Times New Roman"/>
                        </a:rPr>
                        <a:t>3%</a:t>
                      </a:r>
                      <a:endParaRPr lang="en-US" sz="1200" b="1">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marL="64770" marR="0">
                        <a:lnSpc>
                          <a:spcPct val="115000"/>
                        </a:lnSpc>
                        <a:spcBef>
                          <a:spcPts val="30"/>
                        </a:spcBef>
                        <a:spcAft>
                          <a:spcPts val="0"/>
                        </a:spcAft>
                      </a:pPr>
                      <a:r>
                        <a:rPr lang="en-US" sz="1200" b="1" dirty="0">
                          <a:effectLst/>
                          <a:latin typeface="Arial"/>
                          <a:ea typeface="Arial"/>
                          <a:cs typeface="Times New Roman"/>
                        </a:rPr>
                        <a:t>7%</a:t>
                      </a:r>
                      <a:endParaRPr lang="en-US" sz="12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11"/>
                  </a:ext>
                </a:extLst>
              </a:tr>
            </a:tbl>
          </a:graphicData>
        </a:graphic>
      </p:graphicFrame>
      <p:grpSp>
        <p:nvGrpSpPr>
          <p:cNvPr id="4" name="Group 1"/>
          <p:cNvGrpSpPr>
            <a:grpSpLocks/>
          </p:cNvGrpSpPr>
          <p:nvPr/>
        </p:nvGrpSpPr>
        <p:grpSpPr bwMode="auto">
          <a:xfrm>
            <a:off x="3756738" y="779488"/>
            <a:ext cx="5410200" cy="3276600"/>
            <a:chOff x="1459" y="568"/>
            <a:chExt cx="9358" cy="5429"/>
          </a:xfrm>
        </p:grpSpPr>
        <p:grpSp>
          <p:nvGrpSpPr>
            <p:cNvPr id="5" name="Group 2"/>
            <p:cNvGrpSpPr>
              <a:grpSpLocks/>
            </p:cNvGrpSpPr>
            <p:nvPr/>
          </p:nvGrpSpPr>
          <p:grpSpPr bwMode="auto">
            <a:xfrm>
              <a:off x="1466" y="576"/>
              <a:ext cx="9343" cy="5414"/>
              <a:chOff x="1466" y="576"/>
              <a:chExt cx="9343" cy="5414"/>
            </a:xfrm>
          </p:grpSpPr>
          <p:sp>
            <p:nvSpPr>
              <p:cNvPr id="6" name="Freeform 3"/>
              <p:cNvSpPr>
                <a:spLocks/>
              </p:cNvSpPr>
              <p:nvPr/>
            </p:nvSpPr>
            <p:spPr bwMode="auto">
              <a:xfrm>
                <a:off x="1466" y="576"/>
                <a:ext cx="9343" cy="5414"/>
              </a:xfrm>
              <a:custGeom>
                <a:avLst/>
                <a:gdLst>
                  <a:gd name="T0" fmla="+- 0 10810 1466"/>
                  <a:gd name="T1" fmla="*/ T0 w 9343"/>
                  <a:gd name="T2" fmla="+- 0 576 576"/>
                  <a:gd name="T3" fmla="*/ 576 h 5414"/>
                  <a:gd name="T4" fmla="+- 0 1466 1466"/>
                  <a:gd name="T5" fmla="*/ T4 w 9343"/>
                  <a:gd name="T6" fmla="+- 0 576 576"/>
                  <a:gd name="T7" fmla="*/ 576 h 5414"/>
                  <a:gd name="T8" fmla="+- 0 1466 1466"/>
                  <a:gd name="T9" fmla="*/ T8 w 9343"/>
                  <a:gd name="T10" fmla="+- 0 5990 576"/>
                  <a:gd name="T11" fmla="*/ 5990 h 5414"/>
                  <a:gd name="T12" fmla="+- 0 10810 1466"/>
                  <a:gd name="T13" fmla="*/ T12 w 9343"/>
                  <a:gd name="T14" fmla="+- 0 5990 576"/>
                  <a:gd name="T15" fmla="*/ 5990 h 5414"/>
                  <a:gd name="T16" fmla="+- 0 10810 1466"/>
                  <a:gd name="T17" fmla="*/ T16 w 9343"/>
                  <a:gd name="T18" fmla="+- 0 576 576"/>
                  <a:gd name="T19" fmla="*/ 576 h 5414"/>
                </a:gdLst>
                <a:ahLst/>
                <a:cxnLst>
                  <a:cxn ang="0">
                    <a:pos x="T1" y="T3"/>
                  </a:cxn>
                  <a:cxn ang="0">
                    <a:pos x="T5" y="T7"/>
                  </a:cxn>
                  <a:cxn ang="0">
                    <a:pos x="T9" y="T11"/>
                  </a:cxn>
                  <a:cxn ang="0">
                    <a:pos x="T13" y="T15"/>
                  </a:cxn>
                  <a:cxn ang="0">
                    <a:pos x="T17" y="T19"/>
                  </a:cxn>
                </a:cxnLst>
                <a:rect l="0" t="0" r="r" b="b"/>
                <a:pathLst>
                  <a:path w="9343" h="5414">
                    <a:moveTo>
                      <a:pt x="9344" y="0"/>
                    </a:moveTo>
                    <a:lnTo>
                      <a:pt x="0" y="0"/>
                    </a:lnTo>
                    <a:lnTo>
                      <a:pt x="0" y="5414"/>
                    </a:lnTo>
                    <a:lnTo>
                      <a:pt x="9344" y="5414"/>
                    </a:lnTo>
                    <a:lnTo>
                      <a:pt x="9344" y="0"/>
                    </a:lnTo>
                    <a:close/>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 y="1102"/>
                <a:ext cx="9041" cy="4790"/>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8" name="TextBox 7"/>
          <p:cNvSpPr txBox="1"/>
          <p:nvPr/>
        </p:nvSpPr>
        <p:spPr>
          <a:xfrm>
            <a:off x="7620000" y="6629400"/>
            <a:ext cx="1295400" cy="246221"/>
          </a:xfrm>
          <a:prstGeom prst="rect">
            <a:avLst/>
          </a:prstGeom>
          <a:noFill/>
        </p:spPr>
        <p:txBody>
          <a:bodyPr wrap="square" rtlCol="0">
            <a:spAutoFit/>
          </a:bodyPr>
          <a:lstStyle/>
          <a:p>
            <a:r>
              <a:rPr lang="en-US" sz="1000" dirty="0"/>
              <a:t>Source: APA, 2012</a:t>
            </a:r>
          </a:p>
        </p:txBody>
      </p:sp>
    </p:spTree>
    <p:extLst>
      <p:ext uri="{BB962C8B-B14F-4D97-AF65-F5344CB8AC3E}">
        <p14:creationId xmlns:p14="http://schemas.microsoft.com/office/powerpoint/2010/main" val="50920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What is Planning?</a:t>
            </a:r>
          </a:p>
        </p:txBody>
      </p:sp>
      <p:sp>
        <p:nvSpPr>
          <p:cNvPr id="343043" name="Rectangle 3"/>
          <p:cNvSpPr>
            <a:spLocks noGrp="1" noChangeArrowheads="1"/>
          </p:cNvSpPr>
          <p:nvPr>
            <p:ph type="body" idx="1"/>
          </p:nvPr>
        </p:nvSpPr>
        <p:spPr>
          <a:xfrm>
            <a:off x="717550" y="2349500"/>
            <a:ext cx="4692650" cy="3505200"/>
          </a:xfrm>
        </p:spPr>
        <p:txBody>
          <a:bodyPr/>
          <a:lstStyle/>
          <a:p>
            <a:r>
              <a:rPr lang="en-US" sz="2400"/>
              <a:t>Planning as a design activity (maps etc.)</a:t>
            </a:r>
          </a:p>
          <a:p>
            <a:endParaRPr lang="en-US" sz="2400"/>
          </a:p>
          <a:p>
            <a:endParaRPr lang="en-US" sz="2400"/>
          </a:p>
          <a:p>
            <a:endParaRPr lang="en-US" sz="2400"/>
          </a:p>
          <a:p>
            <a:r>
              <a:rPr lang="en-US" sz="2400"/>
              <a:t>Planning as a decision-making process (selection from alternatives)</a:t>
            </a:r>
          </a:p>
        </p:txBody>
      </p:sp>
      <p:pic>
        <p:nvPicPr>
          <p:cNvPr id="343044" name="Picture 4" descr="Benbrook Spotlight 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600200"/>
            <a:ext cx="3048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43045" name="Picture 5" descr="planning process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86200"/>
            <a:ext cx="2208213"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7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7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2419</Words>
  <Application>Microsoft Office PowerPoint</Application>
  <PresentationFormat>On-screen Show (4:3)</PresentationFormat>
  <Paragraphs>589</Paragraphs>
  <Slides>60</Slides>
  <Notes>52</Notes>
  <HiddenSlides>18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60</vt:i4>
      </vt:variant>
    </vt:vector>
  </HeadingPairs>
  <TitlesOfParts>
    <vt:vector size="70" baseType="lpstr">
      <vt:lpstr>ＭＳ Ｐゴシック</vt:lpstr>
      <vt:lpstr>Arial</vt:lpstr>
      <vt:lpstr>Bodoni MT</vt:lpstr>
      <vt:lpstr>Book Antiqua</vt:lpstr>
      <vt:lpstr>Calibri</vt:lpstr>
      <vt:lpstr>Garamond</vt:lpstr>
      <vt:lpstr>Times New Roman</vt:lpstr>
      <vt:lpstr>Verdana</vt:lpstr>
      <vt:lpstr>Wingdings</vt:lpstr>
      <vt:lpstr>Blank Presentation</vt:lpstr>
      <vt:lpstr>PowerPoint Presentation</vt:lpstr>
      <vt:lpstr>Basics of Planning and Development Review</vt:lpstr>
      <vt:lpstr>Why Planning is Important</vt:lpstr>
      <vt:lpstr>June 2012 National Survey  QUESTION Generally, do you agree or disagree that your community could benefit from a community plan as defined as "Community planning is a process that seeks to engage all members of a community  to create more prosperous, convenient, equitable, healthy and attractive places for present and future generations"?  ANSWER 79% agree that their community could benefit from planning as defined 9% disagree (12% don’t know)  88% of Democrats agree 77% of Republicans agree 81% of Independents agree  </vt:lpstr>
      <vt:lpstr>QUESTION Some people believe their community needs planning, while others believe it should be left alone. Which comes closest to your belief? ANSWER 66% say planning is needed in my community 17% say planning is not needed (17% don’t know)  77% agree that “Communities that plan for the future are stronger and more resilient than those that don’t” </vt:lpstr>
      <vt:lpstr>QUESTION Now please think about an "ideal community" for you to live in and tell us whether each of the following would be a high, medium, or low priority for you. </vt:lpstr>
      <vt:lpstr>Recent Attacks on Planning</vt:lpstr>
      <vt:lpstr>QUESTION Do you support or oppose United Nations Agenda 21?</vt:lpstr>
      <vt:lpstr>What is Planning?</vt:lpstr>
      <vt:lpstr>Development of American City Planning</vt:lpstr>
      <vt:lpstr>Brief History of Planning in America</vt:lpstr>
      <vt:lpstr>Pre-20th Century American Planning</vt:lpstr>
      <vt:lpstr>Brief History of Planning</vt:lpstr>
      <vt:lpstr>Brief History of Planning</vt:lpstr>
      <vt:lpstr>Modern Physical Planning</vt:lpstr>
      <vt:lpstr>Modern Physical Planning Period</vt:lpstr>
      <vt:lpstr>Modern Physical Planning Period</vt:lpstr>
      <vt:lpstr>Modern Physical Planning</vt:lpstr>
      <vt:lpstr>Modern Physical Planning Period</vt:lpstr>
      <vt:lpstr>What is Zoning?</vt:lpstr>
      <vt:lpstr>Zoning</vt:lpstr>
      <vt:lpstr>Modern Physical Planning Period</vt:lpstr>
      <vt:lpstr>Comprehensive Planning</vt:lpstr>
      <vt:lpstr>Comprehensive Planning Statute</vt:lpstr>
      <vt:lpstr>Reviewing Comprehensive Plan Amendments</vt:lpstr>
      <vt:lpstr>Land Use Plan Amendments</vt:lpstr>
      <vt:lpstr>Thoroughfare Plan Amendments</vt:lpstr>
      <vt:lpstr>Zoning</vt:lpstr>
      <vt:lpstr>Subdivision Regulations</vt:lpstr>
      <vt:lpstr>Modern Physical Planning Period</vt:lpstr>
      <vt:lpstr>Modern Physical Planning Period</vt:lpstr>
      <vt:lpstr>The Rational  Planning Process 1940s</vt:lpstr>
      <vt:lpstr>Rational Comprehensive Planning Period</vt:lpstr>
      <vt:lpstr>Rational Comprehensive Planning Period</vt:lpstr>
      <vt:lpstr>Strategic Planning – 1960s</vt:lpstr>
      <vt:lpstr>versus</vt:lpstr>
      <vt:lpstr>Post-Modernism Period</vt:lpstr>
      <vt:lpstr>Post-Modernism Period</vt:lpstr>
      <vt:lpstr>Crime Prevention Through Environmental Design    (CPTED) Jane Jacobs and Oscar Newman influences</vt:lpstr>
      <vt:lpstr>New Urbanism</vt:lpstr>
      <vt:lpstr>Form-based Codes -The Transect</vt:lpstr>
      <vt:lpstr>Regulating Plans</vt:lpstr>
      <vt:lpstr>Technology</vt:lpstr>
      <vt:lpstr>Recent Trends in Planning</vt:lpstr>
      <vt:lpstr>Smart Growth</vt:lpstr>
      <vt:lpstr>Regional vs. Local Scale Smart Growth</vt:lpstr>
      <vt:lpstr>Regional vs. Local Scale Smart Growth</vt:lpstr>
      <vt:lpstr>Smart Growth Programs in Texas</vt:lpstr>
      <vt:lpstr>Sustainable Development</vt:lpstr>
      <vt:lpstr>Sustainable Development – Better Site Planning</vt:lpstr>
      <vt:lpstr>Cluster Development</vt:lpstr>
      <vt:lpstr>Sustainable Development – Green Building</vt:lpstr>
      <vt:lpstr>Disaster Mitigation Planning</vt:lpstr>
      <vt:lpstr>Traffic Calming           Context-Sensitive Design</vt:lpstr>
      <vt:lpstr>Traffic Calming             Context-Sensitive Design</vt:lpstr>
      <vt:lpstr>Capital Improvements Planning</vt:lpstr>
      <vt:lpstr>Questions?</vt:lpstr>
      <vt:lpstr>Important Acronyms</vt:lpstr>
      <vt:lpstr>Important Terms</vt:lpstr>
      <vt:lpstr>Important Terms cont.</vt:lpstr>
    </vt:vector>
  </TitlesOfParts>
  <Company>Ashley Exton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Exton</dc:creator>
  <cp:lastModifiedBy>Craig Farmer</cp:lastModifiedBy>
  <cp:revision>84</cp:revision>
  <cp:lastPrinted>2018-07-30T19:39:02Z</cp:lastPrinted>
  <dcterms:created xsi:type="dcterms:W3CDTF">2007-10-22T00:46:46Z</dcterms:created>
  <dcterms:modified xsi:type="dcterms:W3CDTF">2018-08-14T12:13:52Z</dcterms:modified>
</cp:coreProperties>
</file>